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43"/>
  </p:notesMasterIdLst>
  <p:sldIdLst>
    <p:sldId id="317" r:id="rId2"/>
    <p:sldId id="306" r:id="rId3"/>
    <p:sldId id="316" r:id="rId4"/>
    <p:sldId id="309" r:id="rId5"/>
    <p:sldId id="308" r:id="rId6"/>
    <p:sldId id="310" r:id="rId7"/>
    <p:sldId id="305" r:id="rId8"/>
    <p:sldId id="314" r:id="rId9"/>
    <p:sldId id="291" r:id="rId10"/>
    <p:sldId id="320" r:id="rId11"/>
    <p:sldId id="304" r:id="rId12"/>
    <p:sldId id="259" r:id="rId13"/>
    <p:sldId id="323" r:id="rId14"/>
    <p:sldId id="322" r:id="rId15"/>
    <p:sldId id="321" r:id="rId16"/>
    <p:sldId id="260" r:id="rId17"/>
    <p:sldId id="261" r:id="rId18"/>
    <p:sldId id="324" r:id="rId19"/>
    <p:sldId id="262" r:id="rId20"/>
    <p:sldId id="325" r:id="rId21"/>
    <p:sldId id="263" r:id="rId22"/>
    <p:sldId id="264" r:id="rId23"/>
    <p:sldId id="326" r:id="rId24"/>
    <p:sldId id="265" r:id="rId25"/>
    <p:sldId id="294" r:id="rId26"/>
    <p:sldId id="270" r:id="rId27"/>
    <p:sldId id="271" r:id="rId28"/>
    <p:sldId id="272" r:id="rId29"/>
    <p:sldId id="296" r:id="rId30"/>
    <p:sldId id="273" r:id="rId31"/>
    <p:sldId id="298" r:id="rId32"/>
    <p:sldId id="278" r:id="rId33"/>
    <p:sldId id="299" r:id="rId34"/>
    <p:sldId id="318" r:id="rId35"/>
    <p:sldId id="319" r:id="rId36"/>
    <p:sldId id="281" r:id="rId37"/>
    <p:sldId id="284" r:id="rId38"/>
    <p:sldId id="286" r:id="rId39"/>
    <p:sldId id="327" r:id="rId40"/>
    <p:sldId id="328" r:id="rId41"/>
    <p:sldId id="288"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B7F6"/>
    <a:srgbClr val="2853DE"/>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10" autoAdjust="0"/>
    <p:restoredTop sz="76906" autoAdjust="0"/>
  </p:normalViewPr>
  <p:slideViewPr>
    <p:cSldViewPr snapToGrid="0" snapToObjects="1">
      <p:cViewPr varScale="1">
        <p:scale>
          <a:sx n="117" d="100"/>
          <a:sy n="117" d="100"/>
        </p:scale>
        <p:origin x="15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C368E-A426-4C3C-B6D1-88607903D11E}" type="datetimeFigureOut">
              <a:rPr lang="en-IN" smtClean="0"/>
              <a:t>13/04/25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F275A4-12C6-4744-917C-C78CBFC6E947}" type="slidenum">
              <a:rPr lang="en-IN" smtClean="0"/>
              <a:t>‹#›</a:t>
            </a:fld>
            <a:endParaRPr lang="en-IN"/>
          </a:p>
        </p:txBody>
      </p:sp>
    </p:spTree>
    <p:extLst>
      <p:ext uri="{BB962C8B-B14F-4D97-AF65-F5344CB8AC3E}">
        <p14:creationId xmlns:p14="http://schemas.microsoft.com/office/powerpoint/2010/main" val="294191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a:t>
            </a:fld>
            <a:endParaRPr lang="en-IN"/>
          </a:p>
        </p:txBody>
      </p:sp>
    </p:spTree>
    <p:extLst>
      <p:ext uri="{BB962C8B-B14F-4D97-AF65-F5344CB8AC3E}">
        <p14:creationId xmlns:p14="http://schemas.microsoft.com/office/powerpoint/2010/main" val="104371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13</a:t>
            </a:fld>
            <a:endParaRPr lang="en-IN"/>
          </a:p>
        </p:txBody>
      </p:sp>
    </p:spTree>
    <p:extLst>
      <p:ext uri="{BB962C8B-B14F-4D97-AF65-F5344CB8AC3E}">
        <p14:creationId xmlns:p14="http://schemas.microsoft.com/office/powerpoint/2010/main" val="585976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14</a:t>
            </a:fld>
            <a:endParaRPr lang="en-IN"/>
          </a:p>
        </p:txBody>
      </p:sp>
    </p:spTree>
    <p:extLst>
      <p:ext uri="{BB962C8B-B14F-4D97-AF65-F5344CB8AC3E}">
        <p14:creationId xmlns:p14="http://schemas.microsoft.com/office/powerpoint/2010/main" val="3283622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15</a:t>
            </a:fld>
            <a:endParaRPr lang="en-IN"/>
          </a:p>
        </p:txBody>
      </p:sp>
    </p:spTree>
    <p:extLst>
      <p:ext uri="{BB962C8B-B14F-4D97-AF65-F5344CB8AC3E}">
        <p14:creationId xmlns:p14="http://schemas.microsoft.com/office/powerpoint/2010/main" val="718109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16</a:t>
            </a:fld>
            <a:endParaRPr lang="en-IN"/>
          </a:p>
        </p:txBody>
      </p:sp>
    </p:spTree>
    <p:extLst>
      <p:ext uri="{BB962C8B-B14F-4D97-AF65-F5344CB8AC3E}">
        <p14:creationId xmlns:p14="http://schemas.microsoft.com/office/powerpoint/2010/main" val="3907465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17</a:t>
            </a:fld>
            <a:endParaRPr lang="en-IN"/>
          </a:p>
        </p:txBody>
      </p:sp>
    </p:spTree>
    <p:extLst>
      <p:ext uri="{BB962C8B-B14F-4D97-AF65-F5344CB8AC3E}">
        <p14:creationId xmlns:p14="http://schemas.microsoft.com/office/powerpoint/2010/main" val="4101877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p>
        </p:txBody>
      </p:sp>
      <p:sp>
        <p:nvSpPr>
          <p:cNvPr id="4" name="Slide Number Placeholder 3"/>
          <p:cNvSpPr>
            <a:spLocks noGrp="1"/>
          </p:cNvSpPr>
          <p:nvPr>
            <p:ph type="sldNum" sz="quarter" idx="5"/>
          </p:nvPr>
        </p:nvSpPr>
        <p:spPr/>
        <p:txBody>
          <a:bodyPr/>
          <a:lstStyle/>
          <a:p>
            <a:fld id="{BDF275A4-12C6-4744-917C-C78CBFC6E947}" type="slidenum">
              <a:rPr lang="en-IN" smtClean="0"/>
              <a:t>18</a:t>
            </a:fld>
            <a:endParaRPr lang="en-IN"/>
          </a:p>
        </p:txBody>
      </p:sp>
    </p:spTree>
    <p:extLst>
      <p:ext uri="{BB962C8B-B14F-4D97-AF65-F5344CB8AC3E}">
        <p14:creationId xmlns:p14="http://schemas.microsoft.com/office/powerpoint/2010/main" val="2535206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19</a:t>
            </a:fld>
            <a:endParaRPr lang="en-IN"/>
          </a:p>
        </p:txBody>
      </p:sp>
    </p:spTree>
    <p:extLst>
      <p:ext uri="{BB962C8B-B14F-4D97-AF65-F5344CB8AC3E}">
        <p14:creationId xmlns:p14="http://schemas.microsoft.com/office/powerpoint/2010/main" val="38148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20</a:t>
            </a:fld>
            <a:endParaRPr lang="en-IN"/>
          </a:p>
        </p:txBody>
      </p:sp>
    </p:spTree>
    <p:extLst>
      <p:ext uri="{BB962C8B-B14F-4D97-AF65-F5344CB8AC3E}">
        <p14:creationId xmlns:p14="http://schemas.microsoft.com/office/powerpoint/2010/main" val="2689743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21</a:t>
            </a:fld>
            <a:endParaRPr lang="en-IN"/>
          </a:p>
        </p:txBody>
      </p:sp>
    </p:spTree>
    <p:extLst>
      <p:ext uri="{BB962C8B-B14F-4D97-AF65-F5344CB8AC3E}">
        <p14:creationId xmlns:p14="http://schemas.microsoft.com/office/powerpoint/2010/main" val="285688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37</a:t>
            </a:fld>
            <a:endParaRPr lang="en-IN"/>
          </a:p>
        </p:txBody>
      </p:sp>
    </p:spTree>
    <p:extLst>
      <p:ext uri="{BB962C8B-B14F-4D97-AF65-F5344CB8AC3E}">
        <p14:creationId xmlns:p14="http://schemas.microsoft.com/office/powerpoint/2010/main" val="112421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2</a:t>
            </a:fld>
            <a:endParaRPr lang="en-IN"/>
          </a:p>
        </p:txBody>
      </p:sp>
    </p:spTree>
    <p:extLst>
      <p:ext uri="{BB962C8B-B14F-4D97-AF65-F5344CB8AC3E}">
        <p14:creationId xmlns:p14="http://schemas.microsoft.com/office/powerpoint/2010/main" val="658753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39</a:t>
            </a:fld>
            <a:endParaRPr lang="en-IN"/>
          </a:p>
        </p:txBody>
      </p:sp>
    </p:spTree>
    <p:extLst>
      <p:ext uri="{BB962C8B-B14F-4D97-AF65-F5344CB8AC3E}">
        <p14:creationId xmlns:p14="http://schemas.microsoft.com/office/powerpoint/2010/main" val="1654501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40</a:t>
            </a:fld>
            <a:endParaRPr lang="en-IN"/>
          </a:p>
        </p:txBody>
      </p:sp>
    </p:spTree>
    <p:extLst>
      <p:ext uri="{BB962C8B-B14F-4D97-AF65-F5344CB8AC3E}">
        <p14:creationId xmlns:p14="http://schemas.microsoft.com/office/powerpoint/2010/main" val="195683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3</a:t>
            </a:fld>
            <a:endParaRPr lang="en-IN"/>
          </a:p>
        </p:txBody>
      </p:sp>
    </p:spTree>
    <p:extLst>
      <p:ext uri="{BB962C8B-B14F-4D97-AF65-F5344CB8AC3E}">
        <p14:creationId xmlns:p14="http://schemas.microsoft.com/office/powerpoint/2010/main" val="231133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4</a:t>
            </a:fld>
            <a:endParaRPr lang="en-IN"/>
          </a:p>
        </p:txBody>
      </p:sp>
    </p:spTree>
    <p:extLst>
      <p:ext uri="{BB962C8B-B14F-4D97-AF65-F5344CB8AC3E}">
        <p14:creationId xmlns:p14="http://schemas.microsoft.com/office/powerpoint/2010/main" val="252300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5</a:t>
            </a:fld>
            <a:endParaRPr lang="en-IN"/>
          </a:p>
        </p:txBody>
      </p:sp>
    </p:spTree>
    <p:extLst>
      <p:ext uri="{BB962C8B-B14F-4D97-AF65-F5344CB8AC3E}">
        <p14:creationId xmlns:p14="http://schemas.microsoft.com/office/powerpoint/2010/main" val="55934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6</a:t>
            </a:fld>
            <a:endParaRPr lang="en-IN"/>
          </a:p>
        </p:txBody>
      </p:sp>
    </p:spTree>
    <p:extLst>
      <p:ext uri="{BB962C8B-B14F-4D97-AF65-F5344CB8AC3E}">
        <p14:creationId xmlns:p14="http://schemas.microsoft.com/office/powerpoint/2010/main" val="1737294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8</a:t>
            </a:fld>
            <a:endParaRPr lang="en-IN"/>
          </a:p>
        </p:txBody>
      </p:sp>
    </p:spTree>
    <p:extLst>
      <p:ext uri="{BB962C8B-B14F-4D97-AF65-F5344CB8AC3E}">
        <p14:creationId xmlns:p14="http://schemas.microsoft.com/office/powerpoint/2010/main" val="353834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11</a:t>
            </a:fld>
            <a:endParaRPr lang="en-IN"/>
          </a:p>
        </p:txBody>
      </p:sp>
    </p:spTree>
    <p:extLst>
      <p:ext uri="{BB962C8B-B14F-4D97-AF65-F5344CB8AC3E}">
        <p14:creationId xmlns:p14="http://schemas.microsoft.com/office/powerpoint/2010/main" val="212545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IN" dirty="0"/>
          </a:p>
        </p:txBody>
      </p:sp>
      <p:sp>
        <p:nvSpPr>
          <p:cNvPr id="4" name="Slide Number Placeholder 3"/>
          <p:cNvSpPr>
            <a:spLocks noGrp="1"/>
          </p:cNvSpPr>
          <p:nvPr>
            <p:ph type="sldNum" sz="quarter" idx="5"/>
          </p:nvPr>
        </p:nvSpPr>
        <p:spPr/>
        <p:txBody>
          <a:bodyPr/>
          <a:lstStyle/>
          <a:p>
            <a:fld id="{BDF275A4-12C6-4744-917C-C78CBFC6E947}" type="slidenum">
              <a:rPr lang="en-IN" smtClean="0"/>
              <a:t>12</a:t>
            </a:fld>
            <a:endParaRPr lang="en-IN"/>
          </a:p>
        </p:txBody>
      </p:sp>
    </p:spTree>
    <p:extLst>
      <p:ext uri="{BB962C8B-B14F-4D97-AF65-F5344CB8AC3E}">
        <p14:creationId xmlns:p14="http://schemas.microsoft.com/office/powerpoint/2010/main" val="201583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83760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711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746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9641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4/13/25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15401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4/13/25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167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4/13/25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762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86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127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4/13/25</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670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4/13/25</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0434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5"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4/13/25</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0549941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ue hexagons and arrows&#10;&#10;AI-generated content may be incorrect.">
            <a:extLst>
              <a:ext uri="{FF2B5EF4-FFF2-40B4-BE49-F238E27FC236}">
                <a16:creationId xmlns:a16="http://schemas.microsoft.com/office/drawing/2014/main" id="{189E6719-B165-21BB-59A7-BD75E0460B7D}"/>
              </a:ext>
            </a:extLst>
          </p:cNvPr>
          <p:cNvPicPr>
            <a:picLocks noChangeAspect="1"/>
          </p:cNvPicPr>
          <p:nvPr/>
        </p:nvPicPr>
        <p:blipFill>
          <a:blip r:embed="rId3">
            <a:alphaModFix amt="40000"/>
          </a:blip>
          <a:srcRect l="6000"/>
          <a:stretch/>
        </p:blipFill>
        <p:spPr>
          <a:xfrm>
            <a:off x="20" y="10"/>
            <a:ext cx="9143980" cy="6857990"/>
          </a:xfrm>
          <a:prstGeom prst="rect">
            <a:avLst/>
          </a:prstGeom>
        </p:spPr>
      </p:pic>
      <p:sp>
        <p:nvSpPr>
          <p:cNvPr id="5" name="TextBox 4">
            <a:extLst>
              <a:ext uri="{FF2B5EF4-FFF2-40B4-BE49-F238E27FC236}">
                <a16:creationId xmlns:a16="http://schemas.microsoft.com/office/drawing/2014/main" id="{340FD25C-14E7-5E26-ECCA-F768E40DEA54}"/>
              </a:ext>
            </a:extLst>
          </p:cNvPr>
          <p:cNvSpPr txBox="1"/>
          <p:nvPr/>
        </p:nvSpPr>
        <p:spPr>
          <a:xfrm>
            <a:off x="1200150" y="2386744"/>
            <a:ext cx="6743700" cy="1645920"/>
          </a:xfrm>
          <a:prstGeom prst="rect">
            <a:avLst/>
          </a:prstGeom>
          <a:noFill/>
          <a:ln w="38100" cap="sq">
            <a:solidFill>
              <a:schemeClr val="tx1"/>
            </a:solidFill>
            <a:miter lim="800000"/>
          </a:ln>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8800" b="1" cap="all" spc="200" dirty="0">
                <a:latin typeface="Algerian" panose="04020705040A02060702" pitchFamily="82" charset="0"/>
                <a:ea typeface="+mj-ea"/>
                <a:cs typeface="+mj-cs"/>
              </a:rPr>
              <a:t>WELCOME</a:t>
            </a:r>
            <a:endParaRPr lang="en-US" sz="8800" cap="all" spc="200" dirty="0">
              <a:latin typeface="Algerian" panose="04020705040A02060702" pitchFamily="82" charset="0"/>
              <a:ea typeface="+mj-ea"/>
              <a:cs typeface="+mj-cs"/>
            </a:endParaRPr>
          </a:p>
        </p:txBody>
      </p:sp>
    </p:spTree>
    <p:extLst>
      <p:ext uri="{BB962C8B-B14F-4D97-AF65-F5344CB8AC3E}">
        <p14:creationId xmlns:p14="http://schemas.microsoft.com/office/powerpoint/2010/main" val="15923659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BAFB93-2DBC-F552-2E09-09652A7ED579}"/>
              </a:ext>
            </a:extLst>
          </p:cNvPr>
          <p:cNvPicPr>
            <a:picLocks noGrp="1" noChangeAspect="1"/>
          </p:cNvPicPr>
          <p:nvPr>
            <p:ph idx="1"/>
          </p:nvPr>
        </p:nvPicPr>
        <p:blipFill>
          <a:blip r:embed="rId2"/>
          <a:stretch>
            <a:fillRect/>
          </a:stretch>
        </p:blipFill>
        <p:spPr>
          <a:xfrm>
            <a:off x="950460" y="1467464"/>
            <a:ext cx="7447820" cy="3923072"/>
          </a:xfrm>
        </p:spPr>
      </p:pic>
    </p:spTree>
    <p:extLst>
      <p:ext uri="{BB962C8B-B14F-4D97-AF65-F5344CB8AC3E}">
        <p14:creationId xmlns:p14="http://schemas.microsoft.com/office/powerpoint/2010/main" val="261701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2BBE3B-3104-5BEA-6489-E6835CDCCF2A}"/>
              </a:ext>
            </a:extLst>
          </p:cNvPr>
          <p:cNvSpPr txBox="1"/>
          <p:nvPr/>
        </p:nvSpPr>
        <p:spPr>
          <a:xfrm>
            <a:off x="1117600" y="145594"/>
            <a:ext cx="5659120" cy="1754326"/>
          </a:xfrm>
          <a:prstGeom prst="rect">
            <a:avLst/>
          </a:prstGeom>
          <a:noFill/>
        </p:spPr>
        <p:txBody>
          <a:bodyPr wrap="square">
            <a:spAutoFit/>
          </a:bodyPr>
          <a:lstStyle/>
          <a:p>
            <a:r>
              <a:rPr lang="en-US" sz="3600" b="1" dirty="0">
                <a:solidFill>
                  <a:srgbClr val="FFC000"/>
                </a:solidFill>
              </a:rPr>
              <a:t>Why is Text Preprocessing Important?</a:t>
            </a:r>
            <a:endParaRPr lang="en-IN" sz="3600" b="1" dirty="0">
              <a:solidFill>
                <a:srgbClr val="FFC000"/>
              </a:solidFill>
            </a:endParaRPr>
          </a:p>
        </p:txBody>
      </p:sp>
      <p:sp>
        <p:nvSpPr>
          <p:cNvPr id="5" name="TextBox 4">
            <a:extLst>
              <a:ext uri="{FF2B5EF4-FFF2-40B4-BE49-F238E27FC236}">
                <a16:creationId xmlns:a16="http://schemas.microsoft.com/office/drawing/2014/main" id="{43CC4669-3DC4-3089-E89F-0CBD2A329E15}"/>
              </a:ext>
            </a:extLst>
          </p:cNvPr>
          <p:cNvSpPr txBox="1"/>
          <p:nvPr/>
        </p:nvSpPr>
        <p:spPr>
          <a:xfrm>
            <a:off x="314632" y="2123439"/>
            <a:ext cx="8930968" cy="1938992"/>
          </a:xfrm>
          <a:prstGeom prst="rect">
            <a:avLst/>
          </a:prstGeom>
          <a:noFill/>
        </p:spPr>
        <p:txBody>
          <a:bodyPr wrap="square">
            <a:spAutoFit/>
          </a:bodyPr>
          <a:lstStyle/>
          <a:p>
            <a:r>
              <a:rPr lang="en-US" sz="2400" b="1" dirty="0">
                <a:solidFill>
                  <a:schemeClr val="bg1"/>
                </a:solidFill>
              </a:rPr>
              <a:t>Raw text contains noise like punctuation, </a:t>
            </a:r>
            <a:r>
              <a:rPr lang="en-US" sz="2400" b="1" dirty="0" err="1">
                <a:solidFill>
                  <a:schemeClr val="bg1"/>
                </a:solidFill>
              </a:rPr>
              <a:t>stopwords</a:t>
            </a:r>
            <a:r>
              <a:rPr lang="en-US" sz="2400" b="1" dirty="0">
                <a:solidFill>
                  <a:schemeClr val="bg1"/>
                </a:solidFill>
              </a:rPr>
              <a:t> , and variations in words (e.g., 'running' vs. 'ran').</a:t>
            </a:r>
          </a:p>
          <a:p>
            <a:r>
              <a:rPr lang="en-US" sz="2400" b="1" dirty="0">
                <a:solidFill>
                  <a:schemeClr val="bg1"/>
                </a:solidFill>
              </a:rPr>
              <a:t> Preprocessing helps clean and standardize text data.</a:t>
            </a:r>
          </a:p>
          <a:p>
            <a:r>
              <a:rPr lang="en-US" sz="2400" b="1" dirty="0">
                <a:solidFill>
                  <a:schemeClr val="bg1"/>
                </a:solidFill>
              </a:rPr>
              <a:t>It improves accuracy and efficiency of NLP models by reducing redundant information.</a:t>
            </a:r>
          </a:p>
        </p:txBody>
      </p:sp>
    </p:spTree>
    <p:extLst>
      <p:ext uri="{BB962C8B-B14F-4D97-AF65-F5344CB8AC3E}">
        <p14:creationId xmlns:p14="http://schemas.microsoft.com/office/powerpoint/2010/main" val="186382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90" y="1320800"/>
            <a:ext cx="9252155" cy="5024284"/>
          </a:xfrm>
        </p:spPr>
        <p:txBody>
          <a:bodyPr>
            <a:normAutofit fontScale="92500"/>
          </a:bodyPr>
          <a:lstStyle/>
          <a:p>
            <a:pPr marL="0" indent="0">
              <a:buNone/>
            </a:pPr>
            <a:r>
              <a:rPr sz="2400" dirty="0"/>
              <a:t> </a:t>
            </a:r>
            <a:r>
              <a:rPr sz="2400" dirty="0">
                <a:solidFill>
                  <a:schemeClr val="bg1"/>
                </a:solidFill>
              </a:rPr>
              <a:t>Tokenization is the process of splitting text into smaller units called tokens.</a:t>
            </a:r>
            <a:endParaRPr lang="en-US" sz="2400" dirty="0">
              <a:solidFill>
                <a:schemeClr val="bg1"/>
              </a:solidFill>
            </a:endParaRPr>
          </a:p>
          <a:p>
            <a:pPr marL="0" indent="0">
              <a:buNone/>
            </a:pPr>
            <a:r>
              <a:rPr sz="3500" b="1" dirty="0">
                <a:solidFill>
                  <a:schemeClr val="accent2">
                    <a:lumMod val="40000"/>
                    <a:lumOff val="60000"/>
                  </a:schemeClr>
                </a:solidFill>
              </a:rPr>
              <a:t>Types of Tokenization</a:t>
            </a:r>
            <a:r>
              <a:rPr sz="3900" b="1" dirty="0">
                <a:solidFill>
                  <a:schemeClr val="accent2">
                    <a:lumMod val="40000"/>
                    <a:lumOff val="60000"/>
                  </a:schemeClr>
                </a:solidFill>
              </a:rPr>
              <a:t>:</a:t>
            </a:r>
          </a:p>
          <a:p>
            <a:pPr marL="0" indent="0">
              <a:buNone/>
            </a:pPr>
            <a:r>
              <a:rPr sz="2400" b="1" dirty="0">
                <a:solidFill>
                  <a:schemeClr val="bg1"/>
                </a:solidFill>
              </a:rPr>
              <a:t>Word Tokenization: </a:t>
            </a:r>
            <a:r>
              <a:rPr sz="2400" dirty="0">
                <a:solidFill>
                  <a:schemeClr val="bg1"/>
                </a:solidFill>
              </a:rPr>
              <a:t>Splitting text into words.</a:t>
            </a:r>
          </a:p>
          <a:p>
            <a:pPr marL="0" indent="0">
              <a:buNone/>
            </a:pPr>
            <a:r>
              <a:rPr sz="2400" b="1" dirty="0">
                <a:solidFill>
                  <a:schemeClr val="bg1"/>
                </a:solidFill>
              </a:rPr>
              <a:t>Sentence Tokenization</a:t>
            </a:r>
            <a:r>
              <a:rPr sz="2400" dirty="0">
                <a:solidFill>
                  <a:schemeClr val="bg1"/>
                </a:solidFill>
              </a:rPr>
              <a:t>:</a:t>
            </a:r>
            <a:r>
              <a:rPr lang="en-US" sz="2400" dirty="0">
                <a:solidFill>
                  <a:schemeClr val="bg1"/>
                </a:solidFill>
              </a:rPr>
              <a:t> </a:t>
            </a:r>
            <a:r>
              <a:rPr sz="2400" dirty="0">
                <a:solidFill>
                  <a:schemeClr val="bg1"/>
                </a:solidFill>
              </a:rPr>
              <a:t>Splitting text into sentences.</a:t>
            </a:r>
          </a:p>
          <a:p>
            <a:pPr marL="0" indent="0">
              <a:buNone/>
            </a:pPr>
            <a:r>
              <a:rPr sz="2400" dirty="0">
                <a:solidFill>
                  <a:schemeClr val="bg1"/>
                </a:solidFill>
              </a:rPr>
              <a:t> Example:</a:t>
            </a:r>
            <a:endParaRPr lang="en-US" sz="2400" dirty="0">
              <a:solidFill>
                <a:schemeClr val="bg1"/>
              </a:solidFill>
            </a:endParaRPr>
          </a:p>
          <a:p>
            <a:pPr marL="0" indent="0">
              <a:buNone/>
            </a:pPr>
            <a:r>
              <a:rPr sz="2400" dirty="0">
                <a:solidFill>
                  <a:schemeClr val="bg1"/>
                </a:solidFill>
              </a:rPr>
              <a:t> Input: 'NLP is amazing! I love learning it.'</a:t>
            </a:r>
          </a:p>
          <a:p>
            <a:pPr marL="0" indent="0">
              <a:buNone/>
            </a:pPr>
            <a:r>
              <a:rPr sz="2400" dirty="0">
                <a:solidFill>
                  <a:schemeClr val="bg1"/>
                </a:solidFill>
              </a:rPr>
              <a:t>Sentence Tokenization:</a:t>
            </a:r>
            <a:endParaRPr lang="en-US" sz="2400" dirty="0">
              <a:solidFill>
                <a:schemeClr val="bg1"/>
              </a:solidFill>
            </a:endParaRPr>
          </a:p>
          <a:p>
            <a:pPr marL="0" indent="0">
              <a:buNone/>
            </a:pPr>
            <a:r>
              <a:rPr sz="2400" dirty="0">
                <a:solidFill>
                  <a:schemeClr val="bg1"/>
                </a:solidFill>
              </a:rPr>
              <a:t>['NLP is amazing!', 'I love learning it.']</a:t>
            </a:r>
            <a:endParaRPr lang="en-US" sz="2400" dirty="0">
              <a:solidFill>
                <a:schemeClr val="bg1"/>
              </a:solidFill>
            </a:endParaRPr>
          </a:p>
          <a:p>
            <a:pPr marL="0" indent="0">
              <a:buNone/>
            </a:pPr>
            <a:r>
              <a:rPr sz="2400" dirty="0">
                <a:solidFill>
                  <a:schemeClr val="bg1"/>
                </a:solidFill>
              </a:rPr>
              <a:t>Word Tokenization: </a:t>
            </a:r>
            <a:endParaRPr lang="en-US" sz="2400" dirty="0">
              <a:solidFill>
                <a:schemeClr val="bg1"/>
              </a:solidFill>
            </a:endParaRPr>
          </a:p>
          <a:p>
            <a:pPr marL="0" indent="0">
              <a:buNone/>
            </a:pPr>
            <a:r>
              <a:rPr sz="2400" dirty="0">
                <a:solidFill>
                  <a:schemeClr val="bg1"/>
                </a:solidFill>
              </a:rPr>
              <a:t>['NLP', 'is', 'amazing', '!', 'I', 'love', 'learning', 'it', '.']</a:t>
            </a:r>
          </a:p>
        </p:txBody>
      </p:sp>
      <p:sp>
        <p:nvSpPr>
          <p:cNvPr id="5" name="TextBox 4">
            <a:extLst>
              <a:ext uri="{FF2B5EF4-FFF2-40B4-BE49-F238E27FC236}">
                <a16:creationId xmlns:a16="http://schemas.microsoft.com/office/drawing/2014/main" id="{1EADBFD4-35BC-AF2F-8FD6-A8A54D58A431}"/>
              </a:ext>
            </a:extLst>
          </p:cNvPr>
          <p:cNvSpPr txBox="1"/>
          <p:nvPr/>
        </p:nvSpPr>
        <p:spPr>
          <a:xfrm>
            <a:off x="2646680" y="358894"/>
            <a:ext cx="4704080" cy="769441"/>
          </a:xfrm>
          <a:prstGeom prst="rect">
            <a:avLst/>
          </a:prstGeom>
          <a:noFill/>
        </p:spPr>
        <p:txBody>
          <a:bodyPr wrap="square">
            <a:spAutoFit/>
          </a:bodyPr>
          <a:lstStyle/>
          <a:p>
            <a:r>
              <a:rPr lang="en-IN" sz="4400" b="1" dirty="0">
                <a:solidFill>
                  <a:srgbClr val="FFC000"/>
                </a:solidFill>
              </a:rPr>
              <a:t>Tokenization</a:t>
            </a:r>
            <a:endParaRPr lang="en-IN" sz="4400" dirty="0">
              <a:solidFill>
                <a:srgbClr val="FFC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A318-8152-E4E6-B9F3-E55C387B88D5}"/>
              </a:ext>
            </a:extLst>
          </p:cNvPr>
          <p:cNvSpPr>
            <a:spLocks noGrp="1"/>
          </p:cNvSpPr>
          <p:nvPr>
            <p:ph type="title"/>
          </p:nvPr>
        </p:nvSpPr>
        <p:spPr>
          <a:xfrm>
            <a:off x="222414" y="146545"/>
            <a:ext cx="4963198" cy="647540"/>
          </a:xfrm>
        </p:spPr>
        <p:txBody>
          <a:bodyPr>
            <a:normAutofit fontScale="90000"/>
          </a:bodyPr>
          <a:lstStyle/>
          <a:p>
            <a:r>
              <a:rPr lang="en-IN" dirty="0"/>
              <a:t>Sentence tokenization</a:t>
            </a:r>
          </a:p>
        </p:txBody>
      </p:sp>
      <p:sp>
        <p:nvSpPr>
          <p:cNvPr id="3" name="Content Placeholder 2">
            <a:extLst>
              <a:ext uri="{FF2B5EF4-FFF2-40B4-BE49-F238E27FC236}">
                <a16:creationId xmlns:a16="http://schemas.microsoft.com/office/drawing/2014/main" id="{97D0D7E3-FE6D-9A5D-2148-46DA433AEDC5}"/>
              </a:ext>
            </a:extLst>
          </p:cNvPr>
          <p:cNvSpPr>
            <a:spLocks noGrp="1"/>
          </p:cNvSpPr>
          <p:nvPr>
            <p:ph idx="1"/>
          </p:nvPr>
        </p:nvSpPr>
        <p:spPr>
          <a:xfrm>
            <a:off x="523203" y="1087053"/>
            <a:ext cx="5937755" cy="3101983"/>
          </a:xfrm>
        </p:spPr>
        <p:txBody>
          <a:bodyPr/>
          <a:lstStyle/>
          <a:p>
            <a:r>
              <a:rPr lang="en-IN" dirty="0">
                <a:solidFill>
                  <a:schemeClr val="bg1"/>
                </a:solidFill>
              </a:rPr>
              <a:t>If you use period as a delimiter you might see the output as follows: </a:t>
            </a:r>
          </a:p>
          <a:p>
            <a:r>
              <a:rPr lang="en-IN" dirty="0">
                <a:solidFill>
                  <a:schemeClr val="bg1"/>
                </a:solidFill>
                <a:latin typeface="Consolas" panose="020B0609020204030204" pitchFamily="49" charset="0"/>
              </a:rPr>
              <a:t>Sentence: </a:t>
            </a:r>
            <a:r>
              <a:rPr lang="en-IN" b="0" dirty="0">
                <a:solidFill>
                  <a:schemeClr val="bg1"/>
                </a:solidFill>
                <a:effectLst/>
                <a:latin typeface="Consolas" panose="020B0609020204030204" pitchFamily="49" charset="0"/>
              </a:rPr>
              <a:t>Dr. Strange loves India. Hulk loves Delhi</a:t>
            </a:r>
            <a:r>
              <a:rPr lang="en-IN" b="0" dirty="0">
                <a:solidFill>
                  <a:srgbClr val="CE9178"/>
                </a:solidFill>
                <a:effectLst/>
                <a:latin typeface="Consolas" panose="020B0609020204030204" pitchFamily="49" charset="0"/>
              </a:rPr>
              <a:t>.</a:t>
            </a:r>
          </a:p>
          <a:p>
            <a:r>
              <a:rPr lang="en-IN" b="0" dirty="0">
                <a:solidFill>
                  <a:srgbClr val="CCCCCC"/>
                </a:solidFill>
                <a:effectLst/>
                <a:latin typeface="Consolas" panose="020B0609020204030204" pitchFamily="49" charset="0"/>
              </a:rPr>
              <a:t>Dr.</a:t>
            </a:r>
          </a:p>
          <a:p>
            <a:r>
              <a:rPr lang="en-IN" b="0" dirty="0">
                <a:solidFill>
                  <a:schemeClr val="bg1"/>
                </a:solidFill>
                <a:effectLst/>
                <a:latin typeface="Consolas" panose="020B0609020204030204" pitchFamily="49" charset="0"/>
              </a:rPr>
              <a:t>Strange loves India</a:t>
            </a:r>
            <a:endParaRPr lang="en-IN" b="0" dirty="0">
              <a:solidFill>
                <a:srgbClr val="CCCCCC"/>
              </a:solidFill>
              <a:effectLst/>
              <a:latin typeface="Consolas" panose="020B0609020204030204" pitchFamily="49" charset="0"/>
            </a:endParaRPr>
          </a:p>
          <a:p>
            <a:r>
              <a:rPr lang="en-IN" b="0" dirty="0">
                <a:solidFill>
                  <a:schemeClr val="bg1"/>
                </a:solidFill>
                <a:effectLst/>
                <a:latin typeface="Consolas" panose="020B0609020204030204" pitchFamily="49" charset="0"/>
              </a:rPr>
              <a:t>Hulk loves Delhi</a:t>
            </a:r>
            <a:r>
              <a:rPr lang="en-IN" b="0" dirty="0">
                <a:solidFill>
                  <a:srgbClr val="CE9178"/>
                </a:solidFill>
                <a:effectLst/>
                <a:latin typeface="Consolas" panose="020B0609020204030204" pitchFamily="49" charset="0"/>
              </a:rPr>
              <a:t>.</a:t>
            </a:r>
          </a:p>
          <a:p>
            <a:endParaRPr lang="en-IN" b="0" dirty="0">
              <a:solidFill>
                <a:srgbClr val="CCCCCC"/>
              </a:solidFill>
              <a:effectLst/>
              <a:latin typeface="Consolas" panose="020B0609020204030204" pitchFamily="49" charset="0"/>
            </a:endParaRPr>
          </a:p>
          <a:p>
            <a:endParaRPr lang="en-IN" dirty="0"/>
          </a:p>
        </p:txBody>
      </p:sp>
      <p:pic>
        <p:nvPicPr>
          <p:cNvPr id="5" name="Picture 4">
            <a:extLst>
              <a:ext uri="{FF2B5EF4-FFF2-40B4-BE49-F238E27FC236}">
                <a16:creationId xmlns:a16="http://schemas.microsoft.com/office/drawing/2014/main" id="{93DBCD9A-5EB3-01C6-95FE-35EC7361896C}"/>
              </a:ext>
            </a:extLst>
          </p:cNvPr>
          <p:cNvPicPr>
            <a:picLocks noChangeAspect="1"/>
          </p:cNvPicPr>
          <p:nvPr/>
        </p:nvPicPr>
        <p:blipFill>
          <a:blip r:embed="rId3"/>
          <a:stretch>
            <a:fillRect/>
          </a:stretch>
        </p:blipFill>
        <p:spPr>
          <a:xfrm>
            <a:off x="0" y="3752887"/>
            <a:ext cx="9144000" cy="2427449"/>
          </a:xfrm>
          <a:prstGeom prst="rect">
            <a:avLst/>
          </a:prstGeom>
        </p:spPr>
      </p:pic>
    </p:spTree>
    <p:extLst>
      <p:ext uri="{BB962C8B-B14F-4D97-AF65-F5344CB8AC3E}">
        <p14:creationId xmlns:p14="http://schemas.microsoft.com/office/powerpoint/2010/main" val="312469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38C3-C816-BA24-C03C-46994C784EBA}"/>
              </a:ext>
            </a:extLst>
          </p:cNvPr>
          <p:cNvSpPr>
            <a:spLocks noGrp="1"/>
          </p:cNvSpPr>
          <p:nvPr>
            <p:ph type="title"/>
          </p:nvPr>
        </p:nvSpPr>
        <p:spPr>
          <a:xfrm>
            <a:off x="318666" y="266860"/>
            <a:ext cx="3904417" cy="587382"/>
          </a:xfrm>
        </p:spPr>
        <p:txBody>
          <a:bodyPr>
            <a:normAutofit fontScale="90000"/>
          </a:bodyPr>
          <a:lstStyle/>
          <a:p>
            <a:r>
              <a:rPr lang="en-IN" dirty="0"/>
              <a:t>Word Tokenization</a:t>
            </a:r>
          </a:p>
        </p:txBody>
      </p:sp>
      <p:sp>
        <p:nvSpPr>
          <p:cNvPr id="3" name="Content Placeholder 2">
            <a:extLst>
              <a:ext uri="{FF2B5EF4-FFF2-40B4-BE49-F238E27FC236}">
                <a16:creationId xmlns:a16="http://schemas.microsoft.com/office/drawing/2014/main" id="{89094D93-29D7-DCBA-0DC3-22C6B535FC1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B081E28-7989-8BD5-33A0-2FDBEB7EA215}"/>
              </a:ext>
            </a:extLst>
          </p:cNvPr>
          <p:cNvPicPr>
            <a:picLocks noChangeAspect="1"/>
          </p:cNvPicPr>
          <p:nvPr/>
        </p:nvPicPr>
        <p:blipFill>
          <a:blip r:embed="rId3"/>
          <a:stretch>
            <a:fillRect/>
          </a:stretch>
        </p:blipFill>
        <p:spPr>
          <a:xfrm>
            <a:off x="427479" y="1052420"/>
            <a:ext cx="8042753" cy="5538720"/>
          </a:xfrm>
          <a:prstGeom prst="rect">
            <a:avLst/>
          </a:prstGeom>
        </p:spPr>
      </p:pic>
    </p:spTree>
    <p:extLst>
      <p:ext uri="{BB962C8B-B14F-4D97-AF65-F5344CB8AC3E}">
        <p14:creationId xmlns:p14="http://schemas.microsoft.com/office/powerpoint/2010/main" val="3714254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6FBDB8-C0A7-8A0C-D88C-62CC69BF09DE}"/>
              </a:ext>
            </a:extLst>
          </p:cNvPr>
          <p:cNvPicPr>
            <a:picLocks noChangeAspect="1"/>
          </p:cNvPicPr>
          <p:nvPr/>
        </p:nvPicPr>
        <p:blipFill>
          <a:blip r:embed="rId3"/>
          <a:stretch>
            <a:fillRect/>
          </a:stretch>
        </p:blipFill>
        <p:spPr>
          <a:xfrm>
            <a:off x="1411991" y="114113"/>
            <a:ext cx="6320017" cy="2419382"/>
          </a:xfrm>
          <a:prstGeom prst="rect">
            <a:avLst/>
          </a:prstGeom>
        </p:spPr>
      </p:pic>
      <p:pic>
        <p:nvPicPr>
          <p:cNvPr id="5" name="Picture 4">
            <a:extLst>
              <a:ext uri="{FF2B5EF4-FFF2-40B4-BE49-F238E27FC236}">
                <a16:creationId xmlns:a16="http://schemas.microsoft.com/office/drawing/2014/main" id="{E7F377DB-9DF1-35B3-ABB6-BFBD385AD1D2}"/>
              </a:ext>
            </a:extLst>
          </p:cNvPr>
          <p:cNvPicPr>
            <a:picLocks noChangeAspect="1"/>
          </p:cNvPicPr>
          <p:nvPr/>
        </p:nvPicPr>
        <p:blipFill>
          <a:blip r:embed="rId4"/>
          <a:stretch>
            <a:fillRect/>
          </a:stretch>
        </p:blipFill>
        <p:spPr>
          <a:xfrm>
            <a:off x="1357848" y="2648998"/>
            <a:ext cx="6428301" cy="2511055"/>
          </a:xfrm>
          <a:prstGeom prst="rect">
            <a:avLst/>
          </a:prstGeom>
        </p:spPr>
      </p:pic>
      <p:pic>
        <p:nvPicPr>
          <p:cNvPr id="7" name="Picture 6">
            <a:extLst>
              <a:ext uri="{FF2B5EF4-FFF2-40B4-BE49-F238E27FC236}">
                <a16:creationId xmlns:a16="http://schemas.microsoft.com/office/drawing/2014/main" id="{C6C9F57C-35C6-5FD2-6D04-4146F792B160}"/>
              </a:ext>
            </a:extLst>
          </p:cNvPr>
          <p:cNvPicPr>
            <a:picLocks noChangeAspect="1"/>
          </p:cNvPicPr>
          <p:nvPr/>
        </p:nvPicPr>
        <p:blipFill>
          <a:blip r:embed="rId5"/>
          <a:stretch>
            <a:fillRect/>
          </a:stretch>
        </p:blipFill>
        <p:spPr>
          <a:xfrm>
            <a:off x="0" y="5449939"/>
            <a:ext cx="9144000" cy="835069"/>
          </a:xfrm>
          <a:prstGeom prst="rect">
            <a:avLst/>
          </a:prstGeom>
        </p:spPr>
      </p:pic>
    </p:spTree>
    <p:extLst>
      <p:ext uri="{BB962C8B-B14F-4D97-AF65-F5344CB8AC3E}">
        <p14:creationId xmlns:p14="http://schemas.microsoft.com/office/powerpoint/2010/main" val="358974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1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64640" y="132080"/>
            <a:ext cx="6219886" cy="975360"/>
          </a:xfrm>
        </p:spPr>
        <p:txBody>
          <a:bodyPr>
            <a:normAutofit/>
          </a:bodyPr>
          <a:lstStyle/>
          <a:p>
            <a:r>
              <a:rPr sz="3600" b="1" dirty="0"/>
              <a:t>Stop</a:t>
            </a:r>
            <a:r>
              <a:rPr lang="en-US" sz="3600" b="1" dirty="0"/>
              <a:t> </a:t>
            </a:r>
            <a:r>
              <a:rPr sz="3600" b="1" dirty="0"/>
              <a:t>word Removal</a:t>
            </a:r>
          </a:p>
        </p:txBody>
      </p:sp>
      <p:sp>
        <p:nvSpPr>
          <p:cNvPr id="3" name="Content Placeholder 2"/>
          <p:cNvSpPr>
            <a:spLocks noGrp="1"/>
          </p:cNvSpPr>
          <p:nvPr>
            <p:ph idx="1"/>
          </p:nvPr>
        </p:nvSpPr>
        <p:spPr>
          <a:xfrm>
            <a:off x="245805" y="1634613"/>
            <a:ext cx="8996517" cy="4664587"/>
          </a:xfrm>
          <a:effectLst>
            <a:outerShdw blurRad="50800" dist="50800" dir="5400000" algn="ctr" rotWithShape="0">
              <a:srgbClr val="000000">
                <a:alpha val="72000"/>
              </a:srgbClr>
            </a:outerShdw>
          </a:effectLst>
        </p:spPr>
        <p:txBody>
          <a:bodyPr>
            <a:normAutofit/>
          </a:bodyPr>
          <a:lstStyle/>
          <a:p>
            <a:pPr marL="0" indent="0">
              <a:buNone/>
            </a:pPr>
            <a:r>
              <a:rPr b="1" dirty="0"/>
              <a:t> </a:t>
            </a:r>
            <a:r>
              <a:rPr lang="en-US" sz="2400" b="1" dirty="0" err="1">
                <a:solidFill>
                  <a:schemeClr val="bg1"/>
                </a:solidFill>
              </a:rPr>
              <a:t>S</a:t>
            </a:r>
            <a:r>
              <a:rPr sz="2400" dirty="0" err="1">
                <a:solidFill>
                  <a:schemeClr val="bg1"/>
                </a:solidFill>
              </a:rPr>
              <a:t>topwords</a:t>
            </a:r>
            <a:r>
              <a:rPr sz="2400" dirty="0">
                <a:solidFill>
                  <a:schemeClr val="bg1"/>
                </a:solidFill>
              </a:rPr>
              <a:t> are common words that do not add significant meaning.</a:t>
            </a:r>
            <a:r>
              <a:rPr lang="en-US" sz="2400" dirty="0">
                <a:solidFill>
                  <a:schemeClr val="bg1"/>
                </a:solidFill>
              </a:rPr>
              <a:t> e.g., 'the', 'is', 'and', 'but', 'a’.</a:t>
            </a:r>
          </a:p>
          <a:p>
            <a:pPr marL="0" indent="0">
              <a:buNone/>
            </a:pPr>
            <a:r>
              <a:rPr lang="en-US" sz="2400" dirty="0">
                <a:solidFill>
                  <a:schemeClr val="bg1"/>
                </a:solidFill>
              </a:rPr>
              <a:t>Since </a:t>
            </a:r>
            <a:r>
              <a:rPr lang="en-US" sz="2400" dirty="0" err="1">
                <a:solidFill>
                  <a:schemeClr val="bg1"/>
                </a:solidFill>
              </a:rPr>
              <a:t>stopwords</a:t>
            </a:r>
            <a:r>
              <a:rPr lang="en-US" sz="2400" dirty="0">
                <a:solidFill>
                  <a:schemeClr val="bg1"/>
                </a:solidFill>
              </a:rPr>
              <a:t> appear frequently in text, removing them helps reduce processing time and improves text analysis.</a:t>
            </a:r>
            <a:endParaRPr sz="2400" dirty="0">
              <a:solidFill>
                <a:schemeClr val="bg1"/>
              </a:solidFill>
            </a:endParaRPr>
          </a:p>
          <a:p>
            <a:pPr marL="0" indent="0">
              <a:buNone/>
            </a:pPr>
            <a:r>
              <a:rPr sz="2400" dirty="0">
                <a:solidFill>
                  <a:srgbClr val="FFC000"/>
                </a:solidFill>
              </a:rPr>
              <a:t>Example:</a:t>
            </a:r>
          </a:p>
          <a:p>
            <a:pPr marL="0" indent="0">
              <a:buNone/>
            </a:pPr>
            <a:r>
              <a:rPr sz="2400" dirty="0">
                <a:solidFill>
                  <a:schemeClr val="bg1"/>
                </a:solidFill>
              </a:rPr>
              <a:t>  Input: 'I love to play football, but sometimes it is tiring and exhausting.'</a:t>
            </a:r>
          </a:p>
          <a:p>
            <a:pPr marL="0" indent="0">
              <a:buNone/>
            </a:pPr>
            <a:r>
              <a:rPr sz="2400" dirty="0">
                <a:solidFill>
                  <a:schemeClr val="bg1"/>
                </a:solidFill>
              </a:rPr>
              <a:t>  After </a:t>
            </a:r>
            <a:r>
              <a:rPr sz="2400" dirty="0" err="1">
                <a:solidFill>
                  <a:schemeClr val="bg1"/>
                </a:solidFill>
              </a:rPr>
              <a:t>Stopword</a:t>
            </a:r>
            <a:r>
              <a:rPr sz="2400" dirty="0">
                <a:solidFill>
                  <a:schemeClr val="bg1"/>
                </a:solidFill>
              </a:rPr>
              <a:t> Removal: ['love', 'play', 'football', ',', 'sometimes', 'tiring', 'exhausting']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99" y="60960"/>
            <a:ext cx="3724022" cy="576023"/>
          </a:xfrm>
        </p:spPr>
        <p:txBody>
          <a:bodyPr>
            <a:noAutofit/>
          </a:bodyPr>
          <a:lstStyle/>
          <a:p>
            <a:r>
              <a:rPr sz="3600" b="1" dirty="0"/>
              <a:t>Stemming</a:t>
            </a:r>
          </a:p>
        </p:txBody>
      </p:sp>
      <p:sp>
        <p:nvSpPr>
          <p:cNvPr id="3" name="Content Placeholder 2"/>
          <p:cNvSpPr>
            <a:spLocks noGrp="1"/>
          </p:cNvSpPr>
          <p:nvPr>
            <p:ph idx="1"/>
          </p:nvPr>
        </p:nvSpPr>
        <p:spPr>
          <a:xfrm>
            <a:off x="142240" y="784252"/>
            <a:ext cx="8564880" cy="2680308"/>
          </a:xfrm>
          <a:solidFill>
            <a:schemeClr val="accent2">
              <a:lumMod val="75000"/>
            </a:schemeClr>
          </a:solidFill>
        </p:spPr>
        <p:txBody>
          <a:bodyPr>
            <a:normAutofit/>
          </a:bodyPr>
          <a:lstStyle/>
          <a:p>
            <a:pPr marL="0" indent="0">
              <a:buNone/>
            </a:pPr>
            <a:r>
              <a:rPr dirty="0"/>
              <a:t> </a:t>
            </a:r>
            <a:r>
              <a:rPr lang="en-US" sz="2400" dirty="0">
                <a:solidFill>
                  <a:schemeClr val="bg1"/>
                </a:solidFill>
              </a:rPr>
              <a:t>Stemming is the process of reducing a word to its root form by removing prefixes and suffixes. It does not always produce actual words but helps in reducing dimensionality.</a:t>
            </a:r>
          </a:p>
          <a:p>
            <a:pPr marL="0" indent="0">
              <a:buNone/>
            </a:pPr>
            <a:r>
              <a:rPr sz="2400" dirty="0">
                <a:solidFill>
                  <a:schemeClr val="bg1"/>
                </a:solidFill>
              </a:rPr>
              <a:t>Example:</a:t>
            </a:r>
          </a:p>
          <a:p>
            <a:pPr marL="0" indent="0">
              <a:buNone/>
            </a:pPr>
            <a:r>
              <a:rPr sz="2400" dirty="0">
                <a:solidFill>
                  <a:schemeClr val="bg1"/>
                </a:solidFill>
              </a:rPr>
              <a:t>Input: ['running', 'runs', 'easily',</a:t>
            </a:r>
            <a:r>
              <a:rPr lang="en-IN" sz="2400" dirty="0">
                <a:solidFill>
                  <a:schemeClr val="bg1"/>
                </a:solidFill>
              </a:rPr>
              <a:t> </a:t>
            </a:r>
            <a:r>
              <a:rPr sz="2400" dirty="0">
                <a:solidFill>
                  <a:schemeClr val="bg1"/>
                </a:solidFill>
              </a:rPr>
              <a:t>'fairly']</a:t>
            </a:r>
            <a:endParaRPr lang="en-US" sz="2400" dirty="0">
              <a:solidFill>
                <a:schemeClr val="bg1"/>
              </a:solidFill>
            </a:endParaRPr>
          </a:p>
          <a:p>
            <a:pPr marL="0" indent="0">
              <a:buNone/>
            </a:pPr>
            <a:r>
              <a:rPr sz="2400" dirty="0">
                <a:solidFill>
                  <a:schemeClr val="bg1"/>
                </a:solidFill>
              </a:rPr>
              <a:t>Output: ['run', 'run', '</a:t>
            </a:r>
            <a:r>
              <a:rPr sz="2400" dirty="0" err="1">
                <a:solidFill>
                  <a:schemeClr val="bg1"/>
                </a:solidFill>
              </a:rPr>
              <a:t>easili</a:t>
            </a:r>
            <a:r>
              <a:rPr sz="2400" dirty="0">
                <a:solidFill>
                  <a:schemeClr val="bg1"/>
                </a:solidFill>
              </a:rPr>
              <a:t>', '</a:t>
            </a:r>
            <a:r>
              <a:rPr sz="2400" dirty="0" err="1">
                <a:solidFill>
                  <a:schemeClr val="bg1"/>
                </a:solidFill>
              </a:rPr>
              <a:t>fairli</a:t>
            </a:r>
            <a:r>
              <a:rPr sz="2400" dirty="0">
                <a:solidFill>
                  <a:schemeClr val="bg1"/>
                </a:solidFill>
              </a:rPr>
              <a:t>']</a:t>
            </a:r>
          </a:p>
        </p:txBody>
      </p:sp>
      <p:pic>
        <p:nvPicPr>
          <p:cNvPr id="4" name="Picture 3" descr="A screenshot of a computer&#10;&#10;AI-generated content may be incorrect.">
            <a:extLst>
              <a:ext uri="{FF2B5EF4-FFF2-40B4-BE49-F238E27FC236}">
                <a16:creationId xmlns:a16="http://schemas.microsoft.com/office/drawing/2014/main" id="{D87B4723-60AA-7001-6ED9-3068F1CFF4A8}"/>
              </a:ext>
            </a:extLst>
          </p:cNvPr>
          <p:cNvPicPr>
            <a:picLocks noChangeAspect="1"/>
          </p:cNvPicPr>
          <p:nvPr/>
        </p:nvPicPr>
        <p:blipFill>
          <a:blip r:embed="rId3"/>
          <a:stretch>
            <a:fillRect/>
          </a:stretch>
        </p:blipFill>
        <p:spPr>
          <a:xfrm>
            <a:off x="1651164" y="3701483"/>
            <a:ext cx="5664036" cy="295050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314C-0A3E-425C-3696-AFFEC9BC05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A56A17-1A47-EC2F-EF4E-131889E9D63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CAE82DA-5B91-B271-EB1B-1FFDCD027D2B}"/>
              </a:ext>
            </a:extLst>
          </p:cNvPr>
          <p:cNvPicPr>
            <a:picLocks noChangeAspect="1"/>
          </p:cNvPicPr>
          <p:nvPr/>
        </p:nvPicPr>
        <p:blipFill>
          <a:blip r:embed="rId3"/>
          <a:stretch>
            <a:fillRect/>
          </a:stretch>
        </p:blipFill>
        <p:spPr>
          <a:xfrm>
            <a:off x="252197" y="605160"/>
            <a:ext cx="8639605" cy="5647679"/>
          </a:xfrm>
          <a:prstGeom prst="rect">
            <a:avLst/>
          </a:prstGeom>
        </p:spPr>
      </p:pic>
    </p:spTree>
    <p:extLst>
      <p:ext uri="{BB962C8B-B14F-4D97-AF65-F5344CB8AC3E}">
        <p14:creationId xmlns:p14="http://schemas.microsoft.com/office/powerpoint/2010/main" val="1459216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840" y="274320"/>
            <a:ext cx="4929664" cy="939292"/>
          </a:xfrm>
        </p:spPr>
        <p:txBody>
          <a:bodyPr>
            <a:normAutofit fontScale="90000"/>
          </a:bodyPr>
          <a:lstStyle/>
          <a:p>
            <a:r>
              <a:rPr lang="en-IN" sz="4000" b="1" dirty="0"/>
              <a:t>Lemmatization</a:t>
            </a:r>
          </a:p>
        </p:txBody>
      </p:sp>
      <p:sp>
        <p:nvSpPr>
          <p:cNvPr id="3" name="Content Placeholder 2"/>
          <p:cNvSpPr>
            <a:spLocks noGrp="1"/>
          </p:cNvSpPr>
          <p:nvPr>
            <p:ph idx="1"/>
          </p:nvPr>
        </p:nvSpPr>
        <p:spPr>
          <a:xfrm>
            <a:off x="186813" y="1762973"/>
            <a:ext cx="5260257" cy="3101983"/>
          </a:xfrm>
        </p:spPr>
        <p:txBody>
          <a:bodyPr>
            <a:noAutofit/>
          </a:bodyPr>
          <a:lstStyle/>
          <a:p>
            <a:pPr marL="0" indent="0">
              <a:lnSpc>
                <a:spcPct val="90000"/>
              </a:lnSpc>
              <a:buNone/>
            </a:pPr>
            <a:r>
              <a:rPr lang="en-US" sz="2800" dirty="0">
                <a:solidFill>
                  <a:schemeClr val="bg1"/>
                </a:solidFill>
              </a:rPr>
              <a:t>Lemmatization reduces words to their base/dictionary form while considering context.</a:t>
            </a:r>
          </a:p>
          <a:p>
            <a:pPr marL="0" indent="0">
              <a:lnSpc>
                <a:spcPct val="90000"/>
              </a:lnSpc>
              <a:buNone/>
            </a:pPr>
            <a:r>
              <a:rPr lang="en-US" sz="2800" dirty="0">
                <a:solidFill>
                  <a:schemeClr val="bg1"/>
                </a:solidFill>
              </a:rPr>
              <a:t>It produces valid words and requires linguistic knowledge.</a:t>
            </a:r>
          </a:p>
          <a:p>
            <a:pPr marL="0" indent="0">
              <a:lnSpc>
                <a:spcPct val="90000"/>
              </a:lnSpc>
              <a:buNone/>
            </a:pPr>
            <a:r>
              <a:rPr lang="en-US" sz="2800" dirty="0">
                <a:solidFill>
                  <a:schemeClr val="bg1"/>
                </a:solidFill>
              </a:rPr>
              <a:t>Example:</a:t>
            </a:r>
          </a:p>
          <a:p>
            <a:pPr marL="0" indent="0">
              <a:lnSpc>
                <a:spcPct val="90000"/>
              </a:lnSpc>
              <a:buNone/>
            </a:pPr>
            <a:r>
              <a:rPr lang="en-US" sz="2800" dirty="0">
                <a:solidFill>
                  <a:schemeClr val="bg1"/>
                </a:solidFill>
              </a:rPr>
              <a:t>  Input: ['running', 'flies', 'better', 'leaves']</a:t>
            </a:r>
          </a:p>
          <a:p>
            <a:pPr marL="0" indent="0">
              <a:lnSpc>
                <a:spcPct val="90000"/>
              </a:lnSpc>
              <a:buNone/>
            </a:pPr>
            <a:r>
              <a:rPr lang="en-US" sz="2800" dirty="0">
                <a:solidFill>
                  <a:schemeClr val="bg1"/>
                </a:solidFill>
              </a:rPr>
              <a:t>  Output: ['run', 'fly', 'good', 'leaf']</a:t>
            </a:r>
          </a:p>
        </p:txBody>
      </p:sp>
      <p:pic>
        <p:nvPicPr>
          <p:cNvPr id="11" name="Picture 10" descr="A diagram of a diagram&#10;&#10;AI-generated content may be incorrect.">
            <a:extLst>
              <a:ext uri="{FF2B5EF4-FFF2-40B4-BE49-F238E27FC236}">
                <a16:creationId xmlns:a16="http://schemas.microsoft.com/office/drawing/2014/main" id="{4B13469F-95E4-7BF1-4E90-002C2C981EF0}"/>
              </a:ext>
            </a:extLst>
          </p:cNvPr>
          <p:cNvPicPr>
            <a:picLocks noChangeAspect="1"/>
          </p:cNvPicPr>
          <p:nvPr/>
        </p:nvPicPr>
        <p:blipFill>
          <a:blip r:embed="rId3"/>
          <a:stretch>
            <a:fillRect/>
          </a:stretch>
        </p:blipFill>
        <p:spPr>
          <a:xfrm>
            <a:off x="5111334" y="1950720"/>
            <a:ext cx="4032666" cy="35456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6805-1467-FE92-5234-F146B25A31E0}"/>
              </a:ext>
            </a:extLst>
          </p:cNvPr>
          <p:cNvSpPr>
            <a:spLocks noGrp="1"/>
          </p:cNvSpPr>
          <p:nvPr>
            <p:ph type="title"/>
          </p:nvPr>
        </p:nvSpPr>
        <p:spPr>
          <a:xfrm>
            <a:off x="1229032" y="78658"/>
            <a:ext cx="7236541" cy="658761"/>
          </a:xfrm>
        </p:spPr>
        <p:txBody>
          <a:bodyPr>
            <a:normAutofit fontScale="90000"/>
          </a:bodyPr>
          <a:lstStyle/>
          <a:p>
            <a:br>
              <a:rPr lang="en-US" b="1" dirty="0"/>
            </a:br>
            <a:r>
              <a:rPr lang="en-US" sz="3100" b="1" dirty="0"/>
              <a:t>Introduction to AI and ML</a:t>
            </a:r>
            <a:br>
              <a:rPr lang="en-US" sz="3100" b="1" dirty="0"/>
            </a:br>
            <a:endParaRPr lang="en-IN" sz="3100" dirty="0"/>
          </a:p>
        </p:txBody>
      </p:sp>
      <p:sp>
        <p:nvSpPr>
          <p:cNvPr id="3" name="Content Placeholder 2">
            <a:extLst>
              <a:ext uri="{FF2B5EF4-FFF2-40B4-BE49-F238E27FC236}">
                <a16:creationId xmlns:a16="http://schemas.microsoft.com/office/drawing/2014/main" id="{068D84D9-7953-D67A-682B-2A1674A257F9}"/>
              </a:ext>
            </a:extLst>
          </p:cNvPr>
          <p:cNvSpPr>
            <a:spLocks noGrp="1"/>
          </p:cNvSpPr>
          <p:nvPr>
            <p:ph idx="1"/>
          </p:nvPr>
        </p:nvSpPr>
        <p:spPr>
          <a:xfrm>
            <a:off x="68826" y="806245"/>
            <a:ext cx="9232491" cy="3302651"/>
          </a:xfrm>
        </p:spPr>
        <p:txBody>
          <a:bodyPr>
            <a:normAutofit/>
          </a:bodyPr>
          <a:lstStyle/>
          <a:p>
            <a:r>
              <a:rPr lang="en-US" sz="2400" dirty="0">
                <a:solidFill>
                  <a:schemeClr val="bg1"/>
                </a:solidFill>
              </a:rPr>
              <a:t>Artificial Intelligence (AI) refers to the ability of machines to simulate human intelligence. It enables machines to perform tasks that typically require human cognition, such as problem-solving, decision-making, language processing, and perception. AI encompasses a wide range of technologies and approaches, one of which is Machine Learning (ML). ML is a subset of AI that allows machines to learn patterns from data and improve their performance on tasks without explicit </a:t>
            </a:r>
            <a:r>
              <a:rPr lang="en-US" sz="2400" dirty="0">
                <a:solidFill>
                  <a:schemeClr val="tx1">
                    <a:lumMod val="95000"/>
                    <a:lumOff val="5000"/>
                  </a:schemeClr>
                </a:solidFill>
              </a:rPr>
              <a:t>programming.</a:t>
            </a:r>
          </a:p>
          <a:p>
            <a:endParaRPr lang="en-IN" sz="2400" dirty="0"/>
          </a:p>
        </p:txBody>
      </p:sp>
    </p:spTree>
    <p:extLst>
      <p:ext uri="{BB962C8B-B14F-4D97-AF65-F5344CB8AC3E}">
        <p14:creationId xmlns:p14="http://schemas.microsoft.com/office/powerpoint/2010/main" val="190565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853C-A400-F443-D17E-EB53CCF122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049F34-A12B-A842-ADCF-3E63E8E4D41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F6B456D-2884-0C0D-7ECE-DD05F7B31581}"/>
              </a:ext>
            </a:extLst>
          </p:cNvPr>
          <p:cNvPicPr>
            <a:picLocks noChangeAspect="1"/>
          </p:cNvPicPr>
          <p:nvPr/>
        </p:nvPicPr>
        <p:blipFill>
          <a:blip r:embed="rId3"/>
          <a:stretch>
            <a:fillRect/>
          </a:stretch>
        </p:blipFill>
        <p:spPr>
          <a:xfrm>
            <a:off x="164471" y="773646"/>
            <a:ext cx="8815058" cy="5119662"/>
          </a:xfrm>
          <a:prstGeom prst="rect">
            <a:avLst/>
          </a:prstGeom>
        </p:spPr>
      </p:pic>
    </p:spTree>
    <p:extLst>
      <p:ext uri="{BB962C8B-B14F-4D97-AF65-F5344CB8AC3E}">
        <p14:creationId xmlns:p14="http://schemas.microsoft.com/office/powerpoint/2010/main" val="233311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7495"/>
            <a:ext cx="6142539" cy="549476"/>
          </a:xfrm>
        </p:spPr>
        <p:txBody>
          <a:bodyPr>
            <a:normAutofit fontScale="90000"/>
          </a:bodyPr>
          <a:lstStyle/>
          <a:p>
            <a:r>
              <a:rPr b="1" dirty="0"/>
              <a:t>Stemming vs. Lemmatization</a:t>
            </a:r>
          </a:p>
        </p:txBody>
      </p:sp>
      <p:sp>
        <p:nvSpPr>
          <p:cNvPr id="5" name="TextBox 4">
            <a:extLst>
              <a:ext uri="{FF2B5EF4-FFF2-40B4-BE49-F238E27FC236}">
                <a16:creationId xmlns:a16="http://schemas.microsoft.com/office/drawing/2014/main" id="{07C95186-F6BB-256F-FC31-0D4EBD57B01C}"/>
              </a:ext>
            </a:extLst>
          </p:cNvPr>
          <p:cNvSpPr txBox="1"/>
          <p:nvPr/>
        </p:nvSpPr>
        <p:spPr>
          <a:xfrm>
            <a:off x="201753" y="3227129"/>
            <a:ext cx="7767483" cy="769441"/>
          </a:xfrm>
          <a:prstGeom prst="rect">
            <a:avLst/>
          </a:prstGeom>
          <a:noFill/>
        </p:spPr>
        <p:txBody>
          <a:bodyPr wrap="square">
            <a:spAutoFit/>
          </a:bodyPr>
          <a:lstStyle/>
          <a:p>
            <a:pPr>
              <a:buNone/>
            </a:pPr>
            <a:r>
              <a:rPr lang="en-US" sz="2200" b="1" dirty="0">
                <a:solidFill>
                  <a:srgbClr val="FFC000"/>
                </a:solidFill>
              </a:rPr>
              <a:t>Sentence:</a:t>
            </a:r>
          </a:p>
          <a:p>
            <a:r>
              <a:rPr lang="en-US" sz="2200" i="1" dirty="0">
                <a:solidFill>
                  <a:schemeClr val="bg1"/>
                </a:solidFill>
              </a:rPr>
              <a:t>"The boys are running faster than their friends."</a:t>
            </a:r>
            <a:endParaRPr lang="en-US" sz="2200" dirty="0">
              <a:solidFill>
                <a:schemeClr val="bg1"/>
              </a:solidFill>
            </a:endParaRPr>
          </a:p>
        </p:txBody>
      </p:sp>
      <p:pic>
        <p:nvPicPr>
          <p:cNvPr id="9" name="Picture 8" descr="A screenshot of a computer&#10;&#10;AI-generated content may be incorrect.">
            <a:extLst>
              <a:ext uri="{FF2B5EF4-FFF2-40B4-BE49-F238E27FC236}">
                <a16:creationId xmlns:a16="http://schemas.microsoft.com/office/drawing/2014/main" id="{61C43CE2-2179-B8F9-7019-598C48D98A39}"/>
              </a:ext>
            </a:extLst>
          </p:cNvPr>
          <p:cNvPicPr>
            <a:picLocks noChangeAspect="1"/>
          </p:cNvPicPr>
          <p:nvPr/>
        </p:nvPicPr>
        <p:blipFill>
          <a:blip r:embed="rId3"/>
          <a:stretch>
            <a:fillRect/>
          </a:stretch>
        </p:blipFill>
        <p:spPr>
          <a:xfrm>
            <a:off x="364313" y="4219793"/>
            <a:ext cx="8436541" cy="2124371"/>
          </a:xfrm>
          <a:prstGeom prst="rect">
            <a:avLst/>
          </a:prstGeom>
        </p:spPr>
      </p:pic>
      <p:sp>
        <p:nvSpPr>
          <p:cNvPr id="12" name="TextBox 11">
            <a:extLst>
              <a:ext uri="{FF2B5EF4-FFF2-40B4-BE49-F238E27FC236}">
                <a16:creationId xmlns:a16="http://schemas.microsoft.com/office/drawing/2014/main" id="{769765BA-8D93-AEA2-94A5-A112005F6428}"/>
              </a:ext>
            </a:extLst>
          </p:cNvPr>
          <p:cNvSpPr txBox="1"/>
          <p:nvPr/>
        </p:nvSpPr>
        <p:spPr>
          <a:xfrm>
            <a:off x="172720" y="814874"/>
            <a:ext cx="8727440" cy="2462213"/>
          </a:xfrm>
          <a:prstGeom prst="rect">
            <a:avLst/>
          </a:prstGeom>
          <a:noFill/>
        </p:spPr>
        <p:txBody>
          <a:bodyPr wrap="square">
            <a:spAutoFit/>
          </a:bodyPr>
          <a:lstStyle/>
          <a:p>
            <a:pPr marL="0" indent="0">
              <a:buNone/>
            </a:pPr>
            <a:r>
              <a:rPr lang="en-US" sz="2200" b="1" dirty="0">
                <a:solidFill>
                  <a:srgbClr val="FFC000"/>
                </a:solidFill>
              </a:rPr>
              <a:t>Stemming </a:t>
            </a:r>
            <a:r>
              <a:rPr lang="en-US" sz="2200" dirty="0">
                <a:solidFill>
                  <a:srgbClr val="FFC000"/>
                </a:solidFill>
              </a:rPr>
              <a:t>: </a:t>
            </a:r>
            <a:r>
              <a:rPr lang="en-US" sz="2200" dirty="0">
                <a:solidFill>
                  <a:schemeClr val="bg1"/>
                </a:solidFill>
              </a:rPr>
              <a:t>Faster, rule-based, may not always return valid words.</a:t>
            </a:r>
          </a:p>
          <a:p>
            <a:pPr marL="0" indent="0">
              <a:buNone/>
            </a:pPr>
            <a:r>
              <a:rPr lang="en-US" sz="2200" b="1" dirty="0">
                <a:solidFill>
                  <a:srgbClr val="FFC000"/>
                </a:solidFill>
              </a:rPr>
              <a:t>Lemmatization </a:t>
            </a:r>
            <a:r>
              <a:rPr lang="en-US" sz="2200" dirty="0">
                <a:solidFill>
                  <a:srgbClr val="FFC000"/>
                </a:solidFill>
              </a:rPr>
              <a:t>: </a:t>
            </a:r>
            <a:r>
              <a:rPr lang="en-US" sz="2200" dirty="0">
                <a:solidFill>
                  <a:schemeClr val="bg1"/>
                </a:solidFill>
              </a:rPr>
              <a:t>More accurate, uses linguistic knowledge, returns valid words.</a:t>
            </a:r>
          </a:p>
          <a:p>
            <a:pPr marL="0" indent="0">
              <a:buNone/>
            </a:pPr>
            <a:r>
              <a:rPr lang="en-US" sz="2200" dirty="0">
                <a:solidFill>
                  <a:schemeClr val="bg1"/>
                </a:solidFill>
              </a:rPr>
              <a:t>Example Comparison:</a:t>
            </a:r>
          </a:p>
          <a:p>
            <a:pPr marL="0" indent="0">
              <a:buNone/>
            </a:pPr>
            <a:r>
              <a:rPr lang="en-US" sz="2200" dirty="0">
                <a:solidFill>
                  <a:schemeClr val="bg1"/>
                </a:solidFill>
              </a:rPr>
              <a:t>Word: 'Caring'</a:t>
            </a:r>
          </a:p>
          <a:p>
            <a:pPr marL="0" indent="0">
              <a:buNone/>
            </a:pPr>
            <a:r>
              <a:rPr lang="en-US" sz="2200" dirty="0">
                <a:solidFill>
                  <a:schemeClr val="bg1"/>
                </a:solidFill>
              </a:rPr>
              <a:t>Stemming Output: 'Car'</a:t>
            </a:r>
          </a:p>
          <a:p>
            <a:pPr marL="0" indent="0">
              <a:buNone/>
            </a:pPr>
            <a:r>
              <a:rPr lang="en-US" sz="2200" dirty="0">
                <a:solidFill>
                  <a:schemeClr val="bg1"/>
                </a:solidFill>
              </a:rPr>
              <a:t>Lemmatization Output: 'Care'</a:t>
            </a:r>
            <a:endParaRPr lang="en-IN" sz="22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7485" y="177292"/>
            <a:ext cx="5937755" cy="1188720"/>
          </a:xfrm>
        </p:spPr>
        <p:txBody>
          <a:bodyPr>
            <a:noAutofit/>
          </a:bodyPr>
          <a:lstStyle/>
          <a:p>
            <a:r>
              <a:rPr sz="3200" b="1" dirty="0"/>
              <a:t>Part-of-Speech (POS) Tagging</a:t>
            </a:r>
          </a:p>
        </p:txBody>
      </p:sp>
      <p:sp>
        <p:nvSpPr>
          <p:cNvPr id="3" name="Content Placeholder 2"/>
          <p:cNvSpPr>
            <a:spLocks noGrp="1"/>
          </p:cNvSpPr>
          <p:nvPr>
            <p:ph idx="1"/>
          </p:nvPr>
        </p:nvSpPr>
        <p:spPr>
          <a:xfrm>
            <a:off x="193040" y="1534160"/>
            <a:ext cx="8882134" cy="3055047"/>
          </a:xfrm>
        </p:spPr>
        <p:txBody>
          <a:bodyPr>
            <a:noAutofit/>
          </a:bodyPr>
          <a:lstStyle/>
          <a:p>
            <a:pPr marL="0" indent="0">
              <a:buNone/>
            </a:pPr>
            <a:r>
              <a:rPr sz="2800" dirty="0">
                <a:solidFill>
                  <a:schemeClr val="bg1"/>
                </a:solidFill>
              </a:rPr>
              <a:t>POS tagging assigns grammatical categories (noun, verb, adjective, etc.) to words.</a:t>
            </a:r>
          </a:p>
          <a:p>
            <a:pPr marL="0" indent="0">
              <a:buNone/>
            </a:pPr>
            <a:r>
              <a:rPr sz="2800" dirty="0">
                <a:solidFill>
                  <a:schemeClr val="bg1"/>
                </a:solidFill>
              </a:rPr>
              <a:t>Helps in understanding sentence structure and meaning.</a:t>
            </a:r>
          </a:p>
          <a:p>
            <a:pPr marL="0" indent="0">
              <a:buNone/>
            </a:pPr>
            <a:r>
              <a:rPr sz="2800" dirty="0">
                <a:solidFill>
                  <a:srgbClr val="FFC000"/>
                </a:solidFill>
              </a:rPr>
              <a:t>Example:</a:t>
            </a:r>
            <a:endParaRPr lang="en-US" sz="2800" dirty="0">
              <a:solidFill>
                <a:srgbClr val="FFC000"/>
              </a:solidFill>
            </a:endParaRPr>
          </a:p>
          <a:p>
            <a:pPr marL="0" indent="0">
              <a:buNone/>
            </a:pPr>
            <a:r>
              <a:rPr lang="en-IN" sz="2800" dirty="0">
                <a:solidFill>
                  <a:schemeClr val="bg1"/>
                </a:solidFill>
              </a:rPr>
              <a:t>1)Lakshya likes to play basketball.</a:t>
            </a:r>
            <a:endParaRPr lang="en-US" sz="2800" dirty="0">
              <a:solidFill>
                <a:schemeClr val="bg1"/>
              </a:solidFill>
            </a:endParaRPr>
          </a:p>
          <a:p>
            <a:pPr marL="0" indent="0">
              <a:buNone/>
            </a:pPr>
            <a:r>
              <a:rPr lang="en-US" sz="2800" dirty="0">
                <a:solidFill>
                  <a:schemeClr val="bg1"/>
                </a:solidFill>
              </a:rPr>
              <a:t>2)</a:t>
            </a:r>
            <a:r>
              <a:rPr sz="2800" dirty="0">
                <a:solidFill>
                  <a:schemeClr val="bg1"/>
                </a:solidFill>
              </a:rPr>
              <a:t>Sentence: 'The quick brown fox jumps over the lazy dog.'</a:t>
            </a:r>
          </a:p>
          <a:p>
            <a:pPr marL="0" indent="0">
              <a:buNone/>
            </a:pPr>
            <a:r>
              <a:rPr sz="2800" dirty="0">
                <a:solidFill>
                  <a:srgbClr val="FFC000"/>
                </a:solidFill>
              </a:rPr>
              <a:t>Output: </a:t>
            </a:r>
            <a:r>
              <a:rPr sz="2800" dirty="0">
                <a:solidFill>
                  <a:schemeClr val="bg1"/>
                </a:solidFill>
              </a:rPr>
              <a:t>[('The', DT), ('quick', JJ), ('brown', JJ), ('fox', NN), ('jumps', VBZ), ('over', IN), ('the', DT), ('lazy', JJ), ('dog', NN)]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8A98-4F24-302B-F8AA-80E30B114E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753AFF-87E0-1187-D46E-8390C9D0ECA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C7872AD-81DC-B28D-780A-C88E5D392AF1}"/>
              </a:ext>
            </a:extLst>
          </p:cNvPr>
          <p:cNvPicPr>
            <a:picLocks noChangeAspect="1"/>
          </p:cNvPicPr>
          <p:nvPr/>
        </p:nvPicPr>
        <p:blipFill>
          <a:blip r:embed="rId2"/>
          <a:stretch>
            <a:fillRect/>
          </a:stretch>
        </p:blipFill>
        <p:spPr>
          <a:xfrm>
            <a:off x="340015" y="576040"/>
            <a:ext cx="8659606" cy="5403656"/>
          </a:xfrm>
          <a:prstGeom prst="rect">
            <a:avLst/>
          </a:prstGeom>
        </p:spPr>
      </p:pic>
    </p:spTree>
    <p:extLst>
      <p:ext uri="{BB962C8B-B14F-4D97-AF65-F5344CB8AC3E}">
        <p14:creationId xmlns:p14="http://schemas.microsoft.com/office/powerpoint/2010/main" val="405380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120" y="197612"/>
            <a:ext cx="6187440" cy="1188720"/>
          </a:xfrm>
        </p:spPr>
        <p:txBody>
          <a:bodyPr>
            <a:noAutofit/>
          </a:bodyPr>
          <a:lstStyle/>
          <a:p>
            <a:r>
              <a:rPr sz="2800" b="1" dirty="0"/>
              <a:t>Regular Expressions (Regex) in NLP</a:t>
            </a:r>
          </a:p>
        </p:txBody>
      </p:sp>
      <p:sp>
        <p:nvSpPr>
          <p:cNvPr id="3" name="Content Placeholder 2"/>
          <p:cNvSpPr>
            <a:spLocks noGrp="1"/>
          </p:cNvSpPr>
          <p:nvPr>
            <p:ph idx="1"/>
          </p:nvPr>
        </p:nvSpPr>
        <p:spPr>
          <a:xfrm>
            <a:off x="426720" y="1559052"/>
            <a:ext cx="8437061" cy="5120323"/>
          </a:xfrm>
        </p:spPr>
        <p:txBody>
          <a:bodyPr>
            <a:normAutofit/>
          </a:bodyPr>
          <a:lstStyle/>
          <a:p>
            <a:pPr marL="0" indent="0">
              <a:buNone/>
            </a:pPr>
            <a:r>
              <a:rPr sz="2400" dirty="0">
                <a:solidFill>
                  <a:schemeClr val="bg1"/>
                </a:solidFill>
              </a:rPr>
              <a:t>Regex is used for pattern matching in text data.</a:t>
            </a:r>
            <a:endParaRPr lang="en-US" sz="2400" dirty="0">
              <a:solidFill>
                <a:schemeClr val="bg1"/>
              </a:solidFill>
            </a:endParaRPr>
          </a:p>
          <a:p>
            <a:pPr marL="0" indent="0">
              <a:buNone/>
            </a:pPr>
            <a:r>
              <a:rPr sz="2400" b="1" dirty="0">
                <a:solidFill>
                  <a:srgbClr val="FFC000"/>
                </a:solidFill>
              </a:rPr>
              <a:t>Common use cases:</a:t>
            </a:r>
          </a:p>
          <a:p>
            <a:pPr marL="0" indent="0">
              <a:buNone/>
            </a:pPr>
            <a:r>
              <a:rPr sz="2400" dirty="0">
                <a:solidFill>
                  <a:schemeClr val="bg1"/>
                </a:solidFill>
              </a:rPr>
              <a:t>Extracting emails: `\S+@\S+</a:t>
            </a:r>
            <a:r>
              <a:rPr lang="en-IN" sz="2400" dirty="0">
                <a:solidFill>
                  <a:schemeClr val="bg1"/>
                </a:solidFill>
              </a:rPr>
              <a:t>`</a:t>
            </a:r>
            <a:endParaRPr lang="en-US" sz="2400" dirty="0">
              <a:solidFill>
                <a:schemeClr val="bg1"/>
              </a:solidFill>
            </a:endParaRPr>
          </a:p>
          <a:p>
            <a:pPr marL="0" indent="0">
              <a:buNone/>
            </a:pPr>
            <a:r>
              <a:rPr lang="en-US" sz="2400" dirty="0">
                <a:solidFill>
                  <a:schemeClr val="bg1"/>
                </a:solidFill>
              </a:rPr>
              <a:t>Extracting phone numbers: `\d{3}-\d{3}-\d{4}`</a:t>
            </a:r>
          </a:p>
          <a:p>
            <a:pPr marL="0" indent="0">
              <a:buNone/>
            </a:pPr>
            <a:r>
              <a:rPr sz="2400" dirty="0">
                <a:solidFill>
                  <a:schemeClr val="bg1"/>
                </a:solidFill>
              </a:rPr>
              <a:t>Removing special characters: `[^a-zA-Z0-9 ]`</a:t>
            </a:r>
          </a:p>
          <a:p>
            <a:pPr marL="0" indent="0">
              <a:buNone/>
            </a:pPr>
            <a:r>
              <a:rPr sz="2400" b="1" dirty="0">
                <a:solidFill>
                  <a:srgbClr val="FFC000"/>
                </a:solidFill>
              </a:rPr>
              <a:t>Example:</a:t>
            </a:r>
          </a:p>
          <a:p>
            <a:pPr marL="0" indent="0">
              <a:buNone/>
            </a:pPr>
            <a:r>
              <a:rPr sz="2400" dirty="0">
                <a:solidFill>
                  <a:schemeClr val="bg1"/>
                </a:solidFill>
              </a:rPr>
              <a:t>Input: 'Contact me at example@mail.com or call 123-456-7890.'</a:t>
            </a:r>
          </a:p>
          <a:p>
            <a:pPr marL="0" indent="0">
              <a:buNone/>
            </a:pPr>
            <a:r>
              <a:rPr sz="2400" dirty="0">
                <a:solidFill>
                  <a:schemeClr val="bg1"/>
                </a:solidFill>
              </a:rPr>
              <a:t>Extracted Email: ['example@mail.com']</a:t>
            </a:r>
            <a:endParaRPr lang="en-US" sz="2400" dirty="0">
              <a:solidFill>
                <a:schemeClr val="bg1"/>
              </a:solidFill>
            </a:endParaRPr>
          </a:p>
          <a:p>
            <a:pPr marL="0" indent="0">
              <a:buNone/>
            </a:pPr>
            <a:r>
              <a:rPr sz="2400" dirty="0">
                <a:solidFill>
                  <a:schemeClr val="bg1"/>
                </a:solidFill>
              </a:rPr>
              <a:t>Extracted Phone: ['123-456-7890']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3F35-E208-944C-D5ED-4733E3BB325E}"/>
              </a:ext>
            </a:extLst>
          </p:cNvPr>
          <p:cNvSpPr>
            <a:spLocks noGrp="1"/>
          </p:cNvSpPr>
          <p:nvPr>
            <p:ph type="title"/>
          </p:nvPr>
        </p:nvSpPr>
        <p:spPr>
          <a:xfrm>
            <a:off x="622819" y="1"/>
            <a:ext cx="7390471" cy="609600"/>
          </a:xfrm>
        </p:spPr>
        <p:txBody>
          <a:bodyPr>
            <a:normAutofit fontScale="90000"/>
          </a:bodyPr>
          <a:lstStyle/>
          <a:p>
            <a:r>
              <a:rPr lang="en-US" b="1" dirty="0"/>
              <a:t>Regular Expressions (Regex) in NLP</a:t>
            </a:r>
            <a:endParaRPr lang="en-IN" b="1" dirty="0"/>
          </a:p>
        </p:txBody>
      </p:sp>
      <p:sp>
        <p:nvSpPr>
          <p:cNvPr id="3" name="Content Placeholder 2">
            <a:extLst>
              <a:ext uri="{FF2B5EF4-FFF2-40B4-BE49-F238E27FC236}">
                <a16:creationId xmlns:a16="http://schemas.microsoft.com/office/drawing/2014/main" id="{BAD61EA7-823C-8818-EE67-D96B3E6091B4}"/>
              </a:ext>
            </a:extLst>
          </p:cNvPr>
          <p:cNvSpPr>
            <a:spLocks noGrp="1"/>
          </p:cNvSpPr>
          <p:nvPr>
            <p:ph idx="1"/>
          </p:nvPr>
        </p:nvSpPr>
        <p:spPr>
          <a:xfrm>
            <a:off x="0" y="629267"/>
            <a:ext cx="7541342" cy="369494"/>
          </a:xfrm>
        </p:spPr>
        <p:txBody>
          <a:bodyPr>
            <a:normAutofit fontScale="92500" lnSpcReduction="20000"/>
          </a:bodyPr>
          <a:lstStyle/>
          <a:p>
            <a:pPr marL="0" indent="0">
              <a:buNone/>
            </a:pPr>
            <a:r>
              <a:rPr lang="en-US" sz="2400" b="1" dirty="0">
                <a:solidFill>
                  <a:schemeClr val="bg1"/>
                </a:solidFill>
              </a:rPr>
              <a:t>List of Regular Expression (Regex) meta-characters:</a:t>
            </a:r>
            <a:endParaRPr lang="en-IN" sz="2400" b="1" dirty="0">
              <a:solidFill>
                <a:schemeClr val="bg1"/>
              </a:solidFill>
            </a:endParaRPr>
          </a:p>
        </p:txBody>
      </p:sp>
      <p:sp>
        <p:nvSpPr>
          <p:cNvPr id="9" name="TextBox 8">
            <a:extLst>
              <a:ext uri="{FF2B5EF4-FFF2-40B4-BE49-F238E27FC236}">
                <a16:creationId xmlns:a16="http://schemas.microsoft.com/office/drawing/2014/main" id="{6542F5CA-1A2E-6BA7-476A-FCC7765F1AB1}"/>
              </a:ext>
            </a:extLst>
          </p:cNvPr>
          <p:cNvSpPr txBox="1"/>
          <p:nvPr/>
        </p:nvSpPr>
        <p:spPr>
          <a:xfrm>
            <a:off x="152398" y="833807"/>
            <a:ext cx="7403690" cy="3693319"/>
          </a:xfrm>
          <a:prstGeom prst="rect">
            <a:avLst/>
          </a:prstGeom>
          <a:noFill/>
        </p:spPr>
        <p:txBody>
          <a:bodyPr wrap="square">
            <a:spAutoFit/>
          </a:bodyPr>
          <a:lstStyle/>
          <a:p>
            <a:r>
              <a:rPr lang="en-IN" dirty="0">
                <a:solidFill>
                  <a:schemeClr val="bg1"/>
                </a:solidFill>
              </a:rPr>
              <a:t>.      - Matches any character except a newline</a:t>
            </a:r>
          </a:p>
          <a:p>
            <a:r>
              <a:rPr lang="en-IN" dirty="0">
                <a:solidFill>
                  <a:schemeClr val="bg1"/>
                </a:solidFill>
              </a:rPr>
              <a:t>^      - Matches the start of a string</a:t>
            </a:r>
          </a:p>
          <a:p>
            <a:r>
              <a:rPr lang="en-IN" dirty="0">
                <a:solidFill>
                  <a:schemeClr val="bg1"/>
                </a:solidFill>
              </a:rPr>
              <a:t>$      - Matches the end of a string</a:t>
            </a:r>
          </a:p>
          <a:p>
            <a:r>
              <a:rPr lang="en-IN" dirty="0">
                <a:solidFill>
                  <a:schemeClr val="bg1"/>
                </a:solidFill>
              </a:rPr>
              <a:t>\      - Escapes special characters</a:t>
            </a:r>
          </a:p>
          <a:p>
            <a:r>
              <a:rPr lang="en-IN" dirty="0">
                <a:solidFill>
                  <a:schemeClr val="bg1"/>
                </a:solidFill>
              </a:rPr>
              <a:t>*      - Matches 0 or more occurrences of the preceding character</a:t>
            </a:r>
          </a:p>
          <a:p>
            <a:r>
              <a:rPr lang="en-IN" dirty="0">
                <a:solidFill>
                  <a:schemeClr val="bg1"/>
                </a:solidFill>
              </a:rPr>
              <a:t>+      - Matches 1 or more occurrences of the preceding character</a:t>
            </a:r>
          </a:p>
          <a:p>
            <a:r>
              <a:rPr lang="en-IN" dirty="0">
                <a:solidFill>
                  <a:schemeClr val="bg1"/>
                </a:solidFill>
              </a:rPr>
              <a:t>?      - Matches 0 or 1 occurrence of the preceding character</a:t>
            </a:r>
          </a:p>
          <a:p>
            <a:r>
              <a:rPr lang="en-IN" dirty="0">
                <a:solidFill>
                  <a:schemeClr val="bg1"/>
                </a:solidFill>
              </a:rPr>
              <a:t>{n}    - Matches exactly `n` occurrences</a:t>
            </a:r>
          </a:p>
          <a:p>
            <a:r>
              <a:rPr lang="en-IN" dirty="0">
                <a:solidFill>
                  <a:schemeClr val="bg1"/>
                </a:solidFill>
              </a:rPr>
              <a:t>{n,}   - Matches `n` or more occurrences</a:t>
            </a:r>
          </a:p>
          <a:p>
            <a:r>
              <a:rPr lang="en-IN" dirty="0">
                <a:solidFill>
                  <a:schemeClr val="bg1"/>
                </a:solidFill>
              </a:rPr>
              <a:t>{n , m}  - Matches between `n` and `m` occurrences</a:t>
            </a:r>
          </a:p>
          <a:p>
            <a:r>
              <a:rPr lang="en-IN" dirty="0">
                <a:solidFill>
                  <a:schemeClr val="bg1"/>
                </a:solidFill>
              </a:rPr>
              <a:t>[ ]    - Matches any single character within the brackets</a:t>
            </a:r>
          </a:p>
          <a:p>
            <a:r>
              <a:rPr lang="en-IN" dirty="0">
                <a:solidFill>
                  <a:schemeClr val="bg1"/>
                </a:solidFill>
              </a:rPr>
              <a:t>[^ ]   - Matches any single character not within the brackets</a:t>
            </a:r>
          </a:p>
          <a:p>
            <a:r>
              <a:rPr lang="en-IN" dirty="0">
                <a:solidFill>
                  <a:schemeClr val="bg1"/>
                </a:solidFill>
              </a:rPr>
              <a:t>|      - Acts as an OR operator </a:t>
            </a:r>
          </a:p>
        </p:txBody>
      </p:sp>
      <p:sp>
        <p:nvSpPr>
          <p:cNvPr id="11" name="TextBox 10">
            <a:extLst>
              <a:ext uri="{FF2B5EF4-FFF2-40B4-BE49-F238E27FC236}">
                <a16:creationId xmlns:a16="http://schemas.microsoft.com/office/drawing/2014/main" id="{C5650A2A-4A00-9173-EEA0-B9D5BDF39A08}"/>
              </a:ext>
            </a:extLst>
          </p:cNvPr>
          <p:cNvSpPr txBox="1"/>
          <p:nvPr/>
        </p:nvSpPr>
        <p:spPr>
          <a:xfrm>
            <a:off x="152398" y="4393603"/>
            <a:ext cx="8165691" cy="2585323"/>
          </a:xfrm>
          <a:prstGeom prst="rect">
            <a:avLst/>
          </a:prstGeom>
          <a:noFill/>
        </p:spPr>
        <p:txBody>
          <a:bodyPr wrap="square">
            <a:spAutoFit/>
          </a:bodyPr>
          <a:lstStyle/>
          <a:p>
            <a:r>
              <a:rPr lang="en-IN" dirty="0">
                <a:solidFill>
                  <a:schemeClr val="bg1"/>
                </a:solidFill>
              </a:rPr>
              <a:t>()     - Groups expressions together</a:t>
            </a:r>
          </a:p>
          <a:p>
            <a:r>
              <a:rPr lang="en-IN" dirty="0">
                <a:solidFill>
                  <a:schemeClr val="bg1"/>
                </a:solidFill>
              </a:rPr>
              <a:t>\w     - Matches any word character (letters, digits, underscore) [A-Za-z0-9_]</a:t>
            </a:r>
          </a:p>
          <a:p>
            <a:r>
              <a:rPr lang="en-IN" dirty="0">
                <a:solidFill>
                  <a:schemeClr val="bg1"/>
                </a:solidFill>
              </a:rPr>
              <a:t>\W     - Matches any non-word character</a:t>
            </a:r>
          </a:p>
          <a:p>
            <a:r>
              <a:rPr lang="en-IN" dirty="0">
                <a:solidFill>
                  <a:schemeClr val="bg1"/>
                </a:solidFill>
              </a:rPr>
              <a:t>\d     - Matches any digit [0-9]</a:t>
            </a:r>
          </a:p>
          <a:p>
            <a:r>
              <a:rPr lang="en-IN" dirty="0">
                <a:solidFill>
                  <a:schemeClr val="bg1"/>
                </a:solidFill>
              </a:rPr>
              <a:t>\D     - Matches any non-digit character</a:t>
            </a:r>
          </a:p>
          <a:p>
            <a:r>
              <a:rPr lang="en-IN" dirty="0">
                <a:solidFill>
                  <a:schemeClr val="bg1"/>
                </a:solidFill>
              </a:rPr>
              <a:t>\s     - Matches any whitespace (space, tab, newline)</a:t>
            </a:r>
          </a:p>
          <a:p>
            <a:r>
              <a:rPr lang="en-IN" dirty="0">
                <a:solidFill>
                  <a:schemeClr val="bg1"/>
                </a:solidFill>
              </a:rPr>
              <a:t>\S     - Matches any non-whitespace character</a:t>
            </a:r>
          </a:p>
          <a:p>
            <a:r>
              <a:rPr lang="en-IN" dirty="0">
                <a:solidFill>
                  <a:schemeClr val="bg1"/>
                </a:solidFill>
              </a:rPr>
              <a:t>\b     - Matches a word boundary</a:t>
            </a:r>
          </a:p>
          <a:p>
            <a:r>
              <a:rPr lang="en-IN" dirty="0">
                <a:solidFill>
                  <a:schemeClr val="bg1"/>
                </a:solidFill>
              </a:rPr>
              <a:t>\B     - Matches a non-word boundary</a:t>
            </a:r>
          </a:p>
        </p:txBody>
      </p:sp>
    </p:spTree>
    <p:extLst>
      <p:ext uri="{BB962C8B-B14F-4D97-AF65-F5344CB8AC3E}">
        <p14:creationId xmlns:p14="http://schemas.microsoft.com/office/powerpoint/2010/main" val="66429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b="1" dirty="0"/>
              <a:t>Deep Dive into NLP Text Representation</a:t>
            </a:r>
          </a:p>
        </p:txBody>
      </p:sp>
    </p:spTree>
    <p:extLst>
      <p:ext uri="{BB962C8B-B14F-4D97-AF65-F5344CB8AC3E}">
        <p14:creationId xmlns:p14="http://schemas.microsoft.com/office/powerpoint/2010/main" val="1558657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760" y="138782"/>
            <a:ext cx="7326343" cy="958498"/>
          </a:xfrm>
        </p:spPr>
        <p:txBody>
          <a:bodyPr>
            <a:noAutofit/>
          </a:bodyPr>
          <a:lstStyle/>
          <a:p>
            <a:r>
              <a:rPr sz="4000" b="1" dirty="0"/>
              <a:t>Text Representation</a:t>
            </a:r>
          </a:p>
        </p:txBody>
      </p:sp>
      <p:sp>
        <p:nvSpPr>
          <p:cNvPr id="3" name="Content Placeholder 2"/>
          <p:cNvSpPr>
            <a:spLocks noGrp="1"/>
          </p:cNvSpPr>
          <p:nvPr>
            <p:ph idx="1"/>
          </p:nvPr>
        </p:nvSpPr>
        <p:spPr>
          <a:xfrm>
            <a:off x="186813" y="4401849"/>
            <a:ext cx="9144000" cy="2251291"/>
          </a:xfrm>
        </p:spPr>
        <p:txBody>
          <a:bodyPr>
            <a:noAutofit/>
          </a:bodyPr>
          <a:lstStyle/>
          <a:p>
            <a:pPr>
              <a:buFont typeface="Wingdings" panose="05000000000000000000" pitchFamily="2" charset="2"/>
              <a:buChar char="§"/>
            </a:pPr>
            <a:r>
              <a:rPr sz="2000" dirty="0"/>
              <a:t> </a:t>
            </a:r>
            <a:r>
              <a:rPr sz="2400" dirty="0">
                <a:solidFill>
                  <a:schemeClr val="bg1"/>
                </a:solidFill>
              </a:rPr>
              <a:t>Machines process numbers, not raw text.</a:t>
            </a:r>
            <a:endParaRPr lang="en-US" sz="2400" dirty="0">
              <a:solidFill>
                <a:schemeClr val="bg1"/>
              </a:solidFill>
            </a:endParaRPr>
          </a:p>
          <a:p>
            <a:pPr>
              <a:buFont typeface="Wingdings" panose="05000000000000000000" pitchFamily="2" charset="2"/>
              <a:buChar char="§"/>
            </a:pPr>
            <a:r>
              <a:rPr sz="2400" dirty="0">
                <a:solidFill>
                  <a:schemeClr val="bg1"/>
                </a:solidFill>
              </a:rPr>
              <a:t>Proper text representation converts words into numerical form.</a:t>
            </a:r>
          </a:p>
          <a:p>
            <a:pPr>
              <a:buFont typeface="Wingdings" panose="05000000000000000000" pitchFamily="2" charset="2"/>
              <a:buChar char="§"/>
            </a:pPr>
            <a:r>
              <a:rPr sz="2400" dirty="0">
                <a:solidFill>
                  <a:schemeClr val="bg1"/>
                </a:solidFill>
              </a:rPr>
              <a:t>Used in sentiment analysis, spam detection, chatbots, search engines.</a:t>
            </a:r>
          </a:p>
          <a:p>
            <a:pPr>
              <a:buFont typeface="Wingdings" panose="05000000000000000000" pitchFamily="2" charset="2"/>
              <a:buChar char="§"/>
            </a:pPr>
            <a:r>
              <a:rPr sz="2400" dirty="0">
                <a:solidFill>
                  <a:schemeClr val="bg1"/>
                </a:solidFill>
              </a:rPr>
              <a:t>Types of representations</a:t>
            </a:r>
            <a:r>
              <a:rPr lang="en-US" sz="2400" dirty="0">
                <a:solidFill>
                  <a:schemeClr val="bg1"/>
                </a:solidFill>
              </a:rPr>
              <a:t> </a:t>
            </a:r>
            <a:r>
              <a:rPr sz="2400" dirty="0">
                <a:solidFill>
                  <a:schemeClr val="bg1"/>
                </a:solidFill>
              </a:rPr>
              <a:t>:</a:t>
            </a:r>
            <a:r>
              <a:rPr lang="en-US" sz="2400" dirty="0">
                <a:solidFill>
                  <a:schemeClr val="bg1"/>
                </a:solidFill>
              </a:rPr>
              <a:t> </a:t>
            </a:r>
            <a:r>
              <a:rPr sz="2400" dirty="0" err="1">
                <a:solidFill>
                  <a:schemeClr val="bg1"/>
                </a:solidFill>
              </a:rPr>
              <a:t>BoW</a:t>
            </a:r>
            <a:r>
              <a:rPr lang="en-US" sz="2400" dirty="0">
                <a:solidFill>
                  <a:schemeClr val="bg1"/>
                </a:solidFill>
              </a:rPr>
              <a:t> </a:t>
            </a:r>
            <a:r>
              <a:rPr sz="2400" dirty="0">
                <a:solidFill>
                  <a:schemeClr val="bg1"/>
                </a:solidFill>
              </a:rPr>
              <a:t>, TF-IDF, and Word Embeddings</a:t>
            </a:r>
            <a:r>
              <a:rPr sz="2000" dirty="0">
                <a:solidFill>
                  <a:schemeClr val="bg1"/>
                </a:solidFill>
              </a:rPr>
              <a:t>.</a:t>
            </a:r>
          </a:p>
        </p:txBody>
      </p:sp>
      <p:sp>
        <p:nvSpPr>
          <p:cNvPr id="7" name="TextBox 6">
            <a:extLst>
              <a:ext uri="{FF2B5EF4-FFF2-40B4-BE49-F238E27FC236}">
                <a16:creationId xmlns:a16="http://schemas.microsoft.com/office/drawing/2014/main" id="{2AD693E4-2051-AECE-9828-9DE05927AB6D}"/>
              </a:ext>
            </a:extLst>
          </p:cNvPr>
          <p:cNvSpPr txBox="1"/>
          <p:nvPr/>
        </p:nvSpPr>
        <p:spPr>
          <a:xfrm>
            <a:off x="0" y="1583274"/>
            <a:ext cx="9143999" cy="2923877"/>
          </a:xfrm>
          <a:prstGeom prst="rect">
            <a:avLst/>
          </a:prstGeom>
          <a:noFill/>
        </p:spPr>
        <p:txBody>
          <a:bodyPr wrap="square">
            <a:spAutoFit/>
          </a:bodyPr>
          <a:lstStyle/>
          <a:p>
            <a:r>
              <a:rPr lang="en-US" sz="2400" dirty="0">
                <a:solidFill>
                  <a:schemeClr val="bg1"/>
                </a:solidFill>
              </a:rPr>
              <a:t>Text representation refers to how text data is structured and encoded so that machines can process and understand it. Human language is inherently complex, filled with nuances, ambiguities, and variations. While humans can intuitively grasp the meaning of words and sentences, computers require numerical formats to analyze and interpret language.</a:t>
            </a:r>
          </a:p>
          <a:p>
            <a:endParaRPr lang="en-US" sz="3200" b="1" dirty="0">
              <a:solidFill>
                <a:schemeClr val="accent2">
                  <a:lumMod val="60000"/>
                  <a:lumOff val="40000"/>
                </a:schemeClr>
              </a:solidFill>
            </a:endParaRPr>
          </a:p>
          <a:p>
            <a:r>
              <a:rPr lang="en-US" sz="3200" b="1" dirty="0">
                <a:solidFill>
                  <a:schemeClr val="accent2">
                    <a:lumMod val="60000"/>
                    <a:lumOff val="40000"/>
                  </a:schemeClr>
                </a:solidFill>
              </a:rPr>
              <a:t>Why is Text Representation Important?</a:t>
            </a:r>
          </a:p>
        </p:txBody>
      </p:sp>
    </p:spTree>
    <p:extLst>
      <p:ext uri="{BB962C8B-B14F-4D97-AF65-F5344CB8AC3E}">
        <p14:creationId xmlns:p14="http://schemas.microsoft.com/office/powerpoint/2010/main" val="711147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 y="174523"/>
            <a:ext cx="7945775" cy="597638"/>
          </a:xfrm>
        </p:spPr>
        <p:txBody>
          <a:bodyPr>
            <a:noAutofit/>
          </a:bodyPr>
          <a:lstStyle/>
          <a:p>
            <a:r>
              <a:rPr sz="3200" b="1" dirty="0"/>
              <a:t>Bag of Words (</a:t>
            </a:r>
            <a:r>
              <a:rPr sz="3200" b="1" dirty="0" err="1"/>
              <a:t>BoW</a:t>
            </a:r>
            <a:r>
              <a:rPr sz="3200" b="1" dirty="0"/>
              <a:t>) - Basics</a:t>
            </a:r>
          </a:p>
        </p:txBody>
      </p:sp>
      <p:sp>
        <p:nvSpPr>
          <p:cNvPr id="3" name="Content Placeholder 2"/>
          <p:cNvSpPr>
            <a:spLocks noGrp="1"/>
          </p:cNvSpPr>
          <p:nvPr>
            <p:ph idx="1"/>
          </p:nvPr>
        </p:nvSpPr>
        <p:spPr>
          <a:xfrm>
            <a:off x="1" y="934721"/>
            <a:ext cx="9144000" cy="4622800"/>
          </a:xfrm>
        </p:spPr>
        <p:txBody>
          <a:bodyPr>
            <a:normAutofit lnSpcReduction="10000"/>
          </a:bodyPr>
          <a:lstStyle/>
          <a:p>
            <a:pPr marL="0" indent="0">
              <a:buNone/>
            </a:pPr>
            <a:r>
              <a:rPr lang="en-US" sz="2000" dirty="0">
                <a:solidFill>
                  <a:schemeClr val="bg1"/>
                </a:solidFill>
              </a:rPr>
              <a:t>The Bag-of-Words model is one of the simplest and most straightforward approaches to text representation. It involves representing a document as a collection (or “bag”) of its words, disregarding grammar and word order. In </a:t>
            </a:r>
            <a:r>
              <a:rPr lang="en-US" sz="2000" dirty="0" err="1">
                <a:solidFill>
                  <a:schemeClr val="bg1"/>
                </a:solidFill>
              </a:rPr>
              <a:t>BoW</a:t>
            </a:r>
            <a:r>
              <a:rPr lang="en-US" sz="2000" dirty="0">
                <a:solidFill>
                  <a:schemeClr val="bg1"/>
                </a:solidFill>
              </a:rPr>
              <a:t> , the text is treated as a set of individual words, and each word is counted for frequency in the document. The result is a vector that contains counts of words in the document.</a:t>
            </a:r>
          </a:p>
          <a:p>
            <a:pPr marL="0" indent="0">
              <a:buNone/>
            </a:pPr>
            <a:r>
              <a:rPr lang="en-US" sz="2000" dirty="0">
                <a:solidFill>
                  <a:schemeClr val="bg1"/>
                </a:solidFill>
              </a:rPr>
              <a:t>Ignores: Grammar, word order, and meaning.</a:t>
            </a:r>
          </a:p>
          <a:p>
            <a:pPr marL="0" indent="0">
              <a:buNone/>
            </a:pPr>
            <a:r>
              <a:rPr lang="en-US" sz="3200" b="1" dirty="0">
                <a:solidFill>
                  <a:schemeClr val="accent2">
                    <a:lumMod val="60000"/>
                    <a:lumOff val="40000"/>
                  </a:schemeClr>
                </a:solidFill>
              </a:rPr>
              <a:t>How It Works?</a:t>
            </a:r>
          </a:p>
          <a:p>
            <a:pPr>
              <a:buFont typeface="Wingdings" panose="05000000000000000000" pitchFamily="2" charset="2"/>
              <a:buChar char="§"/>
            </a:pPr>
            <a:r>
              <a:rPr lang="en-US" sz="2000" dirty="0">
                <a:solidFill>
                  <a:schemeClr val="bg1"/>
                </a:solidFill>
              </a:rPr>
              <a:t>Tokenize the text into individual words.</a:t>
            </a:r>
          </a:p>
          <a:p>
            <a:pPr>
              <a:buFont typeface="Wingdings" panose="05000000000000000000" pitchFamily="2" charset="2"/>
              <a:buChar char="§"/>
            </a:pPr>
            <a:r>
              <a:rPr lang="en-US" sz="2000" dirty="0">
                <a:solidFill>
                  <a:schemeClr val="bg1"/>
                </a:solidFill>
              </a:rPr>
              <a:t>Create a vocabulary (a list of all unique words across the dataset).</a:t>
            </a:r>
          </a:p>
          <a:p>
            <a:pPr>
              <a:buFont typeface="Wingdings" panose="05000000000000000000" pitchFamily="2" charset="2"/>
              <a:buChar char="§"/>
            </a:pPr>
            <a:r>
              <a:rPr lang="en-US" sz="2000" dirty="0">
                <a:solidFill>
                  <a:schemeClr val="bg1"/>
                </a:solidFill>
              </a:rPr>
              <a:t>Count how many times each word from the vocabulary appears for each document.</a:t>
            </a:r>
          </a:p>
          <a:p>
            <a:pPr>
              <a:buFont typeface="Wingdings" panose="05000000000000000000" pitchFamily="2" charset="2"/>
              <a:buChar char="§"/>
            </a:pPr>
            <a:r>
              <a:rPr lang="en-US" sz="2000" dirty="0">
                <a:solidFill>
                  <a:schemeClr val="bg1"/>
                </a:solidFill>
              </a:rPr>
              <a:t>Represent each document as a vector of word counts, where each vector element corresponds to a word in the vocabulary.</a:t>
            </a:r>
          </a:p>
        </p:txBody>
      </p:sp>
      <p:sp>
        <p:nvSpPr>
          <p:cNvPr id="5" name="TextBox 4">
            <a:extLst>
              <a:ext uri="{FF2B5EF4-FFF2-40B4-BE49-F238E27FC236}">
                <a16:creationId xmlns:a16="http://schemas.microsoft.com/office/drawing/2014/main" id="{43FE958F-49C8-EE2A-C631-6CBA0E6F4070}"/>
              </a:ext>
            </a:extLst>
          </p:cNvPr>
          <p:cNvSpPr txBox="1"/>
          <p:nvPr/>
        </p:nvSpPr>
        <p:spPr>
          <a:xfrm>
            <a:off x="117659" y="5233383"/>
            <a:ext cx="8790038" cy="1446550"/>
          </a:xfrm>
          <a:prstGeom prst="rect">
            <a:avLst/>
          </a:prstGeom>
          <a:noFill/>
        </p:spPr>
        <p:txBody>
          <a:bodyPr wrap="square">
            <a:spAutoFit/>
          </a:bodyPr>
          <a:lstStyle/>
          <a:p>
            <a:pPr marL="0" indent="0">
              <a:buNone/>
            </a:pPr>
            <a:r>
              <a:rPr lang="en-US" sz="2800" b="1" dirty="0">
                <a:solidFill>
                  <a:schemeClr val="accent2">
                    <a:lumMod val="60000"/>
                    <a:lumOff val="40000"/>
                  </a:schemeClr>
                </a:solidFill>
              </a:rPr>
              <a:t>Advantages:</a:t>
            </a:r>
          </a:p>
          <a:p>
            <a:pPr marL="0" indent="0">
              <a:buNone/>
            </a:pPr>
            <a:r>
              <a:rPr lang="en-US" sz="2000" dirty="0">
                <a:solidFill>
                  <a:schemeClr val="bg1"/>
                </a:solidFill>
              </a:rPr>
              <a:t>Simple and easy to implement.</a:t>
            </a:r>
          </a:p>
          <a:p>
            <a:pPr marL="0" indent="0">
              <a:buNone/>
            </a:pPr>
            <a:r>
              <a:rPr lang="en-US" sz="2000" dirty="0">
                <a:solidFill>
                  <a:schemeClr val="bg1"/>
                </a:solidFill>
              </a:rPr>
              <a:t>Works well for text classification tasks where word frequency is an important feature.</a:t>
            </a:r>
          </a:p>
        </p:txBody>
      </p:sp>
    </p:spTree>
    <p:extLst>
      <p:ext uri="{BB962C8B-B14F-4D97-AF65-F5344CB8AC3E}">
        <p14:creationId xmlns:p14="http://schemas.microsoft.com/office/powerpoint/2010/main" val="1292005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5D82-7FE2-30D9-BBF6-7DDCD0CC81E3}"/>
              </a:ext>
            </a:extLst>
          </p:cNvPr>
          <p:cNvSpPr>
            <a:spLocks noGrp="1"/>
          </p:cNvSpPr>
          <p:nvPr>
            <p:ph type="title"/>
          </p:nvPr>
        </p:nvSpPr>
        <p:spPr>
          <a:xfrm>
            <a:off x="1687804" y="319931"/>
            <a:ext cx="5755150" cy="613534"/>
          </a:xfrm>
        </p:spPr>
        <p:txBody>
          <a:bodyPr>
            <a:noAutofit/>
          </a:bodyPr>
          <a:lstStyle/>
          <a:p>
            <a:r>
              <a:rPr lang="en-IN" sz="3200" b="1" dirty="0"/>
              <a:t>Bag of Words (</a:t>
            </a:r>
            <a:r>
              <a:rPr lang="en-IN" sz="3200" b="1" dirty="0" err="1"/>
              <a:t>BoW</a:t>
            </a:r>
            <a:r>
              <a:rPr lang="en-IN" sz="3200" b="1" dirty="0"/>
              <a:t>)</a:t>
            </a:r>
          </a:p>
        </p:txBody>
      </p:sp>
      <p:pic>
        <p:nvPicPr>
          <p:cNvPr id="8" name="Content Placeholder 7" descr="A screenshot of a computer&#10;&#10;AI-generated content may be incorrect.">
            <a:extLst>
              <a:ext uri="{FF2B5EF4-FFF2-40B4-BE49-F238E27FC236}">
                <a16:creationId xmlns:a16="http://schemas.microsoft.com/office/drawing/2014/main" id="{893644E4-F7D3-CC94-2E26-971F216ED2EC}"/>
              </a:ext>
            </a:extLst>
          </p:cNvPr>
          <p:cNvPicPr>
            <a:picLocks noGrp="1" noChangeAspect="1"/>
          </p:cNvPicPr>
          <p:nvPr>
            <p:ph idx="1"/>
          </p:nvPr>
        </p:nvPicPr>
        <p:blipFill>
          <a:blip r:embed="rId2"/>
          <a:stretch>
            <a:fillRect/>
          </a:stretch>
        </p:blipFill>
        <p:spPr>
          <a:xfrm>
            <a:off x="307910" y="2098921"/>
            <a:ext cx="8672329" cy="2874296"/>
          </a:xfrm>
        </p:spPr>
      </p:pic>
    </p:spTree>
    <p:extLst>
      <p:ext uri="{BB962C8B-B14F-4D97-AF65-F5344CB8AC3E}">
        <p14:creationId xmlns:p14="http://schemas.microsoft.com/office/powerpoint/2010/main" val="132016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pic>
        <p:nvPicPr>
          <p:cNvPr id="3" name="Picture 2" descr="A diagram of a venn diagram with Crust in the background&#10;&#10;AI-generated content may be incorrect.">
            <a:extLst>
              <a:ext uri="{FF2B5EF4-FFF2-40B4-BE49-F238E27FC236}">
                <a16:creationId xmlns:a16="http://schemas.microsoft.com/office/drawing/2014/main" id="{CF609362-B5D8-DD90-AF45-8A3AD6088E09}"/>
              </a:ext>
            </a:extLst>
          </p:cNvPr>
          <p:cNvPicPr>
            <a:picLocks noChangeAspect="1"/>
          </p:cNvPicPr>
          <p:nvPr/>
        </p:nvPicPr>
        <p:blipFill>
          <a:blip r:embed="rId4"/>
          <a:stretch>
            <a:fillRect/>
          </a:stretch>
        </p:blipFill>
        <p:spPr>
          <a:xfrm>
            <a:off x="1140277" y="1199535"/>
            <a:ext cx="7571104" cy="4209039"/>
          </a:xfrm>
          <a:prstGeom prst="rect">
            <a:avLst/>
          </a:prstGeom>
        </p:spPr>
      </p:pic>
    </p:spTree>
    <p:extLst>
      <p:ext uri="{BB962C8B-B14F-4D97-AF65-F5344CB8AC3E}">
        <p14:creationId xmlns:p14="http://schemas.microsoft.com/office/powerpoint/2010/main" val="4083875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600" y="160413"/>
            <a:ext cx="5146368" cy="1251827"/>
          </a:xfrm>
        </p:spPr>
        <p:txBody>
          <a:bodyPr>
            <a:noAutofit/>
          </a:bodyPr>
          <a:lstStyle/>
          <a:p>
            <a:r>
              <a:rPr lang="en-IN" sz="3600" b="1" dirty="0"/>
              <a:t>Bag of Words (BoW)</a:t>
            </a:r>
            <a:endParaRPr sz="3600" b="1" dirty="0"/>
          </a:p>
        </p:txBody>
      </p:sp>
      <p:sp>
        <p:nvSpPr>
          <p:cNvPr id="3" name="Content Placeholder 2"/>
          <p:cNvSpPr>
            <a:spLocks noGrp="1"/>
          </p:cNvSpPr>
          <p:nvPr>
            <p:ph idx="1"/>
          </p:nvPr>
        </p:nvSpPr>
        <p:spPr>
          <a:xfrm>
            <a:off x="140272" y="1888778"/>
            <a:ext cx="9085008" cy="3441290"/>
          </a:xfrm>
        </p:spPr>
        <p:txBody>
          <a:bodyPr>
            <a:noAutofit/>
          </a:bodyPr>
          <a:lstStyle/>
          <a:p>
            <a:pPr marL="0" indent="0">
              <a:buNone/>
            </a:pPr>
            <a:r>
              <a:rPr lang="en-US" sz="3200" b="1" dirty="0">
                <a:solidFill>
                  <a:schemeClr val="accent2">
                    <a:lumMod val="60000"/>
                    <a:lumOff val="40000"/>
                  </a:schemeClr>
                </a:solidFill>
              </a:rPr>
              <a:t>Disadvantages:</a:t>
            </a:r>
          </a:p>
          <a:p>
            <a:pPr marL="0" indent="0">
              <a:buNone/>
            </a:pPr>
            <a:r>
              <a:rPr lang="en-US" sz="2400" dirty="0">
                <a:solidFill>
                  <a:schemeClr val="bg1"/>
                </a:solidFill>
              </a:rPr>
              <a:t>Ignores context: Since word order is not considered, </a:t>
            </a:r>
            <a:r>
              <a:rPr lang="en-US" sz="2400" dirty="0" err="1">
                <a:solidFill>
                  <a:schemeClr val="bg1"/>
                </a:solidFill>
              </a:rPr>
              <a:t>BoW</a:t>
            </a:r>
            <a:r>
              <a:rPr lang="en-US" sz="2400" dirty="0">
                <a:solidFill>
                  <a:schemeClr val="bg1"/>
                </a:solidFill>
              </a:rPr>
              <a:t> loses important information about the structure and meaning of sentences.</a:t>
            </a:r>
          </a:p>
          <a:p>
            <a:pPr marL="0" indent="0">
              <a:buNone/>
            </a:pPr>
            <a:r>
              <a:rPr lang="en-US" sz="2400" dirty="0">
                <a:solidFill>
                  <a:schemeClr val="bg1"/>
                </a:solidFill>
              </a:rPr>
              <a:t>High dimensionality: The resulting vectors can become very large and sparse (containing many zeros) for large vocabularies.</a:t>
            </a:r>
          </a:p>
          <a:p>
            <a:pPr marL="0" indent="0">
              <a:buNone/>
            </a:pPr>
            <a:r>
              <a:rPr lang="en-US" sz="2400" dirty="0">
                <a:solidFill>
                  <a:schemeClr val="bg1"/>
                </a:solidFill>
              </a:rPr>
              <a:t>Out-of-vocabulary words: Any word not in the predefined vocabulary is ignored, leading to information loss.</a:t>
            </a:r>
          </a:p>
        </p:txBody>
      </p:sp>
    </p:spTree>
    <p:extLst>
      <p:ext uri="{BB962C8B-B14F-4D97-AF65-F5344CB8AC3E}">
        <p14:creationId xmlns:p14="http://schemas.microsoft.com/office/powerpoint/2010/main" val="3991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3052-46E6-308B-F5B4-6833728FD114}"/>
              </a:ext>
            </a:extLst>
          </p:cNvPr>
          <p:cNvSpPr>
            <a:spLocks noGrp="1"/>
          </p:cNvSpPr>
          <p:nvPr>
            <p:ph type="title"/>
          </p:nvPr>
        </p:nvSpPr>
        <p:spPr>
          <a:xfrm>
            <a:off x="668594" y="137652"/>
            <a:ext cx="7561007" cy="973394"/>
          </a:xfrm>
        </p:spPr>
        <p:txBody>
          <a:bodyPr>
            <a:normAutofit fontScale="90000"/>
          </a:bodyPr>
          <a:lstStyle/>
          <a:p>
            <a:pPr fontAlgn="base"/>
            <a:br>
              <a:rPr lang="en-US" b="1" i="0" dirty="0">
                <a:solidFill>
                  <a:srgbClr val="333333"/>
                </a:solidFill>
                <a:effectLst/>
                <a:latin typeface="Open Sans" panose="020B0606030504020204" pitchFamily="34" charset="0"/>
              </a:rPr>
            </a:br>
            <a:br>
              <a:rPr lang="en-US" sz="3100" b="1" i="0" dirty="0">
                <a:solidFill>
                  <a:srgbClr val="333333"/>
                </a:solidFill>
                <a:effectLst/>
                <a:latin typeface="Open Sans" panose="020B0606030504020204" pitchFamily="34" charset="0"/>
              </a:rPr>
            </a:br>
            <a:r>
              <a:rPr lang="en-US" sz="3100" b="1" i="0" dirty="0">
                <a:solidFill>
                  <a:srgbClr val="333333"/>
                </a:solidFill>
                <a:effectLst/>
                <a:latin typeface="Open Sans" panose="020B0606030504020204" pitchFamily="34" charset="0"/>
              </a:rPr>
              <a:t>Word Embeddings: A Major Leap Forward in Text Representation</a:t>
            </a:r>
            <a:br>
              <a:rPr lang="en-US" b="1" i="0" dirty="0">
                <a:solidFill>
                  <a:srgbClr val="333333"/>
                </a:solidFill>
                <a:effectLst/>
                <a:latin typeface="Open Sans" panose="020B0606030504020204" pitchFamily="34" charset="0"/>
              </a:rPr>
            </a:br>
            <a:br>
              <a:rPr lang="en-US" dirty="0"/>
            </a:br>
            <a:endParaRPr lang="en-IN" dirty="0"/>
          </a:p>
        </p:txBody>
      </p:sp>
      <p:sp>
        <p:nvSpPr>
          <p:cNvPr id="3" name="Content Placeholder 2">
            <a:extLst>
              <a:ext uri="{FF2B5EF4-FFF2-40B4-BE49-F238E27FC236}">
                <a16:creationId xmlns:a16="http://schemas.microsoft.com/office/drawing/2014/main" id="{42F574BA-ED7F-AA11-0CD5-D75C21616EB8}"/>
              </a:ext>
            </a:extLst>
          </p:cNvPr>
          <p:cNvSpPr>
            <a:spLocks noGrp="1"/>
          </p:cNvSpPr>
          <p:nvPr>
            <p:ph idx="1"/>
          </p:nvPr>
        </p:nvSpPr>
        <p:spPr>
          <a:xfrm>
            <a:off x="0" y="1130710"/>
            <a:ext cx="9326880" cy="3785419"/>
          </a:xfrm>
        </p:spPr>
        <p:txBody>
          <a:bodyPr/>
          <a:lstStyle/>
          <a:p>
            <a:pPr marL="0" indent="0">
              <a:buNone/>
            </a:pPr>
            <a:r>
              <a:rPr lang="en-US" sz="2000" dirty="0">
                <a:solidFill>
                  <a:schemeClr val="bg1"/>
                </a:solidFill>
              </a:rPr>
              <a:t>Word embeddings are dense vector representations of words where each word is mapped to a point in a continuous vector space. Unlike sparse and high-dimensional </a:t>
            </a:r>
            <a:r>
              <a:rPr lang="en-US" sz="2000" dirty="0" err="1">
                <a:solidFill>
                  <a:schemeClr val="bg1"/>
                </a:solidFill>
              </a:rPr>
              <a:t>BoW</a:t>
            </a:r>
            <a:r>
              <a:rPr lang="en-US" sz="2000" dirty="0">
                <a:solidFill>
                  <a:schemeClr val="bg1"/>
                </a:solidFill>
              </a:rPr>
              <a:t> or TF-IDF vectors, embeddings are low-dimensional, capturing rich semantic relationships between words. The core idea is that words with similar meanings or that appear in similar contexts will have vectors that are close together in the embedding space.</a:t>
            </a:r>
          </a:p>
          <a:p>
            <a:pPr marL="0" indent="0">
              <a:buNone/>
            </a:pPr>
            <a:r>
              <a:rPr lang="en-IN" sz="2000" dirty="0">
                <a:solidFill>
                  <a:schemeClr val="bg1"/>
                </a:solidFill>
              </a:rPr>
              <a:t>Ex:</a:t>
            </a:r>
            <a:r>
              <a:rPr lang="en-US" sz="2000" dirty="0">
                <a:solidFill>
                  <a:schemeClr val="bg1"/>
                </a:solidFill>
              </a:rPr>
              <a:t>The words “king” and “queen” or “cat” and “kitten” would have vectors that are similar in the embedding space, reflecting their semantic similarity.</a:t>
            </a:r>
          </a:p>
          <a:p>
            <a:pPr marL="0" indent="0">
              <a:buNone/>
            </a:pPr>
            <a:endParaRPr lang="en-US" dirty="0"/>
          </a:p>
        </p:txBody>
      </p:sp>
      <p:pic>
        <p:nvPicPr>
          <p:cNvPr id="5" name="Picture 4" descr="A graph of a person and person&#10;&#10;AI-generated content may be incorrect.">
            <a:extLst>
              <a:ext uri="{FF2B5EF4-FFF2-40B4-BE49-F238E27FC236}">
                <a16:creationId xmlns:a16="http://schemas.microsoft.com/office/drawing/2014/main" id="{ED7F1BD1-FDC7-4680-F628-2FEB6DC99FB9}"/>
              </a:ext>
            </a:extLst>
          </p:cNvPr>
          <p:cNvPicPr>
            <a:picLocks noChangeAspect="1"/>
          </p:cNvPicPr>
          <p:nvPr/>
        </p:nvPicPr>
        <p:blipFill>
          <a:blip r:embed="rId2"/>
          <a:stretch>
            <a:fillRect/>
          </a:stretch>
        </p:blipFill>
        <p:spPr>
          <a:xfrm>
            <a:off x="4602808" y="3779847"/>
            <a:ext cx="4316362" cy="3067665"/>
          </a:xfrm>
          <a:prstGeom prst="rect">
            <a:avLst/>
          </a:prstGeom>
        </p:spPr>
      </p:pic>
    </p:spTree>
    <p:extLst>
      <p:ext uri="{BB962C8B-B14F-4D97-AF65-F5344CB8AC3E}">
        <p14:creationId xmlns:p14="http://schemas.microsoft.com/office/powerpoint/2010/main" val="1986357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16168"/>
            <a:ext cx="7132319" cy="1188720"/>
          </a:xfrm>
        </p:spPr>
        <p:txBody>
          <a:bodyPr>
            <a:normAutofit/>
          </a:bodyPr>
          <a:lstStyle/>
          <a:p>
            <a:r>
              <a:rPr sz="2800" b="1" dirty="0"/>
              <a:t>Word2Vec: Learning Word Relationships</a:t>
            </a:r>
          </a:p>
        </p:txBody>
      </p:sp>
      <p:sp>
        <p:nvSpPr>
          <p:cNvPr id="3" name="Content Placeholder 2"/>
          <p:cNvSpPr>
            <a:spLocks noGrp="1"/>
          </p:cNvSpPr>
          <p:nvPr>
            <p:ph idx="1"/>
          </p:nvPr>
        </p:nvSpPr>
        <p:spPr>
          <a:xfrm>
            <a:off x="0" y="1449915"/>
            <a:ext cx="9144000" cy="4525963"/>
          </a:xfrm>
        </p:spPr>
        <p:txBody>
          <a:bodyPr>
            <a:normAutofit/>
          </a:bodyPr>
          <a:lstStyle/>
          <a:p>
            <a:pPr marL="0" indent="0">
              <a:buNone/>
            </a:pPr>
            <a:r>
              <a:rPr lang="en-US" sz="2200" dirty="0">
                <a:solidFill>
                  <a:schemeClr val="bg1"/>
                </a:solidFill>
              </a:rPr>
              <a:t>Word2Vec creates word embeddings by analyzing large amounts of text and learning relationships between words. It does this using two main methods:</a:t>
            </a:r>
          </a:p>
          <a:p>
            <a:pPr marL="0" indent="0">
              <a:buNone/>
            </a:pPr>
            <a:r>
              <a:rPr sz="2000" b="1" dirty="0">
                <a:solidFill>
                  <a:schemeClr val="accent5">
                    <a:lumMod val="60000"/>
                    <a:lumOff val="40000"/>
                  </a:schemeClr>
                </a:solidFill>
              </a:rPr>
              <a:t>CBOW (Continuous Bag of Words)</a:t>
            </a:r>
            <a:r>
              <a:rPr sz="2000" dirty="0">
                <a:solidFill>
                  <a:schemeClr val="accent5">
                    <a:lumMod val="60000"/>
                    <a:lumOff val="40000"/>
                  </a:schemeClr>
                </a:solidFill>
              </a:rPr>
              <a:t>: </a:t>
            </a:r>
            <a:r>
              <a:rPr sz="2000" dirty="0">
                <a:solidFill>
                  <a:schemeClr val="bg1"/>
                </a:solidFill>
              </a:rPr>
              <a:t>Predicts a word given surrounding words.</a:t>
            </a:r>
          </a:p>
          <a:p>
            <a:pPr marL="0" indent="0">
              <a:buNone/>
            </a:pPr>
            <a:r>
              <a:rPr sz="2400" b="1" dirty="0">
                <a:solidFill>
                  <a:schemeClr val="accent5">
                    <a:lumMod val="60000"/>
                    <a:lumOff val="40000"/>
                  </a:schemeClr>
                </a:solidFill>
              </a:rPr>
              <a:t>Skip-gram</a:t>
            </a:r>
            <a:r>
              <a:rPr sz="2400" dirty="0">
                <a:solidFill>
                  <a:schemeClr val="accent5">
                    <a:lumMod val="60000"/>
                    <a:lumOff val="40000"/>
                  </a:schemeClr>
                </a:solidFill>
              </a:rPr>
              <a:t>: </a:t>
            </a:r>
            <a:r>
              <a:rPr sz="2000" dirty="0">
                <a:solidFill>
                  <a:schemeClr val="bg1"/>
                </a:solidFill>
              </a:rPr>
              <a:t>Predicts surrounding words given a word.</a:t>
            </a:r>
          </a:p>
          <a:p>
            <a:pPr marL="0" indent="0">
              <a:buNone/>
            </a:pPr>
            <a:r>
              <a:rPr sz="2000" dirty="0">
                <a:solidFill>
                  <a:schemeClr val="bg1"/>
                </a:solidFill>
              </a:rPr>
              <a:t>Example</a:t>
            </a:r>
            <a:r>
              <a:rPr lang="en-US" sz="2000" dirty="0">
                <a:solidFill>
                  <a:schemeClr val="bg1"/>
                </a:solidFill>
              </a:rPr>
              <a:t> sentence </a:t>
            </a:r>
            <a:r>
              <a:rPr sz="2000" dirty="0">
                <a:solidFill>
                  <a:schemeClr val="bg1"/>
                </a:solidFill>
              </a:rPr>
              <a:t>:</a:t>
            </a:r>
            <a:r>
              <a:rPr lang="en-US" sz="2000" dirty="0">
                <a:solidFill>
                  <a:schemeClr val="bg1"/>
                </a:solidFill>
              </a:rPr>
              <a:t> The cat sat on the mat.</a:t>
            </a:r>
            <a:endParaRPr sz="2000" dirty="0">
              <a:solidFill>
                <a:schemeClr val="bg1"/>
              </a:solidFill>
            </a:endParaRPr>
          </a:p>
        </p:txBody>
      </p:sp>
      <p:pic>
        <p:nvPicPr>
          <p:cNvPr id="5" name="Picture 4" descr="A diagram of a conversation&#10;&#10;AI-generated content may be incorrect.">
            <a:extLst>
              <a:ext uri="{FF2B5EF4-FFF2-40B4-BE49-F238E27FC236}">
                <a16:creationId xmlns:a16="http://schemas.microsoft.com/office/drawing/2014/main" id="{8046B5F6-DCE5-61CC-E7CA-9028C5FF1ACC}"/>
              </a:ext>
            </a:extLst>
          </p:cNvPr>
          <p:cNvPicPr>
            <a:picLocks noChangeAspect="1"/>
          </p:cNvPicPr>
          <p:nvPr/>
        </p:nvPicPr>
        <p:blipFill>
          <a:blip r:embed="rId2"/>
          <a:stretch>
            <a:fillRect/>
          </a:stretch>
        </p:blipFill>
        <p:spPr>
          <a:xfrm>
            <a:off x="1448729" y="3958166"/>
            <a:ext cx="6164825" cy="2776931"/>
          </a:xfrm>
          <a:prstGeom prst="rect">
            <a:avLst/>
          </a:prstGeom>
        </p:spPr>
      </p:pic>
    </p:spTree>
    <p:extLst>
      <p:ext uri="{BB962C8B-B14F-4D97-AF65-F5344CB8AC3E}">
        <p14:creationId xmlns:p14="http://schemas.microsoft.com/office/powerpoint/2010/main" val="2854059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E18F-F02D-C477-C908-15888FF203B9}"/>
              </a:ext>
            </a:extLst>
          </p:cNvPr>
          <p:cNvSpPr>
            <a:spLocks noGrp="1"/>
          </p:cNvSpPr>
          <p:nvPr>
            <p:ph type="title"/>
          </p:nvPr>
        </p:nvSpPr>
        <p:spPr>
          <a:xfrm>
            <a:off x="2265680" y="274320"/>
            <a:ext cx="4358640" cy="1052052"/>
          </a:xfrm>
        </p:spPr>
        <p:txBody>
          <a:bodyPr>
            <a:noAutofit/>
          </a:bodyPr>
          <a:lstStyle/>
          <a:p>
            <a:r>
              <a:rPr lang="en-IN" sz="4000" b="1" dirty="0"/>
              <a:t>Word2Vec</a:t>
            </a:r>
          </a:p>
        </p:txBody>
      </p:sp>
      <p:sp>
        <p:nvSpPr>
          <p:cNvPr id="3" name="Content Placeholder 2">
            <a:extLst>
              <a:ext uri="{FF2B5EF4-FFF2-40B4-BE49-F238E27FC236}">
                <a16:creationId xmlns:a16="http://schemas.microsoft.com/office/drawing/2014/main" id="{E2347B05-2898-B916-4012-36BF92CE80B0}"/>
              </a:ext>
            </a:extLst>
          </p:cNvPr>
          <p:cNvSpPr>
            <a:spLocks noGrp="1"/>
          </p:cNvSpPr>
          <p:nvPr>
            <p:ph idx="1"/>
          </p:nvPr>
        </p:nvSpPr>
        <p:spPr>
          <a:xfrm>
            <a:off x="285136" y="1602954"/>
            <a:ext cx="8436078" cy="2477581"/>
          </a:xfrm>
        </p:spPr>
        <p:txBody>
          <a:bodyPr>
            <a:noAutofit/>
          </a:bodyPr>
          <a:lstStyle/>
          <a:p>
            <a:pPr marL="0" indent="0">
              <a:buNone/>
            </a:pPr>
            <a:r>
              <a:rPr lang="en-US" sz="2800" b="1" dirty="0">
                <a:solidFill>
                  <a:schemeClr val="accent5">
                    <a:lumMod val="60000"/>
                    <a:lumOff val="40000"/>
                  </a:schemeClr>
                </a:solidFill>
              </a:rPr>
              <a:t>Advantages of Word2Vec:</a:t>
            </a:r>
          </a:p>
          <a:p>
            <a:pPr marL="0" indent="0">
              <a:buNone/>
            </a:pPr>
            <a:r>
              <a:rPr lang="en-US" sz="2400" b="1" dirty="0">
                <a:solidFill>
                  <a:schemeClr val="bg1"/>
                </a:solidFill>
              </a:rPr>
              <a:t>Captures context: </a:t>
            </a:r>
            <a:r>
              <a:rPr lang="en-US" sz="2400" dirty="0">
                <a:solidFill>
                  <a:schemeClr val="bg1"/>
                </a:solidFill>
              </a:rPr>
              <a:t>Word2Vec embeddings capture semantic information by training on the context in which words appear.</a:t>
            </a:r>
          </a:p>
          <a:p>
            <a:pPr marL="0" indent="0">
              <a:buNone/>
            </a:pPr>
            <a:r>
              <a:rPr lang="en-US" sz="2400" b="1" dirty="0">
                <a:solidFill>
                  <a:schemeClr val="bg1"/>
                </a:solidFill>
              </a:rPr>
              <a:t>Efficient: </a:t>
            </a:r>
            <a:r>
              <a:rPr lang="en-US" sz="2400" dirty="0">
                <a:solidFill>
                  <a:schemeClr val="bg1"/>
                </a:solidFill>
              </a:rPr>
              <a:t>Word2Vec’s training process is computationally efficient, even for large datasets.</a:t>
            </a:r>
          </a:p>
          <a:p>
            <a:pPr marL="0" indent="0">
              <a:buNone/>
            </a:pPr>
            <a:r>
              <a:rPr lang="en-US" sz="2400" b="1" dirty="0">
                <a:solidFill>
                  <a:schemeClr val="bg1"/>
                </a:solidFill>
              </a:rPr>
              <a:t>Word Relationships: </a:t>
            </a:r>
            <a:r>
              <a:rPr lang="en-US" sz="2400" dirty="0">
                <a:solidFill>
                  <a:schemeClr val="bg1"/>
                </a:solidFill>
              </a:rPr>
              <a:t>The embeddings preserve meaningful word relationships, enabling vector arithmetic (e.g., “king” – “man” + “woman” = “queen”).</a:t>
            </a:r>
            <a:endParaRPr lang="en-IN" sz="2400" dirty="0">
              <a:solidFill>
                <a:schemeClr val="bg1"/>
              </a:solidFill>
            </a:endParaRPr>
          </a:p>
        </p:txBody>
      </p:sp>
    </p:spTree>
    <p:extLst>
      <p:ext uri="{BB962C8B-B14F-4D97-AF65-F5344CB8AC3E}">
        <p14:creationId xmlns:p14="http://schemas.microsoft.com/office/powerpoint/2010/main" val="652139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8FA0-084B-DCAD-C66C-A179DF6FB3F5}"/>
              </a:ext>
            </a:extLst>
          </p:cNvPr>
          <p:cNvSpPr>
            <a:spLocks noGrp="1"/>
          </p:cNvSpPr>
          <p:nvPr>
            <p:ph type="title"/>
          </p:nvPr>
        </p:nvSpPr>
        <p:spPr>
          <a:xfrm>
            <a:off x="344129" y="245806"/>
            <a:ext cx="8202562" cy="1071716"/>
          </a:xfrm>
        </p:spPr>
        <p:txBody>
          <a:bodyPr>
            <a:noAutofit/>
          </a:bodyPr>
          <a:lstStyle/>
          <a:p>
            <a:r>
              <a:rPr lang="en-IN" sz="3200" b="1" dirty="0"/>
              <a:t>Named Entity Recognition (NER)</a:t>
            </a:r>
          </a:p>
        </p:txBody>
      </p:sp>
      <p:sp>
        <p:nvSpPr>
          <p:cNvPr id="3" name="Content Placeholder 2">
            <a:extLst>
              <a:ext uri="{FF2B5EF4-FFF2-40B4-BE49-F238E27FC236}">
                <a16:creationId xmlns:a16="http://schemas.microsoft.com/office/drawing/2014/main" id="{53A8EA08-BBED-6B49-D4FC-C4ECE1BE1FFA}"/>
              </a:ext>
            </a:extLst>
          </p:cNvPr>
          <p:cNvSpPr>
            <a:spLocks noGrp="1"/>
          </p:cNvSpPr>
          <p:nvPr>
            <p:ph idx="1"/>
          </p:nvPr>
        </p:nvSpPr>
        <p:spPr>
          <a:xfrm>
            <a:off x="68826" y="1565787"/>
            <a:ext cx="9075174" cy="5112774"/>
          </a:xfrm>
        </p:spPr>
        <p:txBody>
          <a:bodyPr/>
          <a:lstStyle/>
          <a:p>
            <a:pPr marL="0" indent="0">
              <a:buNone/>
            </a:pPr>
            <a:r>
              <a:rPr lang="en-US" sz="2000" dirty="0">
                <a:solidFill>
                  <a:schemeClr val="bg1"/>
                </a:solidFill>
              </a:rPr>
              <a:t>Named Entity Recognition (NER) is an essential subtask of </a:t>
            </a:r>
            <a:r>
              <a:rPr lang="en-US" sz="2000" b="1" dirty="0">
                <a:solidFill>
                  <a:schemeClr val="bg1"/>
                </a:solidFill>
              </a:rPr>
              <a:t>Natural Language Processing (NLP)</a:t>
            </a:r>
            <a:r>
              <a:rPr lang="en-US" sz="2000" dirty="0">
                <a:solidFill>
                  <a:schemeClr val="bg1"/>
                </a:solidFill>
              </a:rPr>
              <a:t> that identifies and categorizes named entities in text into predefined classes.</a:t>
            </a:r>
          </a:p>
          <a:p>
            <a:pPr marL="0" indent="0">
              <a:buNone/>
            </a:pPr>
            <a:r>
              <a:rPr lang="en-IN" dirty="0">
                <a:solidFill>
                  <a:schemeClr val="bg1"/>
                </a:solidFill>
              </a:rPr>
              <a:t>Ex:</a:t>
            </a:r>
          </a:p>
        </p:txBody>
      </p:sp>
      <p:sp>
        <p:nvSpPr>
          <p:cNvPr id="4" name="Rectangle 1">
            <a:extLst>
              <a:ext uri="{FF2B5EF4-FFF2-40B4-BE49-F238E27FC236}">
                <a16:creationId xmlns:a16="http://schemas.microsoft.com/office/drawing/2014/main" id="{D9D6CFCF-1AF4-98BA-EA4E-738D956F714A}"/>
              </a:ext>
            </a:extLst>
          </p:cNvPr>
          <p:cNvSpPr>
            <a:spLocks noChangeArrowheads="1"/>
          </p:cNvSpPr>
          <p:nvPr/>
        </p:nvSpPr>
        <p:spPr bwMode="auto">
          <a:xfrm>
            <a:off x="412955" y="2568818"/>
            <a:ext cx="69301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bg1"/>
                </a:solidFill>
                <a:latin typeface="Arial" panose="020B0604020202020204" pitchFamily="34" charset="0"/>
              </a:rPr>
              <a:t>“</a:t>
            </a:r>
            <a:r>
              <a:rPr kumimoji="0" lang="en-US" altLang="en-US" sz="1800" b="1" i="0" u="none" strike="noStrike" cap="none" normalizeH="0" baseline="0" dirty="0">
                <a:ln>
                  <a:noFill/>
                </a:ln>
                <a:solidFill>
                  <a:schemeClr val="bg1"/>
                </a:solidFill>
                <a:effectLst/>
                <a:latin typeface="Arial" panose="020B0604020202020204" pitchFamily="34" charset="0"/>
              </a:rPr>
              <a:t>Apple Inc. was founded by Steve Jobs in Cupertino in 1976."</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CFCDF4F-EF7B-9AC3-DEFD-36498AC03670}"/>
              </a:ext>
            </a:extLst>
          </p:cNvPr>
          <p:cNvSpPr>
            <a:spLocks noChangeArrowheads="1"/>
          </p:cNvSpPr>
          <p:nvPr/>
        </p:nvSpPr>
        <p:spPr bwMode="auto">
          <a:xfrm>
            <a:off x="9758516" y="289198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10B34DD-0FD8-6868-F16B-84EEE67C3242}"/>
              </a:ext>
            </a:extLst>
          </p:cNvPr>
          <p:cNvSpPr txBox="1"/>
          <p:nvPr/>
        </p:nvSpPr>
        <p:spPr>
          <a:xfrm>
            <a:off x="259908" y="3062360"/>
            <a:ext cx="5459361" cy="1754326"/>
          </a:xfrm>
          <a:prstGeom prst="rect">
            <a:avLst/>
          </a:prstGeom>
          <a:noFill/>
        </p:spPr>
        <p:txBody>
          <a:bodyPr wrap="square">
            <a:spAutoFit/>
          </a:bodyPr>
          <a:lstStyle/>
          <a:p>
            <a:pPr>
              <a:buNone/>
            </a:pPr>
            <a:r>
              <a:rPr lang="en-IN" dirty="0">
                <a:solidFill>
                  <a:schemeClr val="bg1"/>
                </a:solidFill>
              </a:rPr>
              <a:t>NER identifies:</a:t>
            </a:r>
          </a:p>
          <a:p>
            <a:pPr>
              <a:buFont typeface="Arial" panose="020B0604020202020204" pitchFamily="34" charset="0"/>
              <a:buChar char="•"/>
            </a:pPr>
            <a:r>
              <a:rPr lang="en-IN" b="1" dirty="0">
                <a:solidFill>
                  <a:schemeClr val="bg1"/>
                </a:solidFill>
              </a:rPr>
              <a:t>Apple Inc.</a:t>
            </a:r>
            <a:r>
              <a:rPr lang="en-IN" dirty="0">
                <a:solidFill>
                  <a:schemeClr val="bg1"/>
                </a:solidFill>
              </a:rPr>
              <a:t> → </a:t>
            </a:r>
            <a:r>
              <a:rPr lang="en-IN" b="1" dirty="0">
                <a:solidFill>
                  <a:schemeClr val="bg1"/>
                </a:solidFill>
              </a:rPr>
              <a:t>ORG (Organization)</a:t>
            </a:r>
            <a:endParaRPr lang="en-IN" dirty="0">
              <a:solidFill>
                <a:schemeClr val="bg1"/>
              </a:solidFill>
            </a:endParaRPr>
          </a:p>
          <a:p>
            <a:pPr>
              <a:buFont typeface="Arial" panose="020B0604020202020204" pitchFamily="34" charset="0"/>
              <a:buChar char="•"/>
            </a:pPr>
            <a:r>
              <a:rPr lang="en-IN" b="1" dirty="0">
                <a:solidFill>
                  <a:schemeClr val="bg1"/>
                </a:solidFill>
              </a:rPr>
              <a:t>Steve Jobs</a:t>
            </a:r>
            <a:r>
              <a:rPr lang="en-IN" dirty="0">
                <a:solidFill>
                  <a:schemeClr val="bg1"/>
                </a:solidFill>
              </a:rPr>
              <a:t> → </a:t>
            </a:r>
            <a:r>
              <a:rPr lang="en-IN" b="1" dirty="0">
                <a:solidFill>
                  <a:schemeClr val="bg1"/>
                </a:solidFill>
              </a:rPr>
              <a:t>PERSON</a:t>
            </a:r>
            <a:endParaRPr lang="en-IN" dirty="0">
              <a:solidFill>
                <a:schemeClr val="bg1"/>
              </a:solidFill>
            </a:endParaRPr>
          </a:p>
          <a:p>
            <a:pPr>
              <a:buFont typeface="Arial" panose="020B0604020202020204" pitchFamily="34" charset="0"/>
              <a:buChar char="•"/>
            </a:pPr>
            <a:r>
              <a:rPr lang="en-IN" b="1" dirty="0">
                <a:solidFill>
                  <a:schemeClr val="bg1"/>
                </a:solidFill>
              </a:rPr>
              <a:t>Cupertino</a:t>
            </a:r>
            <a:r>
              <a:rPr lang="en-IN" dirty="0">
                <a:solidFill>
                  <a:schemeClr val="bg1"/>
                </a:solidFill>
              </a:rPr>
              <a:t> → </a:t>
            </a:r>
            <a:r>
              <a:rPr lang="en-IN" b="1" dirty="0">
                <a:solidFill>
                  <a:schemeClr val="bg1"/>
                </a:solidFill>
              </a:rPr>
              <a:t>GPE (Geopolitical Entity - Location)</a:t>
            </a:r>
            <a:endParaRPr lang="en-IN" dirty="0">
              <a:solidFill>
                <a:schemeClr val="bg1"/>
              </a:solidFill>
            </a:endParaRPr>
          </a:p>
          <a:p>
            <a:pPr>
              <a:buFont typeface="Arial" panose="020B0604020202020204" pitchFamily="34" charset="0"/>
              <a:buChar char="•"/>
            </a:pPr>
            <a:r>
              <a:rPr lang="en-IN" b="1" dirty="0">
                <a:solidFill>
                  <a:schemeClr val="bg1"/>
                </a:solidFill>
              </a:rPr>
              <a:t>1976</a:t>
            </a:r>
            <a:r>
              <a:rPr lang="en-IN" dirty="0">
                <a:solidFill>
                  <a:schemeClr val="bg1"/>
                </a:solidFill>
              </a:rPr>
              <a:t> → </a:t>
            </a:r>
            <a:r>
              <a:rPr lang="en-IN" b="1" dirty="0">
                <a:solidFill>
                  <a:schemeClr val="bg1"/>
                </a:solidFill>
              </a:rPr>
              <a:t>DATE</a:t>
            </a:r>
            <a:endParaRPr lang="en-IN" dirty="0">
              <a:solidFill>
                <a:schemeClr val="bg1"/>
              </a:solidFill>
            </a:endParaRPr>
          </a:p>
        </p:txBody>
      </p:sp>
      <p:pic>
        <p:nvPicPr>
          <p:cNvPr id="7" name="Picture 6">
            <a:extLst>
              <a:ext uri="{FF2B5EF4-FFF2-40B4-BE49-F238E27FC236}">
                <a16:creationId xmlns:a16="http://schemas.microsoft.com/office/drawing/2014/main" id="{4B92CFD1-EF5D-6879-A679-AB78389E7068}"/>
              </a:ext>
            </a:extLst>
          </p:cNvPr>
          <p:cNvPicPr>
            <a:picLocks noChangeAspect="1"/>
          </p:cNvPicPr>
          <p:nvPr/>
        </p:nvPicPr>
        <p:blipFill>
          <a:blip r:embed="rId2"/>
          <a:stretch>
            <a:fillRect/>
          </a:stretch>
        </p:blipFill>
        <p:spPr>
          <a:xfrm>
            <a:off x="0" y="4711722"/>
            <a:ext cx="9144000" cy="2160536"/>
          </a:xfrm>
          <a:prstGeom prst="rect">
            <a:avLst/>
          </a:prstGeom>
        </p:spPr>
      </p:pic>
    </p:spTree>
    <p:extLst>
      <p:ext uri="{BB962C8B-B14F-4D97-AF65-F5344CB8AC3E}">
        <p14:creationId xmlns:p14="http://schemas.microsoft.com/office/powerpoint/2010/main" val="1242245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1FC1-795D-483C-7692-BBA91E0C4DE3}"/>
              </a:ext>
            </a:extLst>
          </p:cNvPr>
          <p:cNvSpPr>
            <a:spLocks noGrp="1"/>
          </p:cNvSpPr>
          <p:nvPr>
            <p:ph type="title"/>
          </p:nvPr>
        </p:nvSpPr>
        <p:spPr>
          <a:xfrm>
            <a:off x="1238865" y="149124"/>
            <a:ext cx="6577781" cy="725948"/>
          </a:xfrm>
        </p:spPr>
        <p:txBody>
          <a:bodyPr>
            <a:noAutofit/>
          </a:bodyPr>
          <a:lstStyle/>
          <a:p>
            <a:r>
              <a:rPr lang="en-IN" sz="3200" b="1" dirty="0"/>
              <a:t>Why is NER Important?</a:t>
            </a:r>
          </a:p>
        </p:txBody>
      </p:sp>
      <p:sp>
        <p:nvSpPr>
          <p:cNvPr id="5" name="Content Placeholder 4">
            <a:extLst>
              <a:ext uri="{FF2B5EF4-FFF2-40B4-BE49-F238E27FC236}">
                <a16:creationId xmlns:a16="http://schemas.microsoft.com/office/drawing/2014/main" id="{B3CF02C6-4844-3C89-E5FA-429BFB087090}"/>
              </a:ext>
            </a:extLst>
          </p:cNvPr>
          <p:cNvSpPr>
            <a:spLocks noGrp="1"/>
          </p:cNvSpPr>
          <p:nvPr>
            <p:ph idx="1"/>
          </p:nvPr>
        </p:nvSpPr>
        <p:spPr>
          <a:xfrm>
            <a:off x="206476" y="1455175"/>
            <a:ext cx="8554065" cy="4284854"/>
          </a:xfrm>
        </p:spPr>
        <p:txBody>
          <a:bodyPr/>
          <a:lstStyle/>
          <a:p>
            <a:pPr>
              <a:buFont typeface="Arial" panose="020B0604020202020204" pitchFamily="34" charset="0"/>
              <a:buChar char="•"/>
            </a:pPr>
            <a:r>
              <a:rPr lang="en-IN" sz="2400" dirty="0">
                <a:solidFill>
                  <a:schemeClr val="bg1"/>
                </a:solidFill>
              </a:rPr>
              <a:t>Helps in </a:t>
            </a:r>
            <a:r>
              <a:rPr lang="en-IN" sz="2400" b="1" dirty="0">
                <a:solidFill>
                  <a:schemeClr val="bg1"/>
                </a:solidFill>
              </a:rPr>
              <a:t>Information Extraction</a:t>
            </a:r>
            <a:r>
              <a:rPr lang="en-IN" sz="2400" dirty="0">
                <a:solidFill>
                  <a:schemeClr val="bg1"/>
                </a:solidFill>
              </a:rPr>
              <a:t> (e.g., extracting company names from news articles)</a:t>
            </a:r>
          </a:p>
          <a:p>
            <a:pPr>
              <a:buFont typeface="Arial" panose="020B0604020202020204" pitchFamily="34" charset="0"/>
              <a:buChar char="•"/>
            </a:pPr>
            <a:r>
              <a:rPr lang="en-IN" sz="2400" dirty="0">
                <a:solidFill>
                  <a:schemeClr val="bg1"/>
                </a:solidFill>
              </a:rPr>
              <a:t>Enhances </a:t>
            </a:r>
            <a:r>
              <a:rPr lang="en-IN" sz="2400" b="1" dirty="0">
                <a:solidFill>
                  <a:schemeClr val="bg1"/>
                </a:solidFill>
              </a:rPr>
              <a:t>Search Engine Optimization (SEO)</a:t>
            </a:r>
            <a:r>
              <a:rPr lang="en-IN" sz="2400" dirty="0">
                <a:solidFill>
                  <a:schemeClr val="bg1"/>
                </a:solidFill>
              </a:rPr>
              <a:t> (e.g., improving search relevance)</a:t>
            </a:r>
          </a:p>
          <a:p>
            <a:pPr>
              <a:buFont typeface="Arial" panose="020B0604020202020204" pitchFamily="34" charset="0"/>
              <a:buChar char="•"/>
            </a:pPr>
            <a:r>
              <a:rPr lang="en-IN" sz="2400" dirty="0">
                <a:solidFill>
                  <a:schemeClr val="bg1"/>
                </a:solidFill>
              </a:rPr>
              <a:t>Supports </a:t>
            </a:r>
            <a:r>
              <a:rPr lang="en-IN" sz="2400" b="1" dirty="0">
                <a:solidFill>
                  <a:schemeClr val="bg1"/>
                </a:solidFill>
              </a:rPr>
              <a:t>Question Answering Systems</a:t>
            </a:r>
            <a:r>
              <a:rPr lang="en-IN" sz="2400" dirty="0">
                <a:solidFill>
                  <a:schemeClr val="bg1"/>
                </a:solidFill>
              </a:rPr>
              <a:t> (e.g., answering "Who founded Apple?")</a:t>
            </a:r>
          </a:p>
          <a:p>
            <a:pPr>
              <a:buFont typeface="Arial" panose="020B0604020202020204" pitchFamily="34" charset="0"/>
              <a:buChar char="•"/>
            </a:pPr>
            <a:r>
              <a:rPr lang="en-IN" sz="2400" dirty="0">
                <a:solidFill>
                  <a:schemeClr val="bg1"/>
                </a:solidFill>
              </a:rPr>
              <a:t>Aids in </a:t>
            </a:r>
            <a:r>
              <a:rPr lang="en-IN" sz="2400" b="1" dirty="0">
                <a:solidFill>
                  <a:schemeClr val="bg1"/>
                </a:solidFill>
              </a:rPr>
              <a:t>Chatbots and Virtual Assistants</a:t>
            </a:r>
            <a:r>
              <a:rPr lang="en-IN" sz="2400" dirty="0">
                <a:solidFill>
                  <a:schemeClr val="bg1"/>
                </a:solidFill>
              </a:rPr>
              <a:t> (e.g., recognizing entities for better responses)</a:t>
            </a:r>
          </a:p>
          <a:p>
            <a:pPr>
              <a:buFont typeface="Arial" panose="020B0604020202020204" pitchFamily="34" charset="0"/>
              <a:buChar char="•"/>
            </a:pPr>
            <a:r>
              <a:rPr lang="en-IN" sz="2400" dirty="0">
                <a:solidFill>
                  <a:schemeClr val="bg1"/>
                </a:solidFill>
              </a:rPr>
              <a:t>Useful for </a:t>
            </a:r>
            <a:r>
              <a:rPr lang="en-IN" sz="2400" b="1" dirty="0">
                <a:solidFill>
                  <a:schemeClr val="bg1"/>
                </a:solidFill>
              </a:rPr>
              <a:t>Sentiment Analysis</a:t>
            </a:r>
            <a:r>
              <a:rPr lang="en-IN" sz="2400" dirty="0">
                <a:solidFill>
                  <a:schemeClr val="bg1"/>
                </a:solidFill>
              </a:rPr>
              <a:t> (e.g., determining sentiments about brands or people)</a:t>
            </a:r>
          </a:p>
          <a:p>
            <a:endParaRPr lang="en-IN" dirty="0"/>
          </a:p>
        </p:txBody>
      </p:sp>
    </p:spTree>
    <p:extLst>
      <p:ext uri="{BB962C8B-B14F-4D97-AF65-F5344CB8AC3E}">
        <p14:creationId xmlns:p14="http://schemas.microsoft.com/office/powerpoint/2010/main" val="873483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1401" y="2387600"/>
            <a:ext cx="6939520" cy="1780222"/>
          </a:xfrm>
        </p:spPr>
        <p:txBody>
          <a:bodyPr/>
          <a:lstStyle/>
          <a:p>
            <a:r>
              <a:rPr b="1" dirty="0"/>
              <a:t>Sentiment Analysis</a:t>
            </a:r>
          </a:p>
        </p:txBody>
      </p:sp>
    </p:spTree>
    <p:extLst>
      <p:ext uri="{BB962C8B-B14F-4D97-AF65-F5344CB8AC3E}">
        <p14:creationId xmlns:p14="http://schemas.microsoft.com/office/powerpoint/2010/main" val="1900118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04" y="370332"/>
            <a:ext cx="7941056" cy="1188720"/>
          </a:xfrm>
        </p:spPr>
        <p:txBody>
          <a:bodyPr>
            <a:noAutofit/>
          </a:bodyPr>
          <a:lstStyle/>
          <a:p>
            <a:r>
              <a:rPr lang="en-IN" sz="2400" b="1" dirty="0"/>
              <a:t>Introduction to Sentiment Analysis</a:t>
            </a:r>
          </a:p>
        </p:txBody>
      </p:sp>
      <p:sp>
        <p:nvSpPr>
          <p:cNvPr id="7" name="Content Placeholder 2"/>
          <p:cNvSpPr>
            <a:spLocks noGrp="1"/>
          </p:cNvSpPr>
          <p:nvPr>
            <p:ph idx="1"/>
          </p:nvPr>
        </p:nvSpPr>
        <p:spPr>
          <a:xfrm>
            <a:off x="117987" y="2113280"/>
            <a:ext cx="3478653" cy="4194370"/>
          </a:xfrm>
        </p:spPr>
        <p:txBody>
          <a:bodyPr>
            <a:noAutofit/>
          </a:bodyPr>
          <a:lstStyle/>
          <a:p>
            <a:pPr marL="0" indent="0">
              <a:lnSpc>
                <a:spcPct val="90000"/>
              </a:lnSpc>
              <a:buNone/>
            </a:pPr>
            <a:r>
              <a:rPr lang="en-US" sz="2000" dirty="0">
                <a:solidFill>
                  <a:schemeClr val="bg1"/>
                </a:solidFill>
              </a:rPr>
              <a:t>Determines sentiment of text (positive, negative, neutral).</a:t>
            </a:r>
          </a:p>
          <a:p>
            <a:pPr marL="0" indent="0">
              <a:lnSpc>
                <a:spcPct val="90000"/>
              </a:lnSpc>
              <a:buNone/>
            </a:pPr>
            <a:r>
              <a:rPr lang="en-US" sz="2000" dirty="0">
                <a:solidFill>
                  <a:schemeClr val="bg1"/>
                </a:solidFill>
              </a:rPr>
              <a:t>Used in social media monitoring, product reviews, finance, etc.</a:t>
            </a:r>
          </a:p>
          <a:p>
            <a:pPr marL="0" indent="0">
              <a:lnSpc>
                <a:spcPct val="90000"/>
              </a:lnSpc>
              <a:buNone/>
            </a:pPr>
            <a:r>
              <a:rPr lang="en-US" sz="2000" b="1" dirty="0">
                <a:solidFill>
                  <a:schemeClr val="bg1"/>
                </a:solidFill>
              </a:rPr>
              <a:t>Approaches</a:t>
            </a:r>
            <a:r>
              <a:rPr lang="en-US" sz="2000" dirty="0">
                <a:solidFill>
                  <a:schemeClr val="bg1"/>
                </a:solidFill>
              </a:rPr>
              <a:t>: Rule-based, machine learning, deep learning.</a:t>
            </a:r>
          </a:p>
          <a:p>
            <a:pPr marL="0" indent="0">
              <a:lnSpc>
                <a:spcPct val="90000"/>
              </a:lnSpc>
              <a:buNone/>
            </a:pPr>
            <a:r>
              <a:rPr lang="en-US" sz="2000" b="1" dirty="0">
                <a:solidFill>
                  <a:schemeClr val="bg1"/>
                </a:solidFill>
              </a:rPr>
              <a:t>Challenges:</a:t>
            </a:r>
            <a:r>
              <a:rPr lang="en-US" sz="2000" dirty="0">
                <a:solidFill>
                  <a:schemeClr val="bg1"/>
                </a:solidFill>
              </a:rPr>
              <a:t> Sarcasm, negation, context understanding.</a:t>
            </a:r>
          </a:p>
        </p:txBody>
      </p:sp>
      <p:pic>
        <p:nvPicPr>
          <p:cNvPr id="4" name="Picture 3" descr="A person in a suit and tie&#10;&#10;AI-generated content may be incorrect.">
            <a:extLst>
              <a:ext uri="{FF2B5EF4-FFF2-40B4-BE49-F238E27FC236}">
                <a16:creationId xmlns:a16="http://schemas.microsoft.com/office/drawing/2014/main" id="{7F7C5691-8DF9-C935-8C0C-84A193F45F92}"/>
              </a:ext>
            </a:extLst>
          </p:cNvPr>
          <p:cNvPicPr>
            <a:picLocks noChangeAspect="1"/>
          </p:cNvPicPr>
          <p:nvPr/>
        </p:nvPicPr>
        <p:blipFill>
          <a:blip r:embed="rId3"/>
          <a:stretch>
            <a:fillRect/>
          </a:stretch>
        </p:blipFill>
        <p:spPr>
          <a:xfrm>
            <a:off x="3799840" y="1920240"/>
            <a:ext cx="5056942" cy="3873242"/>
          </a:xfrm>
          <a:prstGeom prst="rect">
            <a:avLst/>
          </a:prstGeom>
        </p:spPr>
      </p:pic>
    </p:spTree>
    <p:extLst>
      <p:ext uri="{BB962C8B-B14F-4D97-AF65-F5344CB8AC3E}">
        <p14:creationId xmlns:p14="http://schemas.microsoft.com/office/powerpoint/2010/main" val="2293582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6045" y="370332"/>
            <a:ext cx="5937755" cy="1188720"/>
          </a:xfrm>
        </p:spPr>
        <p:txBody>
          <a:bodyPr/>
          <a:lstStyle/>
          <a:p>
            <a:r>
              <a:rPr b="1" dirty="0"/>
              <a:t>Challenges in Sentiment Analysis</a:t>
            </a:r>
          </a:p>
        </p:txBody>
      </p:sp>
      <p:sp>
        <p:nvSpPr>
          <p:cNvPr id="3" name="Content Placeholder 2"/>
          <p:cNvSpPr>
            <a:spLocks noGrp="1"/>
          </p:cNvSpPr>
          <p:nvPr>
            <p:ph idx="1"/>
          </p:nvPr>
        </p:nvSpPr>
        <p:spPr>
          <a:xfrm>
            <a:off x="1091162" y="2507604"/>
            <a:ext cx="7655943" cy="3101983"/>
          </a:xfrm>
        </p:spPr>
        <p:txBody>
          <a:bodyPr>
            <a:noAutofit/>
          </a:bodyPr>
          <a:lstStyle/>
          <a:p>
            <a:pPr marL="0" indent="0">
              <a:buNone/>
            </a:pPr>
            <a:r>
              <a:rPr sz="2800" dirty="0">
                <a:solidFill>
                  <a:schemeClr val="bg1"/>
                </a:solidFill>
              </a:rPr>
              <a:t>Handling sarcasm and irony.</a:t>
            </a:r>
          </a:p>
          <a:p>
            <a:pPr marL="0" indent="0">
              <a:buNone/>
            </a:pPr>
            <a:r>
              <a:rPr sz="2800" dirty="0">
                <a:solidFill>
                  <a:schemeClr val="bg1"/>
                </a:solidFill>
              </a:rPr>
              <a:t>Understanding context and negations.</a:t>
            </a:r>
          </a:p>
          <a:p>
            <a:pPr marL="0" indent="0">
              <a:buNone/>
            </a:pPr>
            <a:r>
              <a:rPr sz="2800" dirty="0">
                <a:solidFill>
                  <a:schemeClr val="bg1"/>
                </a:solidFill>
              </a:rPr>
              <a:t>Domain-specific sentiment variations.</a:t>
            </a:r>
            <a:endParaRPr lang="en-US" sz="2800" dirty="0">
              <a:solidFill>
                <a:schemeClr val="bg1"/>
              </a:solidFill>
            </a:endParaRPr>
          </a:p>
          <a:p>
            <a:pPr marL="0" indent="0">
              <a:buNone/>
            </a:pPr>
            <a:r>
              <a:rPr sz="2800" dirty="0">
                <a:solidFill>
                  <a:schemeClr val="bg1"/>
                </a:solidFill>
              </a:rPr>
              <a:t>Dealing with mixed sentiments in a sentence</a:t>
            </a:r>
            <a:r>
              <a:rPr sz="2800" dirty="0"/>
              <a:t>.</a:t>
            </a:r>
          </a:p>
        </p:txBody>
      </p:sp>
    </p:spTree>
    <p:extLst>
      <p:ext uri="{BB962C8B-B14F-4D97-AF65-F5344CB8AC3E}">
        <p14:creationId xmlns:p14="http://schemas.microsoft.com/office/powerpoint/2010/main" val="1898939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B16F7B-44DB-C16F-8691-078B8EFC489A}"/>
              </a:ext>
            </a:extLst>
          </p:cNvPr>
          <p:cNvPicPr>
            <a:picLocks noChangeAspect="1"/>
          </p:cNvPicPr>
          <p:nvPr/>
        </p:nvPicPr>
        <p:blipFill>
          <a:blip r:embed="rId3"/>
          <a:stretch>
            <a:fillRect/>
          </a:stretch>
        </p:blipFill>
        <p:spPr>
          <a:xfrm>
            <a:off x="0" y="544316"/>
            <a:ext cx="9144000" cy="1420427"/>
          </a:xfrm>
          <a:prstGeom prst="rect">
            <a:avLst/>
          </a:prstGeom>
        </p:spPr>
      </p:pic>
      <p:pic>
        <p:nvPicPr>
          <p:cNvPr id="7" name="Picture 6">
            <a:extLst>
              <a:ext uri="{FF2B5EF4-FFF2-40B4-BE49-F238E27FC236}">
                <a16:creationId xmlns:a16="http://schemas.microsoft.com/office/drawing/2014/main" id="{0C7D1DE7-3A8E-9A20-434A-55B02158ED24}"/>
              </a:ext>
            </a:extLst>
          </p:cNvPr>
          <p:cNvPicPr>
            <a:picLocks noChangeAspect="1"/>
          </p:cNvPicPr>
          <p:nvPr/>
        </p:nvPicPr>
        <p:blipFill>
          <a:blip r:embed="rId4"/>
          <a:stretch>
            <a:fillRect/>
          </a:stretch>
        </p:blipFill>
        <p:spPr>
          <a:xfrm>
            <a:off x="0" y="2318429"/>
            <a:ext cx="9144000" cy="1862179"/>
          </a:xfrm>
          <a:prstGeom prst="rect">
            <a:avLst/>
          </a:prstGeom>
        </p:spPr>
      </p:pic>
      <p:pic>
        <p:nvPicPr>
          <p:cNvPr id="9" name="Picture 8">
            <a:extLst>
              <a:ext uri="{FF2B5EF4-FFF2-40B4-BE49-F238E27FC236}">
                <a16:creationId xmlns:a16="http://schemas.microsoft.com/office/drawing/2014/main" id="{2EB60CC1-5BA1-9973-4ED9-3BB7B80BFD4A}"/>
              </a:ext>
            </a:extLst>
          </p:cNvPr>
          <p:cNvPicPr>
            <a:picLocks noChangeAspect="1"/>
          </p:cNvPicPr>
          <p:nvPr/>
        </p:nvPicPr>
        <p:blipFill>
          <a:blip r:embed="rId5"/>
          <a:stretch>
            <a:fillRect/>
          </a:stretch>
        </p:blipFill>
        <p:spPr>
          <a:xfrm>
            <a:off x="0" y="4345626"/>
            <a:ext cx="9144000" cy="1418435"/>
          </a:xfrm>
          <a:prstGeom prst="rect">
            <a:avLst/>
          </a:prstGeom>
        </p:spPr>
      </p:pic>
    </p:spTree>
    <p:extLst>
      <p:ext uri="{BB962C8B-B14F-4D97-AF65-F5344CB8AC3E}">
        <p14:creationId xmlns:p14="http://schemas.microsoft.com/office/powerpoint/2010/main" val="150092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352B-2BFD-D0D3-2FEE-AAF6AF46C0BC}"/>
              </a:ext>
            </a:extLst>
          </p:cNvPr>
          <p:cNvSpPr>
            <a:spLocks noGrp="1"/>
          </p:cNvSpPr>
          <p:nvPr>
            <p:ph type="title"/>
          </p:nvPr>
        </p:nvSpPr>
        <p:spPr>
          <a:xfrm>
            <a:off x="1347022" y="117987"/>
            <a:ext cx="6469624" cy="727587"/>
          </a:xfrm>
        </p:spPr>
        <p:txBody>
          <a:bodyPr>
            <a:noAutofit/>
          </a:bodyPr>
          <a:lstStyle/>
          <a:p>
            <a:r>
              <a:rPr lang="en-US" sz="3200" b="1" dirty="0"/>
              <a:t>Subfields of ML</a:t>
            </a:r>
          </a:p>
        </p:txBody>
      </p:sp>
      <p:sp>
        <p:nvSpPr>
          <p:cNvPr id="3" name="Content Placeholder 2">
            <a:extLst>
              <a:ext uri="{FF2B5EF4-FFF2-40B4-BE49-F238E27FC236}">
                <a16:creationId xmlns:a16="http://schemas.microsoft.com/office/drawing/2014/main" id="{A6043B84-3E48-7215-3844-3FDF1206B9DB}"/>
              </a:ext>
            </a:extLst>
          </p:cNvPr>
          <p:cNvSpPr>
            <a:spLocks noGrp="1"/>
          </p:cNvSpPr>
          <p:nvPr>
            <p:ph idx="1"/>
          </p:nvPr>
        </p:nvSpPr>
        <p:spPr>
          <a:xfrm>
            <a:off x="373626" y="1386348"/>
            <a:ext cx="7170175" cy="4353681"/>
          </a:xfrm>
        </p:spPr>
        <p:txBody>
          <a:bodyPr>
            <a:normAutofit/>
          </a:bodyPr>
          <a:lstStyle/>
          <a:p>
            <a:pPr>
              <a:buNone/>
            </a:pPr>
            <a:r>
              <a:rPr lang="en-IN" sz="2000" b="1" dirty="0">
                <a:solidFill>
                  <a:srgbClr val="FFC000"/>
                </a:solidFill>
              </a:rPr>
              <a:t>Machine Learning (ML) Subfields</a:t>
            </a:r>
          </a:p>
          <a:p>
            <a:pPr>
              <a:buNone/>
            </a:pPr>
            <a:r>
              <a:rPr lang="en-IN" sz="2000" b="1" dirty="0">
                <a:solidFill>
                  <a:srgbClr val="FFC000"/>
                </a:solidFill>
              </a:rPr>
              <a:t>1.Supervised Learning</a:t>
            </a:r>
            <a:r>
              <a:rPr lang="en-IN" sz="2000" dirty="0">
                <a:solidFill>
                  <a:srgbClr val="FFC000"/>
                </a:solidFill>
              </a:rPr>
              <a:t> –</a:t>
            </a:r>
            <a:r>
              <a:rPr lang="en-IN" sz="2000" dirty="0">
                <a:solidFill>
                  <a:schemeClr val="bg1"/>
                </a:solidFill>
              </a:rPr>
              <a:t> Training models on </a:t>
            </a:r>
            <a:r>
              <a:rPr lang="en-IN" sz="2000" dirty="0" err="1">
                <a:solidFill>
                  <a:schemeClr val="bg1"/>
                </a:solidFill>
              </a:rPr>
              <a:t>labeled</a:t>
            </a:r>
            <a:r>
              <a:rPr lang="en-IN" sz="2000" dirty="0">
                <a:solidFill>
                  <a:schemeClr val="bg1"/>
                </a:solidFill>
              </a:rPr>
              <a:t> data (Regression, Classification)</a:t>
            </a:r>
          </a:p>
          <a:p>
            <a:pPr>
              <a:buNone/>
            </a:pPr>
            <a:r>
              <a:rPr lang="en-IN" sz="2000" b="1" dirty="0">
                <a:solidFill>
                  <a:srgbClr val="FFC000"/>
                </a:solidFill>
              </a:rPr>
              <a:t>2.Unsupervised Learning</a:t>
            </a:r>
            <a:r>
              <a:rPr lang="en-IN" sz="2000" dirty="0">
                <a:solidFill>
                  <a:srgbClr val="FFC000"/>
                </a:solidFill>
              </a:rPr>
              <a:t> – </a:t>
            </a:r>
            <a:r>
              <a:rPr lang="en-IN" sz="2000" dirty="0">
                <a:solidFill>
                  <a:schemeClr val="bg1"/>
                </a:solidFill>
              </a:rPr>
              <a:t>Identifying patterns in </a:t>
            </a:r>
            <a:r>
              <a:rPr lang="en-IN" sz="2000" dirty="0" err="1">
                <a:solidFill>
                  <a:schemeClr val="bg1"/>
                </a:solidFill>
              </a:rPr>
              <a:t>unlabeled</a:t>
            </a:r>
            <a:r>
              <a:rPr lang="en-IN" sz="2000" dirty="0">
                <a:solidFill>
                  <a:schemeClr val="bg1"/>
                </a:solidFill>
              </a:rPr>
              <a:t> data (Clustering, Dimensionality Reduction)</a:t>
            </a:r>
          </a:p>
          <a:p>
            <a:pPr marL="0" indent="0">
              <a:buNone/>
            </a:pPr>
            <a:r>
              <a:rPr lang="en-IN" sz="2000" b="1" dirty="0">
                <a:solidFill>
                  <a:srgbClr val="FFC000"/>
                </a:solidFill>
              </a:rPr>
              <a:t>3.Reinforcement Learning</a:t>
            </a:r>
            <a:r>
              <a:rPr lang="en-IN" sz="2000" dirty="0">
                <a:solidFill>
                  <a:srgbClr val="FFC000"/>
                </a:solidFill>
              </a:rPr>
              <a:t> – </a:t>
            </a:r>
            <a:r>
              <a:rPr lang="en-IN" sz="2000" dirty="0">
                <a:solidFill>
                  <a:schemeClr val="bg1"/>
                </a:solidFill>
              </a:rPr>
              <a:t>Learning through rewards and penalties (Robotics, Game AI)</a:t>
            </a:r>
          </a:p>
          <a:p>
            <a:pPr marL="0" indent="0">
              <a:buNone/>
            </a:pPr>
            <a:r>
              <a:rPr lang="en-IN" sz="2000" b="1" dirty="0">
                <a:solidFill>
                  <a:srgbClr val="FFC000"/>
                </a:solidFill>
              </a:rPr>
              <a:t>4.Deep Learning</a:t>
            </a:r>
            <a:r>
              <a:rPr lang="en-IN" sz="2000" dirty="0">
                <a:solidFill>
                  <a:srgbClr val="FFC000"/>
                </a:solidFill>
              </a:rPr>
              <a:t> – </a:t>
            </a:r>
            <a:r>
              <a:rPr lang="en-IN" sz="2000" dirty="0">
                <a:solidFill>
                  <a:schemeClr val="bg1"/>
                </a:solidFill>
              </a:rPr>
              <a:t>Neural networks for complex tasks like image recognition and NLP</a:t>
            </a:r>
          </a:p>
          <a:p>
            <a:pPr marL="0" indent="0">
              <a:buNone/>
            </a:pPr>
            <a:endParaRPr lang="en-IN" sz="2000" dirty="0">
              <a:solidFill>
                <a:schemeClr val="bg1"/>
              </a:solidFill>
            </a:endParaRPr>
          </a:p>
        </p:txBody>
      </p:sp>
    </p:spTree>
    <p:extLst>
      <p:ext uri="{BB962C8B-B14F-4D97-AF65-F5344CB8AC3E}">
        <p14:creationId xmlns:p14="http://schemas.microsoft.com/office/powerpoint/2010/main" val="1373145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0C7D9B-4C7C-929C-4BB5-E15FFE1260E3}"/>
              </a:ext>
            </a:extLst>
          </p:cNvPr>
          <p:cNvPicPr>
            <a:picLocks noChangeAspect="1"/>
          </p:cNvPicPr>
          <p:nvPr/>
        </p:nvPicPr>
        <p:blipFill>
          <a:blip r:embed="rId3"/>
          <a:stretch>
            <a:fillRect/>
          </a:stretch>
        </p:blipFill>
        <p:spPr>
          <a:xfrm>
            <a:off x="0" y="1252746"/>
            <a:ext cx="9144000" cy="4352507"/>
          </a:xfrm>
          <a:prstGeom prst="rect">
            <a:avLst/>
          </a:prstGeom>
        </p:spPr>
      </p:pic>
    </p:spTree>
    <p:extLst>
      <p:ext uri="{BB962C8B-B14F-4D97-AF65-F5344CB8AC3E}">
        <p14:creationId xmlns:p14="http://schemas.microsoft.com/office/powerpoint/2010/main" val="1246923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hand shaking&#10;&#10;AI-generated content may be incorrect.">
            <a:extLst>
              <a:ext uri="{FF2B5EF4-FFF2-40B4-BE49-F238E27FC236}">
                <a16:creationId xmlns:a16="http://schemas.microsoft.com/office/drawing/2014/main" id="{3409979E-F75E-BBA6-552E-7E508109B652}"/>
              </a:ext>
            </a:extLst>
          </p:cNvPr>
          <p:cNvPicPr>
            <a:picLocks noChangeAspect="1"/>
          </p:cNvPicPr>
          <p:nvPr/>
        </p:nvPicPr>
        <p:blipFill>
          <a:blip r:embed="rId2"/>
          <a:srcRect l="12385" r="12600" b="-1"/>
          <a:stretch/>
        </p:blipFill>
        <p:spPr>
          <a:xfrm>
            <a:off x="20" y="1282"/>
            <a:ext cx="9143980" cy="6856718"/>
          </a:xfrm>
          <a:prstGeom prst="rect">
            <a:avLst/>
          </a:prstGeom>
        </p:spPr>
      </p:pic>
    </p:spTree>
    <p:extLst>
      <p:ext uri="{BB962C8B-B14F-4D97-AF65-F5344CB8AC3E}">
        <p14:creationId xmlns:p14="http://schemas.microsoft.com/office/powerpoint/2010/main" val="94306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7BA8D-2D2E-FFCF-BCCE-BDEE529D33B4}"/>
              </a:ext>
            </a:extLst>
          </p:cNvPr>
          <p:cNvSpPr>
            <a:spLocks noGrp="1"/>
          </p:cNvSpPr>
          <p:nvPr>
            <p:ph type="title"/>
          </p:nvPr>
        </p:nvSpPr>
        <p:spPr>
          <a:xfrm>
            <a:off x="1189704" y="187944"/>
            <a:ext cx="6607278" cy="765785"/>
          </a:xfrm>
        </p:spPr>
        <p:txBody>
          <a:bodyPr>
            <a:noAutofit/>
          </a:bodyPr>
          <a:lstStyle/>
          <a:p>
            <a:r>
              <a:rPr lang="en-US" sz="3200" b="1" dirty="0"/>
              <a:t>KEY APPLICATIONS OF ML</a:t>
            </a:r>
            <a:endParaRPr lang="en-IN" sz="3200" b="1" dirty="0"/>
          </a:p>
        </p:txBody>
      </p:sp>
      <p:sp>
        <p:nvSpPr>
          <p:cNvPr id="3" name="Content Placeholder 2">
            <a:extLst>
              <a:ext uri="{FF2B5EF4-FFF2-40B4-BE49-F238E27FC236}">
                <a16:creationId xmlns:a16="http://schemas.microsoft.com/office/drawing/2014/main" id="{EC9E0729-5876-ADF1-119C-94502D1A1AE1}"/>
              </a:ext>
            </a:extLst>
          </p:cNvPr>
          <p:cNvSpPr>
            <a:spLocks noGrp="1"/>
          </p:cNvSpPr>
          <p:nvPr>
            <p:ph idx="1"/>
          </p:nvPr>
        </p:nvSpPr>
        <p:spPr>
          <a:xfrm>
            <a:off x="239361" y="1179871"/>
            <a:ext cx="8442523" cy="4925961"/>
          </a:xfrm>
        </p:spPr>
        <p:txBody>
          <a:bodyPr>
            <a:normAutofit lnSpcReduction="10000"/>
          </a:bodyPr>
          <a:lstStyle/>
          <a:p>
            <a:pPr marL="0" indent="0">
              <a:buNone/>
            </a:pPr>
            <a:r>
              <a:rPr lang="en-US" b="1" dirty="0">
                <a:solidFill>
                  <a:srgbClr val="FFC000"/>
                </a:solidFill>
              </a:rPr>
              <a:t>Natural Language Processing (NLP)</a:t>
            </a:r>
            <a:r>
              <a:rPr lang="en-US" dirty="0">
                <a:solidFill>
                  <a:srgbClr val="FFC000"/>
                </a:solidFill>
              </a:rPr>
              <a:t> – </a:t>
            </a:r>
            <a:r>
              <a:rPr lang="en-US" dirty="0">
                <a:solidFill>
                  <a:schemeClr val="bg1"/>
                </a:solidFill>
              </a:rPr>
              <a:t>Understanding and generating human language</a:t>
            </a:r>
          </a:p>
          <a:p>
            <a:pPr lvl="1" indent="0">
              <a:buNone/>
            </a:pPr>
            <a:r>
              <a:rPr lang="en-US" sz="1800" dirty="0">
                <a:solidFill>
                  <a:schemeClr val="bg1"/>
                </a:solidFill>
              </a:rPr>
              <a:t>Used in: Chatbots, translation, sentiment analysis, text summarization</a:t>
            </a:r>
          </a:p>
          <a:p>
            <a:pPr marL="0" indent="0">
              <a:buNone/>
            </a:pPr>
            <a:r>
              <a:rPr lang="en-US" b="1" dirty="0">
                <a:solidFill>
                  <a:srgbClr val="FFC000"/>
                </a:solidFill>
              </a:rPr>
              <a:t>Computer Vision (CV)</a:t>
            </a:r>
            <a:r>
              <a:rPr lang="en-US" dirty="0">
                <a:solidFill>
                  <a:srgbClr val="FFC000"/>
                </a:solidFill>
              </a:rPr>
              <a:t> –</a:t>
            </a:r>
            <a:r>
              <a:rPr lang="en-US" dirty="0">
                <a:solidFill>
                  <a:schemeClr val="bg1"/>
                </a:solidFill>
              </a:rPr>
              <a:t> Processing and analyzing visual data (images/videos)</a:t>
            </a:r>
          </a:p>
          <a:p>
            <a:pPr lvl="1" indent="0">
              <a:buNone/>
            </a:pPr>
            <a:r>
              <a:rPr lang="en-US" sz="1800" dirty="0">
                <a:solidFill>
                  <a:schemeClr val="bg1"/>
                </a:solidFill>
              </a:rPr>
              <a:t>Used in: Facial recognition, medical imaging, object detection</a:t>
            </a:r>
          </a:p>
          <a:p>
            <a:pPr marL="0" indent="0">
              <a:buNone/>
            </a:pPr>
            <a:r>
              <a:rPr lang="en-US" b="1" dirty="0">
                <a:solidFill>
                  <a:srgbClr val="FFC000"/>
                </a:solidFill>
              </a:rPr>
              <a:t>Robotics</a:t>
            </a:r>
            <a:r>
              <a:rPr lang="en-US" dirty="0">
                <a:solidFill>
                  <a:srgbClr val="FFC000"/>
                </a:solidFill>
              </a:rPr>
              <a:t> – </a:t>
            </a:r>
            <a:r>
              <a:rPr lang="en-US" dirty="0">
                <a:solidFill>
                  <a:schemeClr val="bg1"/>
                </a:solidFill>
              </a:rPr>
              <a:t>Creating intelligent machines that interact with the physical world</a:t>
            </a:r>
          </a:p>
          <a:p>
            <a:pPr lvl="1" indent="0">
              <a:buNone/>
            </a:pPr>
            <a:r>
              <a:rPr lang="en-US" sz="1800" dirty="0">
                <a:solidFill>
                  <a:schemeClr val="bg1"/>
                </a:solidFill>
              </a:rPr>
              <a:t>Used in: Autonomous robots, industrial automation, self-driving cars</a:t>
            </a:r>
          </a:p>
          <a:p>
            <a:pPr marL="0" indent="0">
              <a:buNone/>
            </a:pPr>
            <a:r>
              <a:rPr lang="en-US" b="1" dirty="0">
                <a:solidFill>
                  <a:srgbClr val="FFC000"/>
                </a:solidFill>
              </a:rPr>
              <a:t>Expert Systems</a:t>
            </a:r>
            <a:r>
              <a:rPr lang="en-US" dirty="0">
                <a:solidFill>
                  <a:srgbClr val="FFC000"/>
                </a:solidFill>
              </a:rPr>
              <a:t> – </a:t>
            </a:r>
            <a:r>
              <a:rPr lang="en-US" dirty="0">
                <a:solidFill>
                  <a:schemeClr val="bg1"/>
                </a:solidFill>
              </a:rPr>
              <a:t>AI-driven decision-making systems based on knowledge and rules</a:t>
            </a:r>
          </a:p>
          <a:p>
            <a:pPr lvl="1" indent="0">
              <a:buNone/>
            </a:pPr>
            <a:r>
              <a:rPr lang="en-US" sz="1800" dirty="0">
                <a:solidFill>
                  <a:schemeClr val="bg1"/>
                </a:solidFill>
              </a:rPr>
              <a:t>Used in: Medical diagnosis, financial analysis, legal advisory</a:t>
            </a:r>
          </a:p>
          <a:p>
            <a:pPr marL="0" indent="0">
              <a:buNone/>
            </a:pPr>
            <a:r>
              <a:rPr lang="en-US" b="1" dirty="0">
                <a:solidFill>
                  <a:srgbClr val="FFC000"/>
                </a:solidFill>
              </a:rPr>
              <a:t>Speech Recognition</a:t>
            </a:r>
            <a:r>
              <a:rPr lang="en-US" dirty="0">
                <a:solidFill>
                  <a:srgbClr val="FFC000"/>
                </a:solidFill>
              </a:rPr>
              <a:t> – </a:t>
            </a:r>
            <a:r>
              <a:rPr lang="en-US" dirty="0">
                <a:solidFill>
                  <a:schemeClr val="bg1"/>
                </a:solidFill>
              </a:rPr>
              <a:t>Converting spoken language into text</a:t>
            </a:r>
          </a:p>
          <a:p>
            <a:pPr lvl="1" indent="0">
              <a:buNone/>
            </a:pPr>
            <a:r>
              <a:rPr lang="en-US" sz="1800" dirty="0">
                <a:solidFill>
                  <a:schemeClr val="bg1"/>
                </a:solidFill>
              </a:rPr>
              <a:t>Used in: Voice assistants (Siri, Alexa), transcription services, language modeling</a:t>
            </a:r>
          </a:p>
          <a:p>
            <a:pPr marL="0" indent="0">
              <a:buNone/>
            </a:pPr>
            <a:r>
              <a:rPr lang="en-US" b="1" dirty="0">
                <a:solidFill>
                  <a:srgbClr val="FFC000"/>
                </a:solidFill>
              </a:rPr>
              <a:t>Recommender Systems</a:t>
            </a:r>
            <a:r>
              <a:rPr lang="en-US" dirty="0">
                <a:solidFill>
                  <a:srgbClr val="FFC000"/>
                </a:solidFill>
              </a:rPr>
              <a:t> – </a:t>
            </a:r>
            <a:r>
              <a:rPr lang="en-US" dirty="0">
                <a:solidFill>
                  <a:schemeClr val="bg1"/>
                </a:solidFill>
              </a:rPr>
              <a:t>Personalized content suggestions</a:t>
            </a:r>
          </a:p>
          <a:p>
            <a:pPr lvl="1" indent="0">
              <a:buNone/>
            </a:pPr>
            <a:r>
              <a:rPr lang="en-US" sz="1800" dirty="0">
                <a:solidFill>
                  <a:schemeClr val="bg1"/>
                </a:solidFill>
              </a:rPr>
              <a:t>Used in: Netflix, YouTube, Amazon product recommendations</a:t>
            </a:r>
          </a:p>
          <a:p>
            <a:endParaRPr lang="en-IN" dirty="0">
              <a:solidFill>
                <a:schemeClr val="bg1"/>
              </a:solidFill>
            </a:endParaRPr>
          </a:p>
        </p:txBody>
      </p:sp>
    </p:spTree>
    <p:extLst>
      <p:ext uri="{BB962C8B-B14F-4D97-AF65-F5344CB8AC3E}">
        <p14:creationId xmlns:p14="http://schemas.microsoft.com/office/powerpoint/2010/main" val="2375651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AD22-495B-1314-3042-77AD83715559}"/>
              </a:ext>
            </a:extLst>
          </p:cNvPr>
          <p:cNvSpPr>
            <a:spLocks noGrp="1"/>
          </p:cNvSpPr>
          <p:nvPr>
            <p:ph type="title"/>
          </p:nvPr>
        </p:nvSpPr>
        <p:spPr>
          <a:xfrm>
            <a:off x="275304" y="206479"/>
            <a:ext cx="8367252" cy="983226"/>
          </a:xfrm>
        </p:spPr>
        <p:txBody>
          <a:bodyPr>
            <a:noAutofit/>
          </a:bodyPr>
          <a:lstStyle/>
          <a:p>
            <a:r>
              <a:rPr lang="en-IN" sz="2400" b="1" dirty="0"/>
              <a:t>Computer Vision (CV) Vs Natural Language Processing (NLP)</a:t>
            </a:r>
          </a:p>
        </p:txBody>
      </p:sp>
      <p:sp>
        <p:nvSpPr>
          <p:cNvPr id="5" name="TextBox 4">
            <a:extLst>
              <a:ext uri="{FF2B5EF4-FFF2-40B4-BE49-F238E27FC236}">
                <a16:creationId xmlns:a16="http://schemas.microsoft.com/office/drawing/2014/main" id="{FEE7581B-8313-291A-D68A-B416952AC9DC}"/>
              </a:ext>
            </a:extLst>
          </p:cNvPr>
          <p:cNvSpPr txBox="1"/>
          <p:nvPr/>
        </p:nvSpPr>
        <p:spPr>
          <a:xfrm>
            <a:off x="186812" y="1622323"/>
            <a:ext cx="8652387" cy="3816429"/>
          </a:xfrm>
          <a:prstGeom prst="rect">
            <a:avLst/>
          </a:prstGeom>
          <a:noFill/>
        </p:spPr>
        <p:txBody>
          <a:bodyPr wrap="square">
            <a:spAutoFit/>
          </a:bodyPr>
          <a:lstStyle/>
          <a:p>
            <a:pPr>
              <a:buFont typeface="+mj-lt"/>
              <a:buAutoNum type="arabicPeriod"/>
            </a:pPr>
            <a:r>
              <a:rPr lang="en-US" sz="2200" b="1" dirty="0">
                <a:solidFill>
                  <a:schemeClr val="bg1"/>
                </a:solidFill>
              </a:rPr>
              <a:t>Type of Data</a:t>
            </a:r>
            <a:r>
              <a:rPr lang="en-US" sz="2200" dirty="0">
                <a:solidFill>
                  <a:schemeClr val="bg1"/>
                </a:solidFill>
              </a:rPr>
              <a:t> – CV deals with </a:t>
            </a:r>
            <a:r>
              <a:rPr lang="en-US" sz="2200" b="1" dirty="0">
                <a:solidFill>
                  <a:schemeClr val="bg1"/>
                </a:solidFill>
              </a:rPr>
              <a:t>images and videos</a:t>
            </a:r>
            <a:r>
              <a:rPr lang="en-US" sz="2200" dirty="0">
                <a:solidFill>
                  <a:schemeClr val="bg1"/>
                </a:solidFill>
              </a:rPr>
              <a:t>, while NLP focuses on </a:t>
            </a:r>
            <a:r>
              <a:rPr lang="en-US" sz="2200" b="1" dirty="0">
                <a:solidFill>
                  <a:schemeClr val="bg1"/>
                </a:solidFill>
              </a:rPr>
              <a:t>text and speech</a:t>
            </a:r>
            <a:r>
              <a:rPr lang="en-US" sz="2200" dirty="0">
                <a:solidFill>
                  <a:schemeClr val="bg1"/>
                </a:solidFill>
              </a:rPr>
              <a:t>.</a:t>
            </a:r>
          </a:p>
          <a:p>
            <a:pPr>
              <a:buFont typeface="+mj-lt"/>
              <a:buAutoNum type="arabicPeriod"/>
            </a:pPr>
            <a:r>
              <a:rPr lang="en-US" sz="2200" b="1" dirty="0">
                <a:solidFill>
                  <a:schemeClr val="bg1"/>
                </a:solidFill>
              </a:rPr>
              <a:t>Core Objective</a:t>
            </a:r>
            <a:r>
              <a:rPr lang="en-US" sz="2200" dirty="0">
                <a:solidFill>
                  <a:schemeClr val="bg1"/>
                </a:solidFill>
              </a:rPr>
              <a:t> – CV enables machines to </a:t>
            </a:r>
            <a:r>
              <a:rPr lang="en-US" sz="2200" b="1" dirty="0">
                <a:solidFill>
                  <a:schemeClr val="bg1"/>
                </a:solidFill>
              </a:rPr>
              <a:t>see and interpret visual content</a:t>
            </a:r>
            <a:r>
              <a:rPr lang="en-US" sz="2200" dirty="0">
                <a:solidFill>
                  <a:schemeClr val="bg1"/>
                </a:solidFill>
              </a:rPr>
              <a:t>, whereas NLP helps machines </a:t>
            </a:r>
            <a:r>
              <a:rPr lang="en-US" sz="2200" b="1" dirty="0">
                <a:solidFill>
                  <a:schemeClr val="bg1"/>
                </a:solidFill>
              </a:rPr>
              <a:t>understand and generate human language</a:t>
            </a:r>
            <a:r>
              <a:rPr lang="en-US" sz="2200" dirty="0">
                <a:solidFill>
                  <a:schemeClr val="bg1"/>
                </a:solidFill>
              </a:rPr>
              <a:t>.</a:t>
            </a:r>
          </a:p>
          <a:p>
            <a:pPr>
              <a:buFont typeface="+mj-lt"/>
              <a:buAutoNum type="arabicPeriod"/>
            </a:pPr>
            <a:r>
              <a:rPr lang="en-US" sz="2200" b="1" dirty="0">
                <a:solidFill>
                  <a:schemeClr val="bg1"/>
                </a:solidFill>
              </a:rPr>
              <a:t>Challenges</a:t>
            </a:r>
            <a:r>
              <a:rPr lang="en-US" sz="2200" dirty="0">
                <a:solidFill>
                  <a:schemeClr val="bg1"/>
                </a:solidFill>
              </a:rPr>
              <a:t> – CV faces issues like with </a:t>
            </a:r>
            <a:r>
              <a:rPr lang="en-US" sz="2200" b="1" dirty="0">
                <a:solidFill>
                  <a:schemeClr val="bg1"/>
                </a:solidFill>
              </a:rPr>
              <a:t>ambiguity, context understanding, and multilingual </a:t>
            </a:r>
            <a:r>
              <a:rPr lang="en-US" sz="2200" b="1" dirty="0" err="1">
                <a:solidFill>
                  <a:schemeClr val="bg1"/>
                </a:solidFill>
              </a:rPr>
              <a:t>variatlighting</a:t>
            </a:r>
            <a:r>
              <a:rPr lang="en-US" sz="2200" b="1" dirty="0">
                <a:solidFill>
                  <a:schemeClr val="bg1"/>
                </a:solidFill>
              </a:rPr>
              <a:t> conditions, occlusion, and object variations</a:t>
            </a:r>
            <a:r>
              <a:rPr lang="en-US" sz="2200" dirty="0">
                <a:solidFill>
                  <a:schemeClr val="bg1"/>
                </a:solidFill>
              </a:rPr>
              <a:t>, whereas NLP </a:t>
            </a:r>
            <a:r>
              <a:rPr lang="en-US" sz="2200">
                <a:solidFill>
                  <a:schemeClr val="bg1"/>
                </a:solidFill>
              </a:rPr>
              <a:t>struggles </a:t>
            </a:r>
            <a:r>
              <a:rPr lang="en-US" sz="2200" b="1">
                <a:solidFill>
                  <a:schemeClr val="bg1"/>
                </a:solidFill>
              </a:rPr>
              <a:t>ons</a:t>
            </a:r>
            <a:r>
              <a:rPr lang="en-US" sz="2200" dirty="0">
                <a:solidFill>
                  <a:schemeClr val="bg1"/>
                </a:solidFill>
              </a:rPr>
              <a:t>.</a:t>
            </a:r>
          </a:p>
          <a:p>
            <a:pPr>
              <a:buFont typeface="+mj-lt"/>
              <a:buAutoNum type="arabicPeriod"/>
            </a:pPr>
            <a:r>
              <a:rPr lang="en-US" sz="2200" b="1" dirty="0">
                <a:solidFill>
                  <a:schemeClr val="bg1"/>
                </a:solidFill>
              </a:rPr>
              <a:t>Applications</a:t>
            </a:r>
            <a:r>
              <a:rPr lang="en-US" sz="2200" dirty="0">
                <a:solidFill>
                  <a:schemeClr val="bg1"/>
                </a:solidFill>
              </a:rPr>
              <a:t> – CV is used in </a:t>
            </a:r>
            <a:r>
              <a:rPr lang="en-US" sz="2200" b="1" dirty="0">
                <a:solidFill>
                  <a:schemeClr val="bg1"/>
                </a:solidFill>
              </a:rPr>
              <a:t>facial recognition, self-driving cars, medical imaging</a:t>
            </a:r>
            <a:r>
              <a:rPr lang="en-US" sz="2200" dirty="0">
                <a:solidFill>
                  <a:schemeClr val="bg1"/>
                </a:solidFill>
              </a:rPr>
              <a:t>, while NLP powers </a:t>
            </a:r>
            <a:r>
              <a:rPr lang="en-US" sz="2200" b="1" dirty="0">
                <a:solidFill>
                  <a:schemeClr val="bg1"/>
                </a:solidFill>
              </a:rPr>
              <a:t>chatbots, translation services, sentiment analysis, and speech recognition</a:t>
            </a:r>
            <a:r>
              <a:rPr lang="en-US" sz="2200" dirty="0">
                <a:solidFill>
                  <a:schemeClr val="bg1"/>
                </a:solidFill>
              </a:rPr>
              <a:t>.</a:t>
            </a:r>
          </a:p>
        </p:txBody>
      </p:sp>
    </p:spTree>
    <p:extLst>
      <p:ext uri="{BB962C8B-B14F-4D97-AF65-F5344CB8AC3E}">
        <p14:creationId xmlns:p14="http://schemas.microsoft.com/office/powerpoint/2010/main" val="267319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hand touching a blue button&#10;&#10;AI-generated content may be incorrect.">
            <a:extLst>
              <a:ext uri="{FF2B5EF4-FFF2-40B4-BE49-F238E27FC236}">
                <a16:creationId xmlns:a16="http://schemas.microsoft.com/office/drawing/2014/main" id="{2329160F-2973-EB36-8F00-EC9C46D33502}"/>
              </a:ext>
            </a:extLst>
          </p:cNvPr>
          <p:cNvPicPr>
            <a:picLocks noChangeAspect="1"/>
          </p:cNvPicPr>
          <p:nvPr/>
        </p:nvPicPr>
        <p:blipFill>
          <a:blip r:embed="rId2"/>
          <a:stretch>
            <a:fillRect/>
          </a:stretch>
        </p:blipFill>
        <p:spPr>
          <a:xfrm>
            <a:off x="2861187" y="3205315"/>
            <a:ext cx="255639" cy="255639"/>
          </a:xfrm>
          <a:prstGeom prst="rect">
            <a:avLst/>
          </a:prstGeom>
        </p:spPr>
      </p:pic>
      <p:pic>
        <p:nvPicPr>
          <p:cNvPr id="2" name="Picture 1" descr="A hand touching a screen&#10;&#10;AI-generated content may be incorrect.">
            <a:extLst>
              <a:ext uri="{FF2B5EF4-FFF2-40B4-BE49-F238E27FC236}">
                <a16:creationId xmlns:a16="http://schemas.microsoft.com/office/drawing/2014/main" id="{CDB7B6F3-AE8C-CACA-70A6-3BD14892D9A7}"/>
              </a:ext>
            </a:extLst>
          </p:cNvPr>
          <p:cNvPicPr>
            <a:picLocks noChangeAspect="1"/>
          </p:cNvPicPr>
          <p:nvPr/>
        </p:nvPicPr>
        <p:blipFill>
          <a:blip r:embed="rId3"/>
          <a:stretch>
            <a:fillRect/>
          </a:stretch>
        </p:blipFill>
        <p:spPr>
          <a:xfrm>
            <a:off x="0" y="211647"/>
            <a:ext cx="9252155" cy="6754331"/>
          </a:xfrm>
          <a:prstGeom prst="rect">
            <a:avLst/>
          </a:prstGeom>
        </p:spPr>
      </p:pic>
    </p:spTree>
    <p:extLst>
      <p:ext uri="{BB962C8B-B14F-4D97-AF65-F5344CB8AC3E}">
        <p14:creationId xmlns:p14="http://schemas.microsoft.com/office/powerpoint/2010/main" val="1514945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703B-2670-DF08-237A-8736F8BD203A}"/>
              </a:ext>
            </a:extLst>
          </p:cNvPr>
          <p:cNvSpPr>
            <a:spLocks noGrp="1"/>
          </p:cNvSpPr>
          <p:nvPr>
            <p:ph type="title"/>
          </p:nvPr>
        </p:nvSpPr>
        <p:spPr>
          <a:xfrm>
            <a:off x="2723535" y="591067"/>
            <a:ext cx="3677265" cy="814946"/>
          </a:xfrm>
        </p:spPr>
        <p:txBody>
          <a:bodyPr>
            <a:normAutofit/>
          </a:bodyPr>
          <a:lstStyle/>
          <a:p>
            <a:r>
              <a:rPr lang="en-US" sz="3200" b="1" dirty="0"/>
              <a:t>WHAT IS NLP?</a:t>
            </a:r>
            <a:endParaRPr lang="en-IN" sz="3200" b="1" dirty="0"/>
          </a:p>
        </p:txBody>
      </p:sp>
      <p:sp>
        <p:nvSpPr>
          <p:cNvPr id="3" name="Content Placeholder 2">
            <a:extLst>
              <a:ext uri="{FF2B5EF4-FFF2-40B4-BE49-F238E27FC236}">
                <a16:creationId xmlns:a16="http://schemas.microsoft.com/office/drawing/2014/main" id="{388EDDF3-D4BB-43C9-FF4B-133040B32407}"/>
              </a:ext>
            </a:extLst>
          </p:cNvPr>
          <p:cNvSpPr>
            <a:spLocks noGrp="1"/>
          </p:cNvSpPr>
          <p:nvPr>
            <p:ph idx="1"/>
          </p:nvPr>
        </p:nvSpPr>
        <p:spPr>
          <a:xfrm>
            <a:off x="363794" y="2107104"/>
            <a:ext cx="6855541" cy="3101983"/>
          </a:xfrm>
        </p:spPr>
        <p:txBody>
          <a:bodyPr/>
          <a:lstStyle/>
          <a:p>
            <a:pPr marL="0" indent="0">
              <a:buNone/>
            </a:pPr>
            <a:r>
              <a:rPr lang="en-US" sz="2400" dirty="0">
                <a:solidFill>
                  <a:schemeClr val="bg1"/>
                </a:solidFill>
              </a:rPr>
              <a:t>Natural Language Processing (NLP) is a field of </a:t>
            </a:r>
            <a:r>
              <a:rPr lang="en-US" sz="2400" b="1" dirty="0">
                <a:solidFill>
                  <a:schemeClr val="bg1"/>
                </a:solidFill>
              </a:rPr>
              <a:t>Artificial Intelligence (AI)</a:t>
            </a:r>
            <a:r>
              <a:rPr lang="en-US" sz="2400" dirty="0">
                <a:solidFill>
                  <a:schemeClr val="bg1"/>
                </a:solidFill>
              </a:rPr>
              <a:t> that enables machines to understand, interpret, generate, and manipulate human language. It combines </a:t>
            </a:r>
            <a:r>
              <a:rPr lang="en-US" sz="2400" b="1" dirty="0">
                <a:solidFill>
                  <a:schemeClr val="bg1"/>
                </a:solidFill>
              </a:rPr>
              <a:t>linguistics, machine learning, and deep learning</a:t>
            </a:r>
            <a:r>
              <a:rPr lang="en-US" sz="2400" dirty="0">
                <a:solidFill>
                  <a:schemeClr val="bg1"/>
                </a:solidFill>
              </a:rPr>
              <a:t> to process text and speech data.</a:t>
            </a:r>
          </a:p>
          <a:p>
            <a:endParaRPr lang="en-IN" dirty="0"/>
          </a:p>
        </p:txBody>
      </p:sp>
    </p:spTree>
    <p:extLst>
      <p:ext uri="{BB962C8B-B14F-4D97-AF65-F5344CB8AC3E}">
        <p14:creationId xmlns:p14="http://schemas.microsoft.com/office/powerpoint/2010/main" val="48829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5" name="Picture 4" descr="A person touching a fingerprint on a smartphone&#10;&#10;AI-generated content may be incorrect.">
            <a:extLst>
              <a:ext uri="{FF2B5EF4-FFF2-40B4-BE49-F238E27FC236}">
                <a16:creationId xmlns:a16="http://schemas.microsoft.com/office/drawing/2014/main" id="{0C65742A-D097-0A1C-0A8F-E10448F5E62D}"/>
              </a:ext>
            </a:extLst>
          </p:cNvPr>
          <p:cNvPicPr>
            <a:picLocks noChangeAspect="1"/>
          </p:cNvPicPr>
          <p:nvPr/>
        </p:nvPicPr>
        <p:blipFill>
          <a:blip r:embed="rId3"/>
          <a:stretch>
            <a:fillRect/>
          </a:stretch>
        </p:blipFill>
        <p:spPr>
          <a:xfrm>
            <a:off x="373627" y="553228"/>
            <a:ext cx="8394454" cy="5776831"/>
          </a:xfrm>
          <a:prstGeom prst="rect">
            <a:avLst/>
          </a:prstGeom>
        </p:spPr>
      </p:pic>
    </p:spTree>
    <p:extLst>
      <p:ext uri="{BB962C8B-B14F-4D97-AF65-F5344CB8AC3E}">
        <p14:creationId xmlns:p14="http://schemas.microsoft.com/office/powerpoint/2010/main" val="2868819795"/>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688</TotalTime>
  <Words>2175</Words>
  <Application>Microsoft Macintosh PowerPoint</Application>
  <PresentationFormat>On-screen Show (4:3)</PresentationFormat>
  <Paragraphs>204</Paragraphs>
  <Slides>41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Algerian</vt:lpstr>
      <vt:lpstr>Aptos</vt:lpstr>
      <vt:lpstr>Arial</vt:lpstr>
      <vt:lpstr>Consolas</vt:lpstr>
      <vt:lpstr>Gill Sans MT</vt:lpstr>
      <vt:lpstr>Open Sans</vt:lpstr>
      <vt:lpstr>Wingdings</vt:lpstr>
      <vt:lpstr>Parcel</vt:lpstr>
      <vt:lpstr>PowerPoint Presentation</vt:lpstr>
      <vt:lpstr> Introduction to AI and ML </vt:lpstr>
      <vt:lpstr>PowerPoint Presentation</vt:lpstr>
      <vt:lpstr>Subfields of ML</vt:lpstr>
      <vt:lpstr>KEY APPLICATIONS OF ML</vt:lpstr>
      <vt:lpstr>Computer Vision (CV) Vs Natural Language Processing (NLP)</vt:lpstr>
      <vt:lpstr>PowerPoint Presentation</vt:lpstr>
      <vt:lpstr>WHAT IS NLP?</vt:lpstr>
      <vt:lpstr>PowerPoint Presentation</vt:lpstr>
      <vt:lpstr>PowerPoint Presentation</vt:lpstr>
      <vt:lpstr>PowerPoint Presentation</vt:lpstr>
      <vt:lpstr>PowerPoint Presentation</vt:lpstr>
      <vt:lpstr>Sentence tokenization</vt:lpstr>
      <vt:lpstr>Word Tokenization</vt:lpstr>
      <vt:lpstr>PowerPoint Presentation</vt:lpstr>
      <vt:lpstr>Stop word Removal</vt:lpstr>
      <vt:lpstr>Stemming</vt:lpstr>
      <vt:lpstr>PowerPoint Presentation</vt:lpstr>
      <vt:lpstr>Lemmatization</vt:lpstr>
      <vt:lpstr>PowerPoint Presentation</vt:lpstr>
      <vt:lpstr>Stemming vs. Lemmatization</vt:lpstr>
      <vt:lpstr>Part-of-Speech (POS) Tagging</vt:lpstr>
      <vt:lpstr>PowerPoint Presentation</vt:lpstr>
      <vt:lpstr>Regular Expressions (Regex) in NLP</vt:lpstr>
      <vt:lpstr>Regular Expressions (Regex) in NLP</vt:lpstr>
      <vt:lpstr>Deep Dive into NLP Text Representation</vt:lpstr>
      <vt:lpstr>Text Representation</vt:lpstr>
      <vt:lpstr>Bag of Words (BoW) - Basics</vt:lpstr>
      <vt:lpstr>Bag of Words (BoW)</vt:lpstr>
      <vt:lpstr>Bag of Words (BoW)</vt:lpstr>
      <vt:lpstr>  Word Embeddings: A Major Leap Forward in Text Representation  </vt:lpstr>
      <vt:lpstr>Word2Vec: Learning Word Relationships</vt:lpstr>
      <vt:lpstr>Word2Vec</vt:lpstr>
      <vt:lpstr>Named Entity Recognition (NER)</vt:lpstr>
      <vt:lpstr>Why is NER Important?</vt:lpstr>
      <vt:lpstr>Sentiment Analysis</vt:lpstr>
      <vt:lpstr>Introduction to Sentiment Analysis</vt:lpstr>
      <vt:lpstr>Challenges in Sentiment Analysis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Ananya Verma</dc:creator>
  <cp:keywords/>
  <dc:description>generated using python-pptx</dc:description>
  <cp:lastModifiedBy>Shenoy Rohan Arun - 123122407 - MITMPL</cp:lastModifiedBy>
  <cp:revision>184</cp:revision>
  <dcterms:created xsi:type="dcterms:W3CDTF">2013-01-27T09:14:16Z</dcterms:created>
  <dcterms:modified xsi:type="dcterms:W3CDTF">2025-04-13T10:18:17Z</dcterms:modified>
  <cp:category/>
</cp:coreProperties>
</file>