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 id="267" r:id="rId10"/>
    <p:sldId id="269" r:id="rId11"/>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p:pic>
        <p:nvPicPr>
          <p:cNvPr id="3" name="Content Placeholder 2" descr="bookstack"/>
          <p:cNvPicPr>
            <a:picLocks noChangeAspect="1"/>
          </p:cNvPicPr>
          <p:nvPr>
            <p:ph idx="1"/>
          </p:nvPr>
        </p:nvPicPr>
        <p:blipFill>
          <a:blip r:embed="rId1"/>
          <a:stretch>
            <a:fillRect/>
          </a:stretch>
        </p:blipFill>
        <p:spPr>
          <a:xfrm>
            <a:off x="513715" y="906145"/>
            <a:ext cx="5163185" cy="4804410"/>
          </a:xfrm>
          <a:prstGeom prst="rect">
            <a:avLst/>
          </a:prstGeom>
        </p:spPr>
      </p:pic>
      <p:sp>
        <p:nvSpPr>
          <p:cNvPr id="6" name="Rectangle 5"/>
          <p:cNvSpPr/>
          <p:nvPr/>
        </p:nvSpPr>
        <p:spPr>
          <a:xfrm>
            <a:off x="5945505" y="1557020"/>
            <a:ext cx="6362700" cy="4523105"/>
          </a:xfrm>
          <a:prstGeom prst="rect">
            <a:avLst/>
          </a:prstGeom>
          <a:noFill/>
          <a:ln>
            <a:noFill/>
          </a:ln>
        </p:spPr>
        <p:txBody>
          <a:bodyPr wrap="none" rtlCol="0" anchor="t">
            <a:spAutoFit/>
          </a:bodyPr>
          <a:p>
            <a:pPr algn="ctr"/>
            <a:r>
              <a:rPr lang="en-US" sz="7200" b="1">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BLOGGING</a:t>
            </a:r>
            <a:br>
              <a:rPr lang="en-US" sz="7200" b="1">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br>
            <a:r>
              <a:rPr lang="en-US" sz="7200" b="1">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TO IMPROVE </a:t>
            </a:r>
            <a:br>
              <a:rPr lang="en-US" sz="7200" b="1">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br>
            <a:r>
              <a:rPr lang="en-US" sz="7200" b="1">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STUDENT</a:t>
            </a:r>
            <a:r>
              <a:rPr lang="en-IN" altLang="en-US" sz="7200" b="1">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a:t>
            </a:r>
            <a:r>
              <a:rPr lang="en-US" sz="7200" b="1">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S </a:t>
            </a:r>
            <a:br>
              <a:rPr lang="en-US" sz="7200" b="1">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br>
            <a:r>
              <a:rPr lang="en-US" sz="7200" b="1">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LEARNING</a:t>
            </a:r>
            <a:endParaRPr lang="en-US" sz="7200" b="1">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Content Placeholder 2"/>
          <p:cNvSpPr>
            <a:spLocks noGrp="1"/>
          </p:cNvSpPr>
          <p:nvPr>
            <p:ph sz="half" idx="1"/>
          </p:nvPr>
        </p:nvSpPr>
        <p:spPr>
          <a:xfrm>
            <a:off x="838200" y="1825625"/>
            <a:ext cx="10699115" cy="4351655"/>
          </a:xfrm>
        </p:spPr>
        <p:txBody>
          <a:bodyPr>
            <a:normAutofit fontScale="70000"/>
            <a:scene3d>
              <a:camera prst="orthographicFront"/>
              <a:lightRig rig="threePt" dir="t"/>
            </a:scene3d>
          </a:bodyPr>
          <a:p>
            <a:pPr marL="0" indent="0">
              <a:buNone/>
            </a:pPr>
            <a:r>
              <a:rPr lang="en-IN" altLang="en-US" sz="4000">
                <a:solidFill>
                  <a:schemeClr val="tx1"/>
                </a:solidFill>
                <a:effectLst/>
                <a:latin typeface="Times New Roman" panose="02020603050405020304" charset="0"/>
                <a:cs typeface="Times New Roman" panose="02020603050405020304" charset="0"/>
                <a:sym typeface="+mn-ea"/>
              </a:rPr>
              <a:t>Most institutions press their faculty to add technology to their classroom by adopting the Learning Management System—Blackboard, Moodle, etc. Faculty often end up spending hours learning the system and loading the same content that they use in the classroom and finish wondering if the benefit was worth the effort. Kris Kelly notes that blogging encourages higher levels of reasoning because the “focus is not necessarily on the content of the blog, but more on the process of constructing and evaluating knowledge helping us reach the sometimes elusive upper levels – analyzing, evaluating, and creating – of Bloom’s Taxonomy” </a:t>
            </a:r>
            <a:endParaRPr lang="en-IN" altLang="en-US" sz="4000">
              <a:solidFill>
                <a:schemeClr val="tx1"/>
              </a:solidFill>
              <a:effectLst/>
              <a:latin typeface="Times New Roman" panose="02020603050405020304" charset="0"/>
              <a:cs typeface="Times New Roman" panose="02020603050405020304" charset="0"/>
              <a:sym typeface="+mn-ea"/>
            </a:endParaRPr>
          </a:p>
          <a:p>
            <a:pPr marL="0" indent="0">
              <a:buNone/>
            </a:pPr>
            <a:endParaRPr lang="en-IN" altLang="en-US" sz="4000">
              <a:solidFill>
                <a:schemeClr val="tx1"/>
              </a:solidFill>
              <a:effectLst/>
              <a:latin typeface="Times New Roman" panose="02020603050405020304" charset="0"/>
              <a:cs typeface="Times New Roman" panose="02020603050405020304" charset="0"/>
              <a:sym typeface="+mn-ea"/>
            </a:endParaRPr>
          </a:p>
        </p:txBody>
      </p:sp>
      <p:sp>
        <p:nvSpPr>
          <p:cNvPr id="5" name="Text Box 4"/>
          <p:cNvSpPr txBox="1"/>
          <p:nvPr/>
        </p:nvSpPr>
        <p:spPr>
          <a:xfrm>
            <a:off x="3287395" y="679450"/>
            <a:ext cx="5939790" cy="922020"/>
          </a:xfrm>
          <a:prstGeom prst="rect">
            <a:avLst/>
          </a:prstGeom>
          <a:noFill/>
        </p:spPr>
        <p:txBody>
          <a:bodyPr wrap="square" rtlCol="0">
            <a:spAutoFit/>
          </a:bodyPr>
          <a:p>
            <a:r>
              <a:rPr lang="en-IN" altLang="en-US" sz="5400" b="1">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charset="0"/>
                <a:cs typeface="Times New Roman" panose="02020603050405020304" charset="0"/>
              </a:rPr>
              <a:t>INTRODUCTION</a:t>
            </a:r>
            <a:endParaRPr lang="en-IN" altLang="en-US" sz="5400" b="1">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r>
              <a:rPr lang="en-IN" altLang="en-US" sz="600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charset="0"/>
                <a:cs typeface="Times New Roman" panose="02020603050405020304" charset="0"/>
              </a:rPr>
              <a:t>			ADVANTAGES</a:t>
            </a:r>
            <a:endParaRPr lang="en-IN" altLang="en-US" sz="600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IN" altLang="en-US">
                <a:latin typeface="Times New Roman" panose="02020603050405020304" charset="0"/>
                <a:cs typeface="Times New Roman" panose="02020603050405020304" charset="0"/>
              </a:rPr>
              <a:t>It is open for all.</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As it is public so we are more attentive to quality of our work.</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Blogging creates a person-centered dicussion, as opposed to the topic-centered discussion.</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We can get reviews and suggestion from other fellow mates which improves the project's quality.</a:t>
            </a:r>
            <a:endParaRPr lang="en-IN" altLang="en-US">
              <a:latin typeface="Times New Roman" panose="02020603050405020304" charset="0"/>
              <a:cs typeface="Times New Roman" panose="02020603050405020304" charset="0"/>
            </a:endParaRPr>
          </a:p>
          <a:p>
            <a:endParaRPr lang="en-IN" altLang="en-US">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blipFill>
        <a:effectLst/>
      </p:bgPr>
    </p:bg>
    <p:spTree>
      <p:nvGrpSpPr>
        <p:cNvPr id="1" name=""/>
        <p:cNvGrpSpPr/>
        <p:nvPr/>
      </p:nvGrpSpPr>
      <p:grpSpPr/>
      <p:sp>
        <p:nvSpPr>
          <p:cNvPr id="5" name="Round Single Corner Rectangle 4"/>
          <p:cNvSpPr/>
          <p:nvPr/>
        </p:nvSpPr>
        <p:spPr>
          <a:xfrm>
            <a:off x="4490085" y="2233295"/>
            <a:ext cx="5387340" cy="665480"/>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1244600" y="2192020"/>
            <a:ext cx="3448685" cy="706755"/>
          </a:xfrm>
          <a:prstGeom prst="rect">
            <a:avLst/>
          </a:prstGeom>
          <a:noFill/>
        </p:spPr>
        <p:txBody>
          <a:bodyPr wrap="square" rtlCol="0">
            <a:spAutoFit/>
            <a:scene3d>
              <a:camera prst="orthographicFront"/>
              <a:lightRig rig="threePt" dir="t"/>
            </a:scene3d>
          </a:bodyPr>
          <a:p>
            <a:r>
              <a:rPr lang="en-IN" altLang="en-US" sz="4000">
                <a:ln w="9525">
                  <a:solidFill>
                    <a:schemeClr val="bg1"/>
                  </a:solidFill>
                  <a:prstDash val="solid"/>
                </a:ln>
                <a:solidFill>
                  <a:schemeClr val="tx1"/>
                </a:solidFill>
                <a:effectLst>
                  <a:outerShdw blurRad="12700" dist="38100" dir="2700000" algn="tl" rotWithShape="0">
                    <a:schemeClr val="bg1">
                      <a:lumMod val="50000"/>
                    </a:schemeClr>
                  </a:outerShdw>
                </a:effectLst>
              </a:rPr>
              <a:t> USER NAME</a:t>
            </a:r>
            <a:endParaRPr lang="en-IN" altLang="en-US" sz="400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7" name="Text Box 6"/>
          <p:cNvSpPr txBox="1"/>
          <p:nvPr/>
        </p:nvSpPr>
        <p:spPr>
          <a:xfrm>
            <a:off x="1407160" y="3235325"/>
            <a:ext cx="3448685" cy="706755"/>
          </a:xfrm>
          <a:prstGeom prst="rect">
            <a:avLst/>
          </a:prstGeom>
          <a:noFill/>
        </p:spPr>
        <p:txBody>
          <a:bodyPr wrap="square" rtlCol="0">
            <a:spAutoFit/>
            <a:scene3d>
              <a:camera prst="orthographicFront"/>
              <a:lightRig rig="threePt" dir="t"/>
            </a:scene3d>
          </a:bodyPr>
          <a:p>
            <a:r>
              <a:rPr lang="en-IN" altLang="en-US" sz="4000">
                <a:ln w="9525">
                  <a:solidFill>
                    <a:schemeClr val="bg1"/>
                  </a:solidFill>
                  <a:prstDash val="solid"/>
                </a:ln>
                <a:solidFill>
                  <a:schemeClr val="tx1"/>
                </a:solidFill>
                <a:effectLst>
                  <a:outerShdw blurRad="12700" dist="38100" dir="2700000" algn="tl" rotWithShape="0">
                    <a:schemeClr val="bg1">
                      <a:lumMod val="50000"/>
                    </a:schemeClr>
                  </a:outerShdw>
                </a:effectLst>
              </a:rPr>
              <a:t>PASSWORD</a:t>
            </a:r>
            <a:endParaRPr lang="en-IN" altLang="en-US" sz="400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16" name="Content Placeholder 15" descr="Capture1"/>
          <p:cNvPicPr>
            <a:picLocks noChangeAspect="1"/>
          </p:cNvPicPr>
          <p:nvPr>
            <p:ph sz="half" idx="2"/>
          </p:nvPr>
        </p:nvPicPr>
        <p:blipFill>
          <a:blip r:embed="rId2"/>
          <a:stretch>
            <a:fillRect/>
          </a:stretch>
        </p:blipFill>
        <p:spPr>
          <a:xfrm>
            <a:off x="601980" y="-22860"/>
            <a:ext cx="2195195" cy="1713865"/>
          </a:xfrm>
          <a:prstGeom prst="rect">
            <a:avLst/>
          </a:prstGeom>
        </p:spPr>
      </p:pic>
      <p:sp>
        <p:nvSpPr>
          <p:cNvPr id="8" name="Round Single Corner Rectangle 7"/>
          <p:cNvSpPr/>
          <p:nvPr/>
        </p:nvSpPr>
        <p:spPr>
          <a:xfrm>
            <a:off x="4490085" y="3352800"/>
            <a:ext cx="5387340" cy="665480"/>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Round Single Corner Rectangle 2"/>
          <p:cNvSpPr/>
          <p:nvPr/>
        </p:nvSpPr>
        <p:spPr>
          <a:xfrm>
            <a:off x="7516495" y="4498975"/>
            <a:ext cx="2360930" cy="665480"/>
          </a:xfrm>
          <a:prstGeom prst="round1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3200"/>
              <a:t>LOGIN</a:t>
            </a:r>
            <a:endParaRPr lang="en-IN" altLang="en-US" sz="3200"/>
          </a:p>
        </p:txBody>
      </p:sp>
      <p:sp>
        <p:nvSpPr>
          <p:cNvPr id="9" name="Text Box 8"/>
          <p:cNvSpPr txBox="1"/>
          <p:nvPr/>
        </p:nvSpPr>
        <p:spPr>
          <a:xfrm>
            <a:off x="1265555" y="5577840"/>
            <a:ext cx="8611870" cy="953135"/>
          </a:xfrm>
          <a:prstGeom prst="rect">
            <a:avLst/>
          </a:prstGeom>
          <a:noFill/>
        </p:spPr>
        <p:txBody>
          <a:bodyPr wrap="square" rtlCol="0">
            <a:spAutoFit/>
          </a:bodyPr>
          <a:p>
            <a:r>
              <a:rPr lang="en-IN" altLang="en-US" sz="2800">
                <a:solidFill>
                  <a:schemeClr val="bg1"/>
                </a:solidFill>
                <a:effectLst>
                  <a:outerShdw blurRad="38100" dist="19050" dir="2700000" algn="tl" rotWithShape="0">
                    <a:schemeClr val="dk1">
                      <a:alpha val="40000"/>
                    </a:schemeClr>
                  </a:outerShdw>
                </a:effectLst>
              </a:rPr>
              <a:t>  </a:t>
            </a:r>
            <a:r>
              <a:rPr lang="en-IN" altLang="en-US" sz="2800" u="sng">
                <a:solidFill>
                  <a:schemeClr val="bg1"/>
                </a:solidFill>
                <a:effectLst>
                  <a:outerShdw blurRad="38100" dist="19050" dir="2700000" algn="tl" rotWithShape="0">
                    <a:schemeClr val="dk1">
                      <a:alpha val="40000"/>
                    </a:schemeClr>
                  </a:outerShdw>
                </a:effectLst>
              </a:rPr>
              <a:t>Register</a:t>
            </a:r>
            <a:r>
              <a:rPr lang="en-IN" altLang="en-US" sz="2800">
                <a:solidFill>
                  <a:schemeClr val="bg1"/>
                </a:solidFill>
                <a:effectLst>
                  <a:outerShdw blurRad="38100" dist="19050" dir="2700000" algn="tl" rotWithShape="0">
                    <a:schemeClr val="dk1">
                      <a:alpha val="40000"/>
                    </a:schemeClr>
                  </a:outerShdw>
                </a:effectLst>
              </a:rPr>
              <a:t>		                                    Forgot Username ?</a:t>
            </a:r>
            <a:endParaRPr lang="en-IN" altLang="en-US" sz="2800">
              <a:solidFill>
                <a:schemeClr val="bg1"/>
              </a:solidFill>
              <a:effectLst>
                <a:outerShdw blurRad="38100" dist="19050" dir="2700000" algn="tl" rotWithShape="0">
                  <a:schemeClr val="dk1">
                    <a:alpha val="40000"/>
                  </a:schemeClr>
                </a:outerShdw>
              </a:effectLst>
            </a:endParaRPr>
          </a:p>
          <a:p>
            <a:r>
              <a:rPr lang="en-IN" altLang="en-US" sz="2800">
                <a:solidFill>
                  <a:schemeClr val="bg1"/>
                </a:solidFill>
                <a:effectLst>
                  <a:outerShdw blurRad="38100" dist="19050" dir="2700000" algn="tl" rotWithShape="0">
                    <a:schemeClr val="dk1">
                      <a:alpha val="40000"/>
                    </a:schemeClr>
                  </a:outerShdw>
                </a:effectLst>
              </a:rPr>
              <a:t>						    Forgot Password ?</a:t>
            </a:r>
            <a:endParaRPr lang="en-IN" altLang="en-US" sz="2800">
              <a:solidFill>
                <a:schemeClr val="bg1"/>
              </a:solidFill>
              <a:effectLst>
                <a:outerShdw blurRad="38100" dist="19050" dir="2700000" algn="tl" rotWithShape="0">
                  <a:schemeClr val="dk1">
                    <a:alpha val="40000"/>
                  </a:schemeClr>
                </a:outerShdw>
              </a:effectLst>
            </a:endParaRPr>
          </a:p>
        </p:txBody>
      </p:sp>
      <p:sp>
        <p:nvSpPr>
          <p:cNvPr id="2" name="Oval Callout 1"/>
          <p:cNvSpPr/>
          <p:nvPr/>
        </p:nvSpPr>
        <p:spPr>
          <a:xfrm>
            <a:off x="5842635" y="927100"/>
            <a:ext cx="4957445" cy="97917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a:t>Creating a blogging website</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8" name="Text Box 7"/>
          <p:cNvSpPr txBox="1"/>
          <p:nvPr/>
        </p:nvSpPr>
        <p:spPr>
          <a:xfrm>
            <a:off x="1035050" y="3728085"/>
            <a:ext cx="10699115" cy="583565"/>
          </a:xfrm>
          <a:prstGeom prst="rect">
            <a:avLst/>
          </a:prstGeom>
          <a:noFill/>
        </p:spPr>
        <p:txBody>
          <a:bodyPr wrap="square" rtlCol="0">
            <a:spAutoFit/>
          </a:bodyPr>
          <a:p>
            <a:r>
              <a:rPr lang="en-IN" altLang="en-US" sz="3200"/>
              <a:t> 	  </a:t>
            </a:r>
            <a:r>
              <a:rPr lang="en-IN" altLang="en-US" sz="2800"/>
              <a:t>Choose file to upload your valid institution ID-Card</a:t>
            </a:r>
            <a:endParaRPr lang="en-IN" altLang="en-US" sz="2800"/>
          </a:p>
        </p:txBody>
      </p:sp>
      <p:pic>
        <p:nvPicPr>
          <p:cNvPr id="9" name="Content Placeholder 8" descr="Capture1"/>
          <p:cNvPicPr>
            <a:picLocks noChangeAspect="1"/>
          </p:cNvPicPr>
          <p:nvPr>
            <p:ph sz="half" idx="2"/>
          </p:nvPr>
        </p:nvPicPr>
        <p:blipFill>
          <a:blip r:embed="rId2"/>
          <a:stretch>
            <a:fillRect/>
          </a:stretch>
        </p:blipFill>
        <p:spPr>
          <a:xfrm>
            <a:off x="602615" y="-4445"/>
            <a:ext cx="2199005" cy="1717040"/>
          </a:xfrm>
          <a:prstGeom prst="rect">
            <a:avLst/>
          </a:prstGeom>
        </p:spPr>
      </p:pic>
      <p:sp>
        <p:nvSpPr>
          <p:cNvPr id="11" name="Rounded Rectangle 10"/>
          <p:cNvSpPr/>
          <p:nvPr/>
        </p:nvSpPr>
        <p:spPr>
          <a:xfrm>
            <a:off x="3991610" y="2178050"/>
            <a:ext cx="3934460" cy="129286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US"/>
          </a:p>
        </p:txBody>
      </p:sp>
      <p:sp>
        <p:nvSpPr>
          <p:cNvPr id="12" name="Text Box 11"/>
          <p:cNvSpPr txBox="1"/>
          <p:nvPr/>
        </p:nvSpPr>
        <p:spPr>
          <a:xfrm>
            <a:off x="4631690" y="2409190"/>
            <a:ext cx="2654300" cy="829945"/>
          </a:xfrm>
          <a:prstGeom prst="rect">
            <a:avLst/>
          </a:prstGeom>
          <a:noFill/>
        </p:spPr>
        <p:txBody>
          <a:bodyPr wrap="none" rtlCol="0">
            <a:spAutoFit/>
          </a:bodyPr>
          <a:p>
            <a:r>
              <a:rPr lang="en-IN" altLang="en-US" sz="4800">
                <a:latin typeface="Times New Roman" panose="02020603050405020304" charset="0"/>
                <a:cs typeface="Times New Roman" panose="02020603050405020304" charset="0"/>
              </a:rPr>
              <a:t>UPLOAD</a:t>
            </a:r>
            <a:endParaRPr lang="en-IN" altLang="en-US" sz="4800">
              <a:latin typeface="Times New Roman" panose="02020603050405020304" charset="0"/>
              <a:cs typeface="Times New Roman" panose="02020603050405020304" charset="0"/>
            </a:endParaRPr>
          </a:p>
        </p:txBody>
      </p:sp>
      <p:sp>
        <p:nvSpPr>
          <p:cNvPr id="2" name="Oval Callout 1"/>
          <p:cNvSpPr/>
          <p:nvPr/>
        </p:nvSpPr>
        <p:spPr>
          <a:xfrm>
            <a:off x="7004050" y="82550"/>
            <a:ext cx="3831590" cy="194818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2000"/>
              <a:t>A</a:t>
            </a:r>
            <a:r>
              <a:rPr lang="en-US" sz="2000"/>
              <a:t> user can sign-up which will includes a one time verification of the user ( by a valid institute ID card )</a:t>
            </a:r>
            <a:endParaRPr lang="en-US" sz="2000"/>
          </a:p>
        </p:txBody>
      </p:sp>
      <p:sp>
        <p:nvSpPr>
          <p:cNvPr id="3" name="Rounded Rectangle 2"/>
          <p:cNvSpPr/>
          <p:nvPr/>
        </p:nvSpPr>
        <p:spPr>
          <a:xfrm>
            <a:off x="4916805" y="4756785"/>
            <a:ext cx="2228850" cy="5626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2800">
                <a:solidFill>
                  <a:schemeClr val="tx1"/>
                </a:solidFill>
                <a:latin typeface="Times New Roman" panose="02020603050405020304" charset="0"/>
                <a:cs typeface="Times New Roman" panose="02020603050405020304" charset="0"/>
              </a:rPr>
              <a:t>Next</a:t>
            </a:r>
            <a:endParaRPr lang="en-IN" altLang="en-US" sz="28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Screenshot (11)"/>
          <p:cNvPicPr>
            <a:picLocks noChangeAspect="1"/>
          </p:cNvPicPr>
          <p:nvPr>
            <p:ph/>
          </p:nvPr>
        </p:nvPicPr>
        <p:blipFill>
          <a:blip r:embed="rId1"/>
          <a:stretch>
            <a:fillRect/>
          </a:stretch>
        </p:blipFill>
        <p:spPr>
          <a:xfrm>
            <a:off x="-1511935" y="-41275"/>
            <a:ext cx="14834235" cy="6939915"/>
          </a:xfrm>
          <a:prstGeom prst="rect">
            <a:avLst/>
          </a:prstGeom>
        </p:spPr>
      </p:pic>
      <p:sp>
        <p:nvSpPr>
          <p:cNvPr id="3" name="Oval Callout 2"/>
          <p:cNvSpPr/>
          <p:nvPr/>
        </p:nvSpPr>
        <p:spPr>
          <a:xfrm>
            <a:off x="7045960" y="1632585"/>
            <a:ext cx="4578350" cy="151003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a:t>On this site, user can upload his blog on the topic on their respective institute dashboard.</a:t>
            </a: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blipFill>
        <a:effectLst/>
      </p:bgPr>
    </p:bg>
    <p:spTree>
      <p:nvGrpSpPr>
        <p:cNvPr id="1" name=""/>
        <p:cNvGrpSpPr/>
        <p:nvPr/>
      </p:nvGrpSpPr>
      <p:grpSpPr/>
      <p:pic>
        <p:nvPicPr>
          <p:cNvPr id="2" name="Content Placeholder 1" descr="blogging-examples-in-education-oct-08-9-728"/>
          <p:cNvPicPr>
            <a:picLocks noChangeAspect="1"/>
          </p:cNvPicPr>
          <p:nvPr>
            <p:ph sz="half" idx="1"/>
          </p:nvPr>
        </p:nvPicPr>
        <p:blipFill>
          <a:blip r:embed="rId2"/>
          <a:stretch>
            <a:fillRect/>
          </a:stretch>
        </p:blipFill>
        <p:spPr>
          <a:xfrm>
            <a:off x="4146550" y="2992120"/>
            <a:ext cx="4518025" cy="3891915"/>
          </a:xfrm>
          <a:prstGeom prst="rect">
            <a:avLst/>
          </a:prstGeom>
        </p:spPr>
      </p:pic>
      <p:pic>
        <p:nvPicPr>
          <p:cNvPr id="5" name="Picture 4" descr="blogging-examples-in-education-oct-08-24-728"/>
          <p:cNvPicPr>
            <a:picLocks noChangeAspect="1"/>
          </p:cNvPicPr>
          <p:nvPr/>
        </p:nvPicPr>
        <p:blipFill>
          <a:blip r:embed="rId3"/>
          <a:stretch>
            <a:fillRect/>
          </a:stretch>
        </p:blipFill>
        <p:spPr>
          <a:xfrm>
            <a:off x="13970" y="2532380"/>
            <a:ext cx="4044950" cy="4351020"/>
          </a:xfrm>
          <a:prstGeom prst="rect">
            <a:avLst/>
          </a:prstGeom>
        </p:spPr>
      </p:pic>
      <p:pic>
        <p:nvPicPr>
          <p:cNvPr id="7" name="Content Placeholder 6" descr="5-Outstanding-Examples-of-Education-Landing-Pages-to-Copy-2"/>
          <p:cNvPicPr>
            <a:picLocks noChangeAspect="1"/>
          </p:cNvPicPr>
          <p:nvPr>
            <p:ph sz="half" idx="2"/>
          </p:nvPr>
        </p:nvPicPr>
        <p:blipFill>
          <a:blip r:embed="rId4"/>
          <a:stretch>
            <a:fillRect/>
          </a:stretch>
        </p:blipFill>
        <p:spPr>
          <a:xfrm>
            <a:off x="8769350" y="2281555"/>
            <a:ext cx="3413760" cy="4602480"/>
          </a:xfrm>
          <a:prstGeom prst="rect">
            <a:avLst/>
          </a:prstGeom>
        </p:spPr>
      </p:pic>
      <p:pic>
        <p:nvPicPr>
          <p:cNvPr id="9" name="Picture 8" descr="Capture"/>
          <p:cNvPicPr>
            <a:picLocks noChangeAspect="1"/>
          </p:cNvPicPr>
          <p:nvPr/>
        </p:nvPicPr>
        <p:blipFill>
          <a:blip r:embed="rId5"/>
          <a:stretch>
            <a:fillRect/>
          </a:stretch>
        </p:blipFill>
        <p:spPr>
          <a:xfrm>
            <a:off x="2870835" y="221615"/>
            <a:ext cx="7671435" cy="958850"/>
          </a:xfrm>
          <a:prstGeom prst="rect">
            <a:avLst/>
          </a:prstGeom>
        </p:spPr>
      </p:pic>
      <p:sp>
        <p:nvSpPr>
          <p:cNvPr id="13" name="Rounded Rectangle 12"/>
          <p:cNvSpPr/>
          <p:nvPr/>
        </p:nvSpPr>
        <p:spPr>
          <a:xfrm>
            <a:off x="10663555" y="221615"/>
            <a:ext cx="1353185" cy="43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2200">
                <a:ln w="10160">
                  <a:solidFill>
                    <a:schemeClr val="accent5"/>
                  </a:solidFill>
                  <a:prstDash val="solid"/>
                </a:ln>
                <a:solidFill>
                  <a:srgbClr val="FFFFFF"/>
                </a:solidFill>
                <a:effectLst>
                  <a:outerShdw blurRad="38100" dist="22860" dir="5400000" algn="tl" rotWithShape="0">
                    <a:srgbClr val="000000">
                      <a:alpha val="30000"/>
                    </a:srgbClr>
                  </a:outerShdw>
                </a:effectLst>
              </a:rPr>
              <a:t>LOGOUT</a:t>
            </a:r>
            <a:endParaRPr lang="en-IN" altLang="en-US" sz="2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4" name="Rounded Rectangle 13"/>
          <p:cNvSpPr/>
          <p:nvPr/>
        </p:nvSpPr>
        <p:spPr>
          <a:xfrm>
            <a:off x="9735185" y="1353185"/>
            <a:ext cx="2281555" cy="604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4400">
                <a:ln w="10160">
                  <a:solidFill>
                    <a:schemeClr val="accent5"/>
                  </a:solidFill>
                  <a:prstDash val="solid"/>
                </a:ln>
                <a:solidFill>
                  <a:srgbClr val="FFFFFF"/>
                </a:solidFill>
                <a:effectLst>
                  <a:outerShdw blurRad="38100" dist="22860" dir="5400000" algn="tl" rotWithShape="0">
                    <a:srgbClr val="000000">
                      <a:alpha val="30000"/>
                    </a:srgbClr>
                  </a:outerShdw>
                </a:effectLst>
              </a:rPr>
              <a:t>UPLOAD</a:t>
            </a:r>
            <a:endParaRPr lang="en-IN" altLang="en-US" sz="44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15" name="Picture 14" descr="Capture1"/>
          <p:cNvPicPr>
            <a:picLocks noChangeAspect="1"/>
          </p:cNvPicPr>
          <p:nvPr/>
        </p:nvPicPr>
        <p:blipFill>
          <a:blip r:embed="rId6"/>
          <a:stretch>
            <a:fillRect/>
          </a:stretch>
        </p:blipFill>
        <p:spPr>
          <a:xfrm>
            <a:off x="578485" y="-5715"/>
            <a:ext cx="2171700" cy="16954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pic>
        <p:nvPicPr>
          <p:cNvPr id="5" name="Content Placeholder 4" descr="blogging-examples-in-education-oct-08-24-728"/>
          <p:cNvPicPr>
            <a:picLocks noChangeAspect="1"/>
          </p:cNvPicPr>
          <p:nvPr>
            <p:ph/>
          </p:nvPr>
        </p:nvPicPr>
        <p:blipFill>
          <a:blip r:embed="rId2"/>
          <a:stretch>
            <a:fillRect/>
          </a:stretch>
        </p:blipFill>
        <p:spPr>
          <a:xfrm>
            <a:off x="-12700" y="1937385"/>
            <a:ext cx="12216765" cy="3305175"/>
          </a:xfrm>
          <a:prstGeom prst="rect">
            <a:avLst/>
          </a:prstGeom>
        </p:spPr>
      </p:pic>
      <p:sp>
        <p:nvSpPr>
          <p:cNvPr id="7" name="Rounded Rectangle 6"/>
          <p:cNvSpPr/>
          <p:nvPr/>
        </p:nvSpPr>
        <p:spPr>
          <a:xfrm>
            <a:off x="4321810" y="5429885"/>
            <a:ext cx="3548380" cy="530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2800"/>
              <a:t>Comment</a:t>
            </a:r>
            <a:endParaRPr lang="en-IN" altLang="en-US" sz="2800"/>
          </a:p>
        </p:txBody>
      </p:sp>
      <p:sp>
        <p:nvSpPr>
          <p:cNvPr id="8" name="Rounded Rectangle 7"/>
          <p:cNvSpPr/>
          <p:nvPr/>
        </p:nvSpPr>
        <p:spPr>
          <a:xfrm>
            <a:off x="8503285" y="5429885"/>
            <a:ext cx="3548380" cy="530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2800"/>
              <a:t>Share</a:t>
            </a:r>
            <a:endParaRPr lang="en-IN" altLang="en-US" sz="2800"/>
          </a:p>
        </p:txBody>
      </p:sp>
      <p:sp>
        <p:nvSpPr>
          <p:cNvPr id="9" name="Rounded Rectangle 8"/>
          <p:cNvSpPr/>
          <p:nvPr/>
        </p:nvSpPr>
        <p:spPr>
          <a:xfrm>
            <a:off x="234950" y="5429885"/>
            <a:ext cx="3548380" cy="530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2800"/>
              <a:t>Like</a:t>
            </a:r>
            <a:endParaRPr lang="en-IN" altLang="en-US" sz="2800"/>
          </a:p>
        </p:txBody>
      </p:sp>
      <p:pic>
        <p:nvPicPr>
          <p:cNvPr id="15" name="Picture 14" descr="Capture1"/>
          <p:cNvPicPr>
            <a:picLocks noChangeAspect="1"/>
          </p:cNvPicPr>
          <p:nvPr/>
        </p:nvPicPr>
        <p:blipFill>
          <a:blip r:embed="rId3"/>
          <a:stretch>
            <a:fillRect/>
          </a:stretch>
        </p:blipFill>
        <p:spPr>
          <a:xfrm>
            <a:off x="578485" y="-5715"/>
            <a:ext cx="2171700" cy="1695450"/>
          </a:xfrm>
          <a:prstGeom prst="rect">
            <a:avLst/>
          </a:prstGeom>
        </p:spPr>
      </p:pic>
      <p:sp>
        <p:nvSpPr>
          <p:cNvPr id="2" name="Rounded Rectangular Callout 1"/>
          <p:cNvSpPr/>
          <p:nvPr/>
        </p:nvSpPr>
        <p:spPr>
          <a:xfrm>
            <a:off x="3514090" y="166370"/>
            <a:ext cx="8122285" cy="1499235"/>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a:t>Other users from the institute can review and suggest any type of modification in their project which can help the blogger in improving his projects in a better way.</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Text Box 2"/>
          <p:cNvSpPr txBox="1"/>
          <p:nvPr/>
        </p:nvSpPr>
        <p:spPr>
          <a:xfrm>
            <a:off x="4445635" y="551180"/>
            <a:ext cx="3775075" cy="1014730"/>
          </a:xfrm>
          <a:prstGeom prst="rect">
            <a:avLst/>
          </a:prstGeom>
          <a:noFill/>
        </p:spPr>
        <p:txBody>
          <a:bodyPr wrap="square" rtlCol="0">
            <a:spAutoFit/>
          </a:bodyPr>
          <a:p>
            <a:r>
              <a:rPr lang="en-IN" altLang="en-US" sz="600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charset="0"/>
                <a:cs typeface="Times New Roman" panose="02020603050405020304" charset="0"/>
              </a:rPr>
              <a:t>Conclusion</a:t>
            </a:r>
            <a:endParaRPr lang="en-IN" altLang="en-US" sz="600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charset="0"/>
              <a:cs typeface="Times New Roman" panose="02020603050405020304" charset="0"/>
            </a:endParaRPr>
          </a:p>
        </p:txBody>
      </p:sp>
      <p:sp>
        <p:nvSpPr>
          <p:cNvPr id="4" name="Text Box 3"/>
          <p:cNvSpPr txBox="1"/>
          <p:nvPr/>
        </p:nvSpPr>
        <p:spPr>
          <a:xfrm>
            <a:off x="1038225" y="1913890"/>
            <a:ext cx="10330815" cy="3969385"/>
          </a:xfrm>
          <a:prstGeom prst="rect">
            <a:avLst/>
          </a:prstGeom>
          <a:noFill/>
        </p:spPr>
        <p:txBody>
          <a:bodyPr wrap="square" rtlCol="0">
            <a:spAutoFit/>
          </a:bodyPr>
          <a:p>
            <a:r>
              <a:rPr lang="en-US" sz="2800">
                <a:latin typeface="Times New Roman" panose="02020603050405020304" charset="0"/>
                <a:cs typeface="Times New Roman" panose="02020603050405020304" charset="0"/>
              </a:rPr>
              <a:t>Now, the project is not only limited to any specified students. It can include the ideas of several other students. </a:t>
            </a:r>
            <a:r>
              <a:rPr lang="en-IN" altLang="en-US" sz="2800">
                <a:latin typeface="Times New Roman" panose="02020603050405020304" charset="0"/>
                <a:cs typeface="Times New Roman" panose="02020603050405020304" charset="0"/>
              </a:rPr>
              <a:t>So, it includes teamwork, immediate feedback, trust and respect as learning is always in demand.</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The best part is that, as </a:t>
            </a:r>
            <a:r>
              <a:rPr lang="en-IN" altLang="en-US" sz="2800">
                <a:latin typeface="Times New Roman" panose="02020603050405020304" charset="0"/>
                <a:cs typeface="Times New Roman" panose="02020603050405020304" charset="0"/>
              </a:rPr>
              <a:t>a user</a:t>
            </a:r>
            <a:r>
              <a:rPr lang="en-US" sz="2800">
                <a:latin typeface="Times New Roman" panose="02020603050405020304" charset="0"/>
                <a:cs typeface="Times New Roman" panose="02020603050405020304" charset="0"/>
              </a:rPr>
              <a:t> build resources on </a:t>
            </a:r>
            <a:r>
              <a:rPr lang="en-IN" altLang="en-US" sz="2800">
                <a:latin typeface="Times New Roman" panose="02020603050405020304" charset="0"/>
                <a:cs typeface="Times New Roman" panose="02020603050405020304" charset="0"/>
              </a:rPr>
              <a:t>his</a:t>
            </a:r>
            <a:r>
              <a:rPr lang="en-US" sz="2800">
                <a:latin typeface="Times New Roman" panose="02020603050405020304" charset="0"/>
                <a:cs typeface="Times New Roman" panose="02020603050405020304" charset="0"/>
              </a:rPr>
              <a:t> blog to teach others, </a:t>
            </a:r>
            <a:r>
              <a:rPr lang="en-IN" altLang="en-US" sz="2800">
                <a:latin typeface="Times New Roman" panose="02020603050405020304" charset="0"/>
                <a:cs typeface="Times New Roman" panose="02020603050405020304" charset="0"/>
              </a:rPr>
              <a:t>he</a:t>
            </a:r>
            <a:r>
              <a:rPr lang="en-US" sz="2800">
                <a:latin typeface="Times New Roman" panose="02020603050405020304" charset="0"/>
                <a:cs typeface="Times New Roman" panose="02020603050405020304" charset="0"/>
              </a:rPr>
              <a:t> may realize </a:t>
            </a:r>
            <a:r>
              <a:rPr lang="en-IN" altLang="en-US" sz="2800">
                <a:latin typeface="Times New Roman" panose="02020603050405020304" charset="0"/>
                <a:cs typeface="Times New Roman" panose="02020603050405020304" charset="0"/>
              </a:rPr>
              <a:t>that </a:t>
            </a:r>
            <a:r>
              <a:rPr lang="en-US" sz="2800">
                <a:latin typeface="Times New Roman" panose="02020603050405020304" charset="0"/>
                <a:cs typeface="Times New Roman" panose="02020603050405020304" charset="0"/>
              </a:rPr>
              <a:t>there is a chance to monetize </a:t>
            </a:r>
            <a:r>
              <a:rPr lang="en-IN" altLang="en-US" sz="2800">
                <a:latin typeface="Times New Roman" panose="02020603050405020304" charset="0"/>
                <a:cs typeface="Times New Roman" panose="02020603050405020304" charset="0"/>
              </a:rPr>
              <a:t>his</a:t>
            </a:r>
            <a:r>
              <a:rPr lang="en-US" sz="2800">
                <a:latin typeface="Times New Roman" panose="02020603050405020304" charset="0"/>
                <a:cs typeface="Times New Roman" panose="02020603050405020304" charset="0"/>
              </a:rPr>
              <a:t> blog by creating educational products or services online.The only way to become a better writer is to write – pages and pages, day after day </a:t>
            </a:r>
            <a:r>
              <a:rPr lang="en-IN" altLang="en-US" sz="2800">
                <a:latin typeface="Times New Roman" panose="02020603050405020304" charset="0"/>
                <a:cs typeface="Times New Roman" panose="02020603050405020304" charset="0"/>
              </a:rPr>
              <a:t>and a blog always helps user in that because the more he blog, the more he write – and the better writer he become.</a:t>
            </a:r>
            <a:endParaRPr lang="en-IN" altLang="en-US" sz="28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lang="en-US" sz="2000"/>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2173</Words>
  <Application>WPS Presentation</Application>
  <PresentationFormat>Widescreen</PresentationFormat>
  <Paragraphs>53</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SimSun</vt:lpstr>
      <vt:lpstr>Wingdings</vt:lpstr>
      <vt:lpstr>Times New Roman</vt:lpstr>
      <vt:lpstr>Microsoft YaHei</vt:lpstr>
      <vt:lpstr>Arial Unicode MS</vt:lpstr>
      <vt:lpstr>Calibri Light</vt:lpstr>
      <vt:lpstr>Calibri</vt:lpstr>
      <vt:lpstr>Blackadder ITC</vt:lpstr>
      <vt:lpstr>Office Theme</vt:lpstr>
      <vt:lpstr>PowerPoint 演示文稿</vt:lpstr>
      <vt:lpstr>PowerPoint 演示文稿</vt:lpstr>
      <vt:lpstr>			ADVANTAGES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KIIT</dc:creator>
  <cp:lastModifiedBy>KIIT</cp:lastModifiedBy>
  <cp:revision>17</cp:revision>
  <dcterms:created xsi:type="dcterms:W3CDTF">2019-03-10T05:46:00Z</dcterms:created>
  <dcterms:modified xsi:type="dcterms:W3CDTF">2019-03-10T10:13:22Z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