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obo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BFA8D4-97E2-46AA-B917-74A74C90785F}">
  <a:tblStyle styleId="{83BFA8D4-97E2-46AA-B917-74A74C9078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3"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gineering.linkedin.com/distributed-systems/log-what-every-software-engineer-should-know-about-real-time-datas-unify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9394669/why-index-file-exists-in-kafka-log-director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9394669/why-index-file-exists-in-kafka-log-directory"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y-does-Kafka-scale-better-than-other-messaging-systems-like-RabbitMQ" TargetMode="External"/><Relationship Id="rId3" Type="http://schemas.openxmlformats.org/officeDocument/2006/relationships/hyperlink" Target="https://content.pivotal.io/blog/understanding-when-to-use-rabbitmq-or-apache-kafka"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eb.archive.org/web/20160518040713/http://www.westnet.com/~gsmith/content/linux-pdflush.htm" TargetMode="External"/><Relationship Id="rId3" Type="http://schemas.openxmlformats.org/officeDocument/2006/relationships/hyperlink" Target="https://www.thomas-krenn.com/en/wiki/Linux_Page_Cache_Basic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40034642/are-file-reads-served-from-dirtied-pages-in-the-page-cache" TargetMode="External"/><Relationship Id="rId3" Type="http://schemas.openxmlformats.org/officeDocument/2006/relationships/hyperlink" Target="https://manybutfinite.com/post/page-cache-the-affair-between-memory-and-file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Zero-copy" TargetMode="External"/><Relationship Id="rId3" Type="http://schemas.openxmlformats.org/officeDocument/2006/relationships/hyperlink" Target="https://www.ibm.com/developerworks/library/j-zerocopy/index.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iki.apache.org/confluence/display/KAFKA/KIP-62%3A+Allow+consumer+to+send+heartbeats+from+a+background+thread"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jjkoshy/offset-management-in-kafka" TargetMode="External"/><Relationship Id="rId3" Type="http://schemas.openxmlformats.org/officeDocument/2006/relationships/hyperlink" Target="http://wanwenli.com/kafka/2016/11/04/Kafka-Group-Coordinator.html"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gineering.linkedin.com/distributed-systems/log-what-every-software-engineer-should-know-about-real-time-datas-unify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Minimalist</a:t>
            </a:r>
            <a:r>
              <a:rPr lang="en"/>
              <a:t> ppt design (naaah, slides should be heavy -- this is a tech presentation -- Steve Job’s isn’t the guy to get inspired fromhere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Separate main topics by having a title slide of their own</a:t>
            </a:r>
            <a:endParaRPr/>
          </a:p>
          <a:p>
            <a:pPr indent="0" lvl="0" marL="0" rtl="0" algn="l">
              <a:spcBef>
                <a:spcPts val="0"/>
              </a:spcBef>
              <a:spcAft>
                <a:spcPts val="0"/>
              </a:spcAft>
              <a:buNone/>
            </a:pPr>
            <a:r>
              <a:rPr lang="en"/>
              <a:t>Images that convey the idea, a single line of text indicative of the most important point only to be conveyed and kept in mind</a:t>
            </a:r>
            <a:endParaRPr/>
          </a:p>
          <a:p>
            <a:pPr indent="0" lvl="0" marL="0" rtl="0" algn="l">
              <a:spcBef>
                <a:spcPts val="0"/>
              </a:spcBef>
              <a:spcAft>
                <a:spcPts val="0"/>
              </a:spcAft>
              <a:buNone/>
            </a:pPr>
            <a:r>
              <a:rPr lang="en"/>
              <a:t>Text in speaker notes area (i.e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prepare this presentation:</a:t>
            </a:r>
            <a:endParaRPr/>
          </a:p>
          <a:p>
            <a:pPr indent="0" lvl="0" marL="0" rtl="0" algn="l">
              <a:spcBef>
                <a:spcPts val="0"/>
              </a:spcBef>
              <a:spcAft>
                <a:spcPts val="0"/>
              </a:spcAft>
              <a:buNone/>
            </a:pPr>
            <a:r>
              <a:rPr lang="en"/>
              <a:t>* </a:t>
            </a:r>
            <a:r>
              <a:rPr lang="en"/>
              <a:t>Because I’ve never given one</a:t>
            </a:r>
            <a:endParaRPr/>
          </a:p>
          <a:p>
            <a:pPr indent="0" lvl="0" marL="0" rtl="0" algn="l">
              <a:spcBef>
                <a:spcPts val="0"/>
              </a:spcBef>
              <a:spcAft>
                <a:spcPts val="0"/>
              </a:spcAft>
              <a:buNone/>
            </a:pPr>
            <a:r>
              <a:rPr lang="en"/>
              <a:t>* Presenting is a skill, and one that is repeatable, once learnt you can repeat them, give more of them and charm</a:t>
            </a:r>
            <a:endParaRPr/>
          </a:p>
          <a:p>
            <a:pPr indent="0" lvl="0" marL="0" rtl="0" algn="l">
              <a:spcBef>
                <a:spcPts val="0"/>
              </a:spcBef>
              <a:spcAft>
                <a:spcPts val="0"/>
              </a:spcAft>
              <a:buNone/>
            </a:pPr>
            <a:r>
              <a:rPr lang="en"/>
              <a:t>* This gives an learning </a:t>
            </a:r>
            <a:r>
              <a:rPr lang="en"/>
              <a:t>experience</a:t>
            </a:r>
            <a:r>
              <a:rPr lang="en"/>
              <a:t> of how to deliver/convey your ideas, how to flow the stories which is important</a:t>
            </a:r>
            <a:endParaRPr/>
          </a:p>
          <a:p>
            <a:pPr indent="0" lvl="0" marL="0" rtl="0" algn="l">
              <a:spcBef>
                <a:spcPts val="0"/>
              </a:spcBef>
              <a:spcAft>
                <a:spcPts val="0"/>
              </a:spcAft>
              <a:buNone/>
            </a:pPr>
            <a:r>
              <a:rPr lang="en"/>
              <a:t>Remember “How to win friends and influence people” by Dale </a:t>
            </a:r>
            <a:r>
              <a:rPr lang="en"/>
              <a:t>Carnegie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Feedback:</a:t>
            </a:r>
            <a:endParaRPr/>
          </a:p>
          <a:p>
            <a:pPr indent="0" lvl="0" marL="0" rtl="0" algn="l">
              <a:spcBef>
                <a:spcPts val="0"/>
              </a:spcBef>
              <a:spcAft>
                <a:spcPts val="0"/>
              </a:spcAft>
              <a:buNone/>
            </a:pPr>
            <a:r>
              <a:rPr lang="en"/>
              <a:t>Correlation with Kafka?</a:t>
            </a:r>
            <a:endParaRPr/>
          </a:p>
          <a:p>
            <a:pPr indent="0" lvl="0" marL="0" rtl="0" algn="l">
              <a:spcBef>
                <a:spcPts val="0"/>
              </a:spcBef>
              <a:spcAft>
                <a:spcPts val="0"/>
              </a:spcAft>
              <a:buNone/>
            </a:pPr>
            <a:r>
              <a:rPr lang="en"/>
              <a:t>How compaction works?</a:t>
            </a:r>
            <a:endParaRPr/>
          </a:p>
          <a:p>
            <a:pPr indent="0" lvl="0" marL="0" rtl="0" algn="l">
              <a:spcBef>
                <a:spcPts val="0"/>
              </a:spcBef>
              <a:spcAft>
                <a:spcPts val="0"/>
              </a:spcAft>
              <a:buNone/>
            </a:pPr>
            <a:r>
              <a:rPr lang="en"/>
              <a:t>Partitioning and throughput relation?</a:t>
            </a:r>
            <a:endParaRPr/>
          </a:p>
          <a:p>
            <a:pPr indent="0" lvl="0" marL="0" rtl="0" algn="l">
              <a:spcBef>
                <a:spcPts val="0"/>
              </a:spcBef>
              <a:spcAft>
                <a:spcPts val="0"/>
              </a:spcAft>
              <a:buNone/>
            </a:pPr>
            <a:r>
              <a:rPr lang="en"/>
              <a:t>Summary slides before delving into the topic</a:t>
            </a:r>
            <a:endParaRPr/>
          </a:p>
          <a:p>
            <a:pPr indent="0" lvl="0" marL="0" rtl="0" algn="l">
              <a:spcBef>
                <a:spcPts val="0"/>
              </a:spcBef>
              <a:spcAft>
                <a:spcPts val="0"/>
              </a:spcAft>
              <a:buNone/>
            </a:pPr>
            <a:r>
              <a:rPr lang="en"/>
              <a:t>Slides should be heavy (everything I talk about should be present as slides -- not as speaker notes -- helps me too)</a:t>
            </a:r>
            <a:endParaRPr/>
          </a:p>
          <a:p>
            <a:pPr indent="0" lvl="0" marL="0" rtl="0" algn="l">
              <a:spcBef>
                <a:spcPts val="0"/>
              </a:spcBef>
              <a:spcAft>
                <a:spcPts val="0"/>
              </a:spcAft>
              <a:buNone/>
            </a:pPr>
            <a:r>
              <a:rPr lang="en"/>
              <a:t>List problems then solutions</a:t>
            </a:r>
            <a:endParaRPr/>
          </a:p>
          <a:p>
            <a:pPr indent="0" lvl="0" marL="0" rtl="0" algn="l">
              <a:spcBef>
                <a:spcPts val="0"/>
              </a:spcBef>
              <a:spcAft>
                <a:spcPts val="0"/>
              </a:spcAft>
              <a:buNone/>
            </a:pPr>
            <a:r>
              <a:rPr lang="en"/>
              <a:t>To be covered: quorum sets vs ISR</a:t>
            </a:r>
            <a:endParaRPr/>
          </a:p>
          <a:p>
            <a:pPr indent="0" lvl="0" marL="0" rtl="0" algn="l">
              <a:spcBef>
                <a:spcPts val="0"/>
              </a:spcBef>
              <a:spcAft>
                <a:spcPts val="0"/>
              </a:spcAft>
              <a:buNone/>
            </a:pPr>
            <a:r>
              <a:rPr lang="en"/>
              <a:t>More details on sequential ids when talking about idempotent producer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Putttttt every damn thing you’ve learnt!!!</a:t>
            </a:r>
            <a:endParaRPr/>
          </a:p>
          <a:p>
            <a:pPr indent="0" lvl="0" marL="0" rtl="0" algn="l">
              <a:spcBef>
                <a:spcPts val="0"/>
              </a:spcBef>
              <a:spcAft>
                <a:spcPts val="0"/>
              </a:spcAft>
              <a:buNone/>
            </a:pPr>
            <a:r>
              <a:rPr lang="en"/>
              <a:t>Try to give a logical explanation of everything you “fact out”</a:t>
            </a:r>
            <a:endParaRPr/>
          </a:p>
          <a:p>
            <a:pPr indent="0" lvl="0" marL="0" rtl="0" algn="l">
              <a:spcBef>
                <a:spcPts val="0"/>
              </a:spcBef>
              <a:spcAft>
                <a:spcPts val="0"/>
              </a:spcAft>
              <a:buNone/>
            </a:pPr>
            <a:r>
              <a:rPr lang="en"/>
              <a:t>Take multiple slides over the same topic if needed, but never cut corners (example compaction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Too much info? Make sure you mention atleast the things that otherwise wouldn’t look like a shock?</a:t>
            </a:r>
            <a:endParaRPr/>
          </a:p>
          <a:p>
            <a:pPr indent="0" lvl="0" marL="0" rtl="0" algn="l">
              <a:spcBef>
                <a:spcPts val="0"/>
              </a:spcBef>
              <a:spcAft>
                <a:spcPts val="0"/>
              </a:spcAft>
              <a:buNone/>
            </a:pPr>
            <a:r>
              <a:rPr lang="en"/>
              <a:t>Or maybe doubt you..”oh but the speaker showed an image where every index is stored”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0e13ac27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0e13ac27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idea is that adding a new data system—be it a data source or a data destination—should create integration work only to connect it to a single pipeline instead of each consumer of data</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Q:How does the log help here?</a:t>
            </a:r>
            <a:endParaRPr/>
          </a:p>
          <a:p>
            <a:pPr indent="0" lvl="0" marL="0" rtl="0" algn="l">
              <a:spcBef>
                <a:spcPts val="0"/>
              </a:spcBef>
              <a:spcAft>
                <a:spcPts val="0"/>
              </a:spcAft>
              <a:buNone/>
            </a:pPr>
            <a:r>
              <a:rPr lang="en"/>
              <a:t>A:</a:t>
            </a:r>
            <a:endParaRPr/>
          </a:p>
          <a:p>
            <a:pPr indent="0" lvl="0" marL="0" rtl="0" algn="l">
              <a:spcBef>
                <a:spcPts val="0"/>
              </a:spcBef>
              <a:spcAft>
                <a:spcPts val="0"/>
              </a:spcAft>
              <a:buNone/>
            </a:pPr>
            <a:r>
              <a:rPr lang="en"/>
              <a:t>- Hence makes data integration easier, since the destination systems need not know “how-to-integrate” with source system. They just need to integrate with the log (not every service needs to know how to put data to Hadoop, Elasticsearch, etc)</a:t>
            </a:r>
            <a:endParaRPr/>
          </a:p>
          <a:p>
            <a:pPr indent="0" lvl="0" marL="0" rtl="0" algn="l">
              <a:spcBef>
                <a:spcPts val="0"/>
              </a:spcBef>
              <a:spcAft>
                <a:spcPts val="0"/>
              </a:spcAft>
              <a:buNone/>
            </a:pPr>
            <a:r>
              <a:rPr lang="en"/>
              <a:t>- Acts as a </a:t>
            </a:r>
            <a:r>
              <a:rPr b="1" lang="en"/>
              <a:t>buffer</a:t>
            </a:r>
            <a:r>
              <a:rPr lang="en"/>
              <a:t> making data production asynchronous from data consumption (consumers can crash, go for maintenance come back and resume) </a:t>
            </a:r>
            <a:endParaRPr/>
          </a:p>
          <a:p>
            <a:pPr indent="0" lvl="0" marL="0" rtl="0" algn="l">
              <a:spcBef>
                <a:spcPts val="0"/>
              </a:spcBef>
              <a:spcAft>
                <a:spcPts val="0"/>
              </a:spcAft>
              <a:buNone/>
            </a:pPr>
            <a:r>
              <a:rPr lang="en"/>
              <a:t>- Sort of flow control (varying consumer consumption rates)</a:t>
            </a:r>
            <a:endParaRPr/>
          </a:p>
          <a:p>
            <a:pPr indent="0" lvl="0" marL="0" rtl="0" algn="l">
              <a:spcBef>
                <a:spcPts val="0"/>
              </a:spcBef>
              <a:spcAft>
                <a:spcPts val="0"/>
              </a:spcAft>
              <a:buClr>
                <a:schemeClr val="dk1"/>
              </a:buClr>
              <a:buSzPts val="1100"/>
              <a:buFont typeface="Arial"/>
              <a:buNone/>
            </a:pPr>
            <a:r>
              <a:rPr lang="en"/>
              <a:t>- Elasticsearch indexes need to be updated real-time, but maybe Hadoop jobs only tap in once a day</a:t>
            </a:r>
            <a:endParaRPr/>
          </a:p>
          <a:p>
            <a:pPr indent="0" lvl="0" marL="0" rtl="0" algn="l">
              <a:spcBef>
                <a:spcPts val="0"/>
              </a:spcBef>
              <a:spcAft>
                <a:spcPts val="0"/>
              </a:spcAft>
              <a:buNone/>
            </a:pPr>
            <a:r>
              <a:rPr lang="en"/>
              <a:t>- This is how it becomes the </a:t>
            </a:r>
            <a:r>
              <a:rPr b="1" lang="en"/>
              <a:t>heart of “data flow”</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highlight>
                  <a:srgbClr val="FFFFFF"/>
                </a:highlight>
              </a:rPr>
              <a:t>By writing to the log, we decouple the consuming systems and it becomes a more </a:t>
            </a:r>
            <a:r>
              <a:rPr b="1" lang="en">
                <a:highlight>
                  <a:srgbClr val="FFFFFF"/>
                </a:highlight>
              </a:rPr>
              <a:t>“receiver-driven flow”</a:t>
            </a:r>
            <a:r>
              <a:rPr lang="en">
                <a:highlight>
                  <a:srgbClr val="FFFFFF"/>
                </a:highlight>
              </a:rPr>
              <a:t> since the consumers consume the log themselves, when they want to</a:t>
            </a:r>
            <a:endParaRPr b="1"/>
          </a:p>
          <a:p>
            <a:pPr indent="0" lvl="0" marL="0" rtl="0" algn="l">
              <a:spcBef>
                <a:spcPts val="0"/>
              </a:spcBef>
              <a:spcAft>
                <a:spcPts val="0"/>
              </a:spcAft>
              <a:buNone/>
            </a:pPr>
            <a:r>
              <a:t/>
            </a:r>
            <a:endParaRPr>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0e13ac27b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0e13ac27b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The idea is that adding a new data system—be it a data source or a data destination—should create integration work only to connect it to a single pipeline instead of each consumer of data</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Q:How does the log help here?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Hence makes data integration easier, since the destination systems need not know “how-to-integrate” with source system. They just need to integrate with the log (not every service needs to know how to put data to Hadoop, Elasticsearch, etc)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Acts as a </a:t>
            </a:r>
            <a:r>
              <a:rPr b="1" lang="en">
                <a:solidFill>
                  <a:schemeClr val="dk1"/>
                </a:solidFill>
              </a:rPr>
              <a:t>buffer</a:t>
            </a:r>
            <a:r>
              <a:rPr lang="en">
                <a:solidFill>
                  <a:schemeClr val="dk1"/>
                </a:solidFill>
              </a:rPr>
              <a:t> making data production asynchronous from data consumption (consumers can crash, go for maintenance come back and resume)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Sort of flow control (varying consumer consumption rates)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Elasticsearch indexes need to be updated real-time, but maybe Hadoop jobs only tap in once a day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This is how it becomes the </a:t>
            </a:r>
            <a:r>
              <a:rPr b="1" lang="en">
                <a:solidFill>
                  <a:schemeClr val="dk1"/>
                </a:solidFill>
              </a:rPr>
              <a:t>heart of “data flow”</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By writing to the log, we decouple the consuming systems and it becomes a more </a:t>
            </a:r>
            <a:r>
              <a:rPr b="1" lang="en">
                <a:solidFill>
                  <a:schemeClr val="dk1"/>
                </a:solidFill>
                <a:highlight>
                  <a:schemeClr val="lt1"/>
                </a:highlight>
              </a:rPr>
              <a:t>“receiver-driven flow”</a:t>
            </a:r>
            <a:r>
              <a:rPr lang="en">
                <a:solidFill>
                  <a:schemeClr val="dk1"/>
                </a:solidFill>
                <a:highlight>
                  <a:schemeClr val="lt1"/>
                </a:highlight>
              </a:rPr>
              <a:t> since the consumers consume the log themselves, when they want to</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05d97bb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05d97bb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05d97bb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05d97bb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35f0d1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e35f0d1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its core, we mean what does the broker internals look like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First idea to give out: The powerful storage abstraction</a:t>
            </a:r>
            <a:endParaRPr>
              <a:solidFill>
                <a:schemeClr val="dk1"/>
              </a:solidFill>
            </a:endParaRPr>
          </a:p>
          <a:p>
            <a:pPr indent="0" lvl="0" marL="0" rtl="0" algn="l">
              <a:spcBef>
                <a:spcPts val="0"/>
              </a:spcBef>
              <a:spcAft>
                <a:spcPts val="0"/>
              </a:spcAft>
              <a:buNone/>
            </a:pPr>
            <a:r>
              <a:rPr lang="en">
                <a:solidFill>
                  <a:schemeClr val="dk1"/>
                </a:solidFill>
              </a:rPr>
              <a:t>Second: How it becomes the heart of data flow/data pipeline and solves the integration problem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https://engineering.linkedin.com/distributed-systems/log-what-every-software-engineer-should-know-about-real-time-datas-unifying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0e13ac2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0e13ac2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its core, Kafka is a log. ( hosted on a broker -- server on which Kafka runs is called a broker)</a:t>
            </a:r>
            <a:endParaRPr/>
          </a:p>
          <a:p>
            <a:pPr indent="0" lvl="0" marL="0" rtl="0" algn="l">
              <a:spcBef>
                <a:spcPts val="0"/>
              </a:spcBef>
              <a:spcAft>
                <a:spcPts val="0"/>
              </a:spcAft>
              <a:buNone/>
            </a:pPr>
            <a:r>
              <a:rPr lang="en"/>
              <a:t>A log is an </a:t>
            </a:r>
            <a:r>
              <a:rPr b="1" lang="en"/>
              <a:t>append only, totally ordered</a:t>
            </a:r>
            <a:r>
              <a:rPr lang="en"/>
              <a:t> sequence of records, </a:t>
            </a:r>
            <a:r>
              <a:rPr b="1" lang="en"/>
              <a:t>ordered by time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is the abstraction the producers and consumers deal with)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Log is ubiquitous in all data systems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think about databases: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Haven’t we seen a log before in databases? We have right? We record changes in transaction logs before applying them, so that we can later apply them when committing and also for recovery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Some databases even use the concept of “changelog” or change stream to maintain replicas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think why not the replica querying the primary db frequently to fetch all records and save it in itself?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Querying all records would be heavy! Who knows if the no of records has also kept increasing? Wouldn’t we desire only the diff?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essentially what’s changed? Exactly :) That’s the change stream/changelog, so imagine every change captured in the log before it is made)</a:t>
            </a:r>
            <a:endParaRPr>
              <a:solidFill>
                <a:schemeClr val="dk1"/>
              </a:solidFill>
            </a:endParaRPr>
          </a:p>
          <a:p>
            <a:pPr indent="0" lvl="0" marL="0" rtl="0" algn="l">
              <a:spcBef>
                <a:spcPts val="0"/>
              </a:spcBef>
              <a:spcAft>
                <a:spcPts val="0"/>
              </a:spcAft>
              <a:buNone/>
            </a:pPr>
            <a:r>
              <a:rPr lang="en">
                <a:solidFill>
                  <a:schemeClr val="dk1"/>
                </a:solidFill>
              </a:rPr>
              <a:t>* Tables support data at rest, logs capture change (Table vs Log)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 is so special about this storage abstraction (why is it such a powerful idea)? </a:t>
            </a:r>
            <a:endParaRPr/>
          </a:p>
          <a:p>
            <a:pPr indent="0" lvl="0" marL="0" rtl="0" algn="l">
              <a:spcBef>
                <a:spcPts val="0"/>
              </a:spcBef>
              <a:spcAft>
                <a:spcPts val="0"/>
              </a:spcAft>
              <a:buNone/>
            </a:pPr>
            <a:r>
              <a:rPr lang="en"/>
              <a:t>A: </a:t>
            </a:r>
            <a:endParaRPr/>
          </a:p>
          <a:p>
            <a:pPr indent="0" lvl="0" marL="0" rtl="0" algn="l">
              <a:spcBef>
                <a:spcPts val="0"/>
              </a:spcBef>
              <a:spcAft>
                <a:spcPts val="0"/>
              </a:spcAft>
              <a:buNone/>
            </a:pPr>
            <a:r>
              <a:rPr lang="en"/>
              <a:t>- It tells you what happened in the system and when </a:t>
            </a:r>
            <a:endParaRPr/>
          </a:p>
          <a:p>
            <a:pPr indent="0" lvl="0" marL="0" rtl="0" algn="l">
              <a:spcBef>
                <a:spcPts val="0"/>
              </a:spcBef>
              <a:spcAft>
                <a:spcPts val="0"/>
              </a:spcAft>
              <a:buNone/>
            </a:pPr>
            <a:r>
              <a:rPr lang="en"/>
              <a:t>- Persistent, replayable record of history (which takes from what happened -&gt; how the system looks now)</a:t>
            </a:r>
            <a:endParaRPr/>
          </a:p>
          <a:p>
            <a:pPr indent="0" lvl="0" marL="0" rtl="0" algn="l">
              <a:spcBef>
                <a:spcPts val="0"/>
              </a:spcBef>
              <a:spcAft>
                <a:spcPts val="0"/>
              </a:spcAft>
              <a:buNone/>
            </a:pPr>
            <a:r>
              <a:rPr lang="en"/>
              <a:t>- One can reach the “current final state” by replaying</a:t>
            </a:r>
            <a:endParaRPr/>
          </a:p>
          <a:p>
            <a:pPr indent="0" lvl="0" marL="0" rtl="0" algn="l">
              <a:spcBef>
                <a:spcPts val="0"/>
              </a:spcBef>
              <a:spcAft>
                <a:spcPts val="0"/>
              </a:spcAft>
              <a:buNone/>
            </a:pPr>
            <a:r>
              <a:rPr lang="en"/>
              <a:t>- One could even create a derived state</a:t>
            </a:r>
            <a:endParaRPr/>
          </a:p>
          <a:p>
            <a:pPr indent="0" lvl="0" marL="0" rtl="0" algn="l">
              <a:spcBef>
                <a:spcPts val="0"/>
              </a:spcBef>
              <a:spcAft>
                <a:spcPts val="0"/>
              </a:spcAft>
              <a:buNone/>
            </a:pPr>
            <a:r>
              <a:rPr lang="en"/>
              <a:t>- Hence it is sort of </a:t>
            </a:r>
            <a:r>
              <a:rPr b="1" lang="en"/>
              <a:t>a backup for every previous state of the table</a:t>
            </a:r>
            <a:r>
              <a:rPr lang="en"/>
              <a:t> (and every derived table) </a:t>
            </a:r>
            <a:endParaRPr/>
          </a:p>
          <a:p>
            <a:pPr indent="0" lvl="0" marL="0" rtl="0" algn="l">
              <a:spcBef>
                <a:spcPts val="0"/>
              </a:spcBef>
              <a:spcAft>
                <a:spcPts val="0"/>
              </a:spcAft>
              <a:buNone/>
            </a:pPr>
            <a:r>
              <a:rPr lang="en"/>
              <a:t>- Single source of truth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 do we mean by a log?</a:t>
            </a:r>
            <a:endParaRPr/>
          </a:p>
          <a:p>
            <a:pPr indent="0" lvl="0" marL="0" rtl="0" algn="l">
              <a:spcBef>
                <a:spcPts val="0"/>
              </a:spcBef>
              <a:spcAft>
                <a:spcPts val="0"/>
              </a:spcAft>
              <a:buNone/>
            </a:pPr>
            <a:r>
              <a:rPr lang="en"/>
              <a:t>A: Literally its a file on the disk that gets written to and read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What’s the benefit of having a sequential data storage structure and not having a tree-based storage?</a:t>
            </a:r>
            <a:endParaRPr/>
          </a:p>
          <a:p>
            <a:pPr indent="0" lvl="0" marL="0" rtl="0" algn="l">
              <a:spcBef>
                <a:spcPts val="0"/>
              </a:spcBef>
              <a:spcAft>
                <a:spcPts val="0"/>
              </a:spcAft>
              <a:buNone/>
            </a:pPr>
            <a:r>
              <a:rPr lang="en"/>
              <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Kafka is messaging based out of a 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 Why not call this a messaging system? Or Pub-Sub?</a:t>
            </a:r>
            <a:endParaRPr>
              <a:solidFill>
                <a:schemeClr val="dk1"/>
              </a:solidFill>
            </a:endParaRPr>
          </a:p>
          <a:p>
            <a:pPr indent="0" lvl="0" marL="0" rtl="0" algn="l">
              <a:spcBef>
                <a:spcPts val="0"/>
              </a:spcBef>
              <a:spcAft>
                <a:spcPts val="0"/>
              </a:spcAft>
              <a:buNone/>
            </a:pPr>
            <a:r>
              <a:rPr lang="en">
                <a:solidFill>
                  <a:schemeClr val="dk1"/>
                </a:solidFill>
              </a:rPr>
              <a:t>A: Because when we use log as the abstraction, it clearly brings along with it certain </a:t>
            </a:r>
            <a:r>
              <a:rPr b="1" lang="en">
                <a:solidFill>
                  <a:schemeClr val="dk1"/>
                </a:solidFill>
              </a:rPr>
              <a:t>specific semantics</a:t>
            </a:r>
            <a:r>
              <a:rPr lang="en">
                <a:solidFill>
                  <a:schemeClr val="dk1"/>
                </a:solidFill>
              </a:rPr>
              <a:t> of how to work with it (ordered records, offsets, persistent hence durable) and what patterns arise and is a much closer realization/implementation for data replication.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Offsets are stored in a separate internal topic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0e13ac27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0e13ac27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its core, Kafka is a log. ( hosted on a broker -- server on which Kafka runs is called a broker)</a:t>
            </a:r>
            <a:endParaRPr/>
          </a:p>
          <a:p>
            <a:pPr indent="0" lvl="0" marL="0" rtl="0" algn="l">
              <a:spcBef>
                <a:spcPts val="0"/>
              </a:spcBef>
              <a:spcAft>
                <a:spcPts val="0"/>
              </a:spcAft>
              <a:buNone/>
            </a:pPr>
            <a:r>
              <a:rPr lang="en"/>
              <a:t>A log is an </a:t>
            </a:r>
            <a:r>
              <a:rPr b="1" lang="en"/>
              <a:t>append only, totally ordered</a:t>
            </a:r>
            <a:r>
              <a:rPr lang="en"/>
              <a:t> sequence of records, </a:t>
            </a:r>
            <a:r>
              <a:rPr b="1" lang="en"/>
              <a:t>ordered by time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is the abstraction the producers and consumers deal with)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Log is ubiquitous in all data systems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think about databases: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Haven’t we seen a log before in databases? We have right? We record changes in transaction logs before applying them, so that we can later apply them when committing and also for recovery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Some databases even use the concept of “changelog” or change stream to maintain replicas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think why not the replica querying the primary db frequently to fetch all records and save it in itself?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Querying all records would be heavy! Who knows if the no of records has also kept increasing? Wouldn’t we desire only the diff?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essentially what’s changed? Exactly :) That’s the change stream/changelog, so imagine every change captured in the log before it is made)</a:t>
            </a:r>
            <a:endParaRPr>
              <a:solidFill>
                <a:schemeClr val="dk1"/>
              </a:solidFill>
            </a:endParaRPr>
          </a:p>
          <a:p>
            <a:pPr indent="0" lvl="0" marL="0" rtl="0" algn="l">
              <a:spcBef>
                <a:spcPts val="0"/>
              </a:spcBef>
              <a:spcAft>
                <a:spcPts val="0"/>
              </a:spcAft>
              <a:buNone/>
            </a:pPr>
            <a:r>
              <a:rPr lang="en">
                <a:solidFill>
                  <a:schemeClr val="dk1"/>
                </a:solidFill>
              </a:rPr>
              <a:t>* Tables support data at rest, logs capture change (Table vs Log)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 is so special about this storage abstraction (why is it such a powerful idea)? </a:t>
            </a:r>
            <a:endParaRPr/>
          </a:p>
          <a:p>
            <a:pPr indent="0" lvl="0" marL="0" rtl="0" algn="l">
              <a:spcBef>
                <a:spcPts val="0"/>
              </a:spcBef>
              <a:spcAft>
                <a:spcPts val="0"/>
              </a:spcAft>
              <a:buNone/>
            </a:pPr>
            <a:r>
              <a:rPr lang="en"/>
              <a:t>A: </a:t>
            </a:r>
            <a:endParaRPr/>
          </a:p>
          <a:p>
            <a:pPr indent="0" lvl="0" marL="0" rtl="0" algn="l">
              <a:spcBef>
                <a:spcPts val="0"/>
              </a:spcBef>
              <a:spcAft>
                <a:spcPts val="0"/>
              </a:spcAft>
              <a:buNone/>
            </a:pPr>
            <a:r>
              <a:rPr lang="en"/>
              <a:t>- It tells you what happened in the system and when </a:t>
            </a:r>
            <a:endParaRPr/>
          </a:p>
          <a:p>
            <a:pPr indent="0" lvl="0" marL="0" rtl="0" algn="l">
              <a:spcBef>
                <a:spcPts val="0"/>
              </a:spcBef>
              <a:spcAft>
                <a:spcPts val="0"/>
              </a:spcAft>
              <a:buNone/>
            </a:pPr>
            <a:r>
              <a:rPr lang="en"/>
              <a:t>- Persistent, replayable record of history (which takes from what happened -&gt; how the system looks now)</a:t>
            </a:r>
            <a:endParaRPr/>
          </a:p>
          <a:p>
            <a:pPr indent="0" lvl="0" marL="0" rtl="0" algn="l">
              <a:spcBef>
                <a:spcPts val="0"/>
              </a:spcBef>
              <a:spcAft>
                <a:spcPts val="0"/>
              </a:spcAft>
              <a:buNone/>
            </a:pPr>
            <a:r>
              <a:rPr lang="en"/>
              <a:t>- One can reach the “current final state” by replaying</a:t>
            </a:r>
            <a:endParaRPr/>
          </a:p>
          <a:p>
            <a:pPr indent="0" lvl="0" marL="0" rtl="0" algn="l">
              <a:spcBef>
                <a:spcPts val="0"/>
              </a:spcBef>
              <a:spcAft>
                <a:spcPts val="0"/>
              </a:spcAft>
              <a:buNone/>
            </a:pPr>
            <a:r>
              <a:rPr lang="en"/>
              <a:t>- One could even create a derived state</a:t>
            </a:r>
            <a:endParaRPr/>
          </a:p>
          <a:p>
            <a:pPr indent="0" lvl="0" marL="0" rtl="0" algn="l">
              <a:spcBef>
                <a:spcPts val="0"/>
              </a:spcBef>
              <a:spcAft>
                <a:spcPts val="0"/>
              </a:spcAft>
              <a:buNone/>
            </a:pPr>
            <a:r>
              <a:rPr lang="en"/>
              <a:t>- Hence it is sort of </a:t>
            </a:r>
            <a:r>
              <a:rPr b="1" lang="en"/>
              <a:t>a backup for every previous state of the table</a:t>
            </a:r>
            <a:r>
              <a:rPr lang="en"/>
              <a:t> (and every derived table) </a:t>
            </a:r>
            <a:endParaRPr/>
          </a:p>
          <a:p>
            <a:pPr indent="0" lvl="0" marL="0" rtl="0" algn="l">
              <a:spcBef>
                <a:spcPts val="0"/>
              </a:spcBef>
              <a:spcAft>
                <a:spcPts val="0"/>
              </a:spcAft>
              <a:buNone/>
            </a:pPr>
            <a:r>
              <a:rPr lang="en"/>
              <a:t>- Single source of truth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 do we mean by a log?</a:t>
            </a:r>
            <a:endParaRPr/>
          </a:p>
          <a:p>
            <a:pPr indent="0" lvl="0" marL="0" rtl="0" algn="l">
              <a:spcBef>
                <a:spcPts val="0"/>
              </a:spcBef>
              <a:spcAft>
                <a:spcPts val="0"/>
              </a:spcAft>
              <a:buNone/>
            </a:pPr>
            <a:r>
              <a:rPr lang="en"/>
              <a:t>A: Literally its a file on the disk that gets written to and read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What’s the benefit of having a sequential data storage structure and not having a tree-based storage?</a:t>
            </a:r>
            <a:endParaRPr/>
          </a:p>
          <a:p>
            <a:pPr indent="0" lvl="0" marL="0" rtl="0" algn="l">
              <a:spcBef>
                <a:spcPts val="0"/>
              </a:spcBef>
              <a:spcAft>
                <a:spcPts val="0"/>
              </a:spcAft>
              <a:buNone/>
            </a:pPr>
            <a:r>
              <a:rPr lang="en"/>
              <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Kafka is messaging based out of a 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 Why not call this a messaging system? Or Pub-Sub?</a:t>
            </a:r>
            <a:endParaRPr>
              <a:solidFill>
                <a:schemeClr val="dk1"/>
              </a:solidFill>
            </a:endParaRPr>
          </a:p>
          <a:p>
            <a:pPr indent="0" lvl="0" marL="0" rtl="0" algn="l">
              <a:spcBef>
                <a:spcPts val="0"/>
              </a:spcBef>
              <a:spcAft>
                <a:spcPts val="0"/>
              </a:spcAft>
              <a:buNone/>
            </a:pPr>
            <a:r>
              <a:rPr lang="en">
                <a:solidFill>
                  <a:schemeClr val="dk1"/>
                </a:solidFill>
              </a:rPr>
              <a:t>A: Because when we use log as the abstraction, it clearly brings along with it certain </a:t>
            </a:r>
            <a:r>
              <a:rPr b="1" lang="en">
                <a:solidFill>
                  <a:schemeClr val="dk1"/>
                </a:solidFill>
              </a:rPr>
              <a:t>specific semantics</a:t>
            </a:r>
            <a:r>
              <a:rPr lang="en">
                <a:solidFill>
                  <a:schemeClr val="dk1"/>
                </a:solidFill>
              </a:rPr>
              <a:t> of how to work with it (ordered records, offsets, persistent hence durable) and what patterns arise and is a much closer realization/implementation for data replication.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Offsets are stored in a separate internal topic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5d97bb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5d97bb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Binary search (after refering an index) would still be slow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we’d still have seek time cost for those searches/jumps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(total 1TB/1kb per message size) would involve just 9 steps..but those 9 would involve seeks!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Segments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https://thehoard.blog/how-kafkas-storage-internals-work-3a29b02e026</a:t>
            </a:r>
            <a:endParaRPr>
              <a:solidFill>
                <a:schemeClr val="dk1"/>
              </a:solidFill>
            </a:endParaRPr>
          </a:p>
          <a:p>
            <a:pPr indent="0" lvl="0" marL="0" rtl="0" algn="l">
              <a:spcBef>
                <a:spcPts val="0"/>
              </a:spcBef>
              <a:spcAft>
                <a:spcPts val="0"/>
              </a:spcAft>
              <a:buNone/>
            </a:pPr>
            <a:r>
              <a:rPr lang="en"/>
              <a:t>Log.roll.ms = max time after which we roll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0e13ac27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0e13ac27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Binary search (after refering an index) would still be slow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we’d still have seek time cost for those searches/jumps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(total 1TB/1kb per message size) would involve just 9 steps..but those 9 would involve seeks!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Segments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https://thehoard.blog/how-kafkas-storage-internals-work-3a29b02e026</a:t>
            </a:r>
            <a:endParaRPr>
              <a:solidFill>
                <a:schemeClr val="dk1"/>
              </a:solidFill>
            </a:endParaRPr>
          </a:p>
          <a:p>
            <a:pPr indent="0" lvl="0" marL="0" rtl="0" algn="l">
              <a:spcBef>
                <a:spcPts val="0"/>
              </a:spcBef>
              <a:spcAft>
                <a:spcPts val="0"/>
              </a:spcAft>
              <a:buNone/>
            </a:pPr>
            <a:r>
              <a:rPr lang="en"/>
              <a:t>Log.roll.ms = max time after which we roll</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05d97bbd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05d97bbd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have offset stored in indexed?</a:t>
            </a:r>
            <a:endParaRPr/>
          </a:p>
          <a:p>
            <a:pPr indent="0" lvl="0" marL="0" rtl="0" algn="l">
              <a:spcBef>
                <a:spcPts val="0"/>
              </a:spcBef>
              <a:spcAft>
                <a:spcPts val="0"/>
              </a:spcAft>
              <a:buNone/>
            </a:pPr>
            <a:r>
              <a:rPr lang="en"/>
              <a:t>See LogSegment.append(...)</a:t>
            </a:r>
            <a:endParaRPr/>
          </a:p>
          <a:p>
            <a:pPr indent="0" lvl="0" marL="0" rtl="0" algn="l">
              <a:spcBef>
                <a:spcPts val="0"/>
              </a:spcBef>
              <a:spcAft>
                <a:spcPts val="0"/>
              </a:spcAft>
              <a:buNone/>
            </a:pPr>
            <a:r>
              <a:rPr lang="en"/>
              <a:t>Simply nth skipped (size of position which is 4bytes) and reach the nth offset?</a:t>
            </a:r>
            <a:endParaRPr/>
          </a:p>
          <a:p>
            <a:pPr indent="0" lvl="0" marL="0" rtl="0" algn="l">
              <a:spcBef>
                <a:spcPts val="0"/>
              </a:spcBef>
              <a:spcAft>
                <a:spcPts val="0"/>
              </a:spcAft>
              <a:buNone/>
            </a:pPr>
            <a:r>
              <a:rPr lang="en"/>
              <a:t>Well, not all offsets are stored/indexed. Hence there is a need to binary search inside the index file.</a:t>
            </a:r>
            <a:endParaRPr/>
          </a:p>
          <a:p>
            <a:pPr indent="0" lvl="0" marL="0" rtl="0" algn="l">
              <a:spcBef>
                <a:spcPts val="0"/>
              </a:spcBef>
              <a:spcAft>
                <a:spcPts val="0"/>
              </a:spcAft>
              <a:buNone/>
            </a:pPr>
            <a:r>
              <a:rPr lang="en"/>
              <a:t>(why not all of them are stored? To save space I guess, that is why we have log.index.interval.bytes and segment.index.bytes)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https://stackoverflow.com/questions/19394669/why-index-file-exists-in-kafka-log-directory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0497c24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0497c24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times, you won’t be satisfied because really you didn’t order the topics well :) happier now?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0e13ac27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0e13ac27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have offset stored in indexed?</a:t>
            </a:r>
            <a:endParaRPr/>
          </a:p>
          <a:p>
            <a:pPr indent="0" lvl="0" marL="0" rtl="0" algn="l">
              <a:spcBef>
                <a:spcPts val="0"/>
              </a:spcBef>
              <a:spcAft>
                <a:spcPts val="0"/>
              </a:spcAft>
              <a:buNone/>
            </a:pPr>
            <a:r>
              <a:rPr lang="en"/>
              <a:t>See LogSegment.append(...)</a:t>
            </a:r>
            <a:endParaRPr/>
          </a:p>
          <a:p>
            <a:pPr indent="0" lvl="0" marL="0" rtl="0" algn="l">
              <a:spcBef>
                <a:spcPts val="0"/>
              </a:spcBef>
              <a:spcAft>
                <a:spcPts val="0"/>
              </a:spcAft>
              <a:buNone/>
            </a:pPr>
            <a:r>
              <a:rPr lang="en"/>
              <a:t>Simply nth skipped (size of position which is 4bytes) and reach the nth offset?</a:t>
            </a:r>
            <a:endParaRPr/>
          </a:p>
          <a:p>
            <a:pPr indent="0" lvl="0" marL="0" rtl="0" algn="l">
              <a:spcBef>
                <a:spcPts val="0"/>
              </a:spcBef>
              <a:spcAft>
                <a:spcPts val="0"/>
              </a:spcAft>
              <a:buNone/>
            </a:pPr>
            <a:r>
              <a:rPr lang="en"/>
              <a:t>Well, not all offsets are stored/indexed. Hence there is a need to binary search inside the index file.</a:t>
            </a:r>
            <a:endParaRPr/>
          </a:p>
          <a:p>
            <a:pPr indent="0" lvl="0" marL="0" rtl="0" algn="l">
              <a:spcBef>
                <a:spcPts val="0"/>
              </a:spcBef>
              <a:spcAft>
                <a:spcPts val="0"/>
              </a:spcAft>
              <a:buNone/>
            </a:pPr>
            <a:r>
              <a:rPr lang="en"/>
              <a:t>(why not all of them are stored? To save space I guess, that is why we have log.index.interval.bytes and segment.index.bytes)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https://stackoverflow.com/questions/19394669/why-index-file-exists-in-kafka-log-directory</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df69db2a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df69db2a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df69db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df69db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happens if someone tries to read an offset that got deleted?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SLA for consumers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log.cleanup.policy=[delete, compact]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the log isn’t infinite, we’re limited by the disk space we have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there’s a retention policy = compact/delete and retention intervals/size, for how long to retain the data for?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which the log is purged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if log were a single file, it wouldn’t be fair to delete the log right away after lets say 7 days, since it might have data that is just a few hours late, appended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Ah, simple so we traverse the log and keep deleting messages which have gotten older than 7 days?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would be time consuming and error-prone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Kafka does is, split the log into segments. You configure a segment size and after that it’ll roll over to a new segment.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never deletes the current active segment. Once 7 days pass, it will delete the segment that is older than 7 days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Log.retention.bytes = max size of log, after which clean up starts (and we keep deleting segments, till total size falls below this)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Log.retention.ms = max time after which the log segment is deleted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Log.segment.bytes = max size of segment, after which we roll</a:t>
            </a:r>
            <a:endParaRPr>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0e13ac27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0e13ac27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happens if someone tries to read an offset that got deleted?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SLA for consumers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log.cleanup.policy=[delete, compact]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the log isn’t infinite, we’re limited by the disk space we have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there’s a retention policy = compact/delete and retention intervals/size, for how long to retain the data for?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which the log is purged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if log were a single file, it wouldn’t be fair to delete the log right away after lets say 7 days, since it might have data that is just a few hours late, appended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Ah, simple so we traverse the log and keep deleting messages which have gotten older than 7 days?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would be time consuming and error-prone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Kafka does is, split the log into segments. You configure a segment size and after that it’ll roll over to a new segment.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never deletes the current active segment. Once 7 days pass, it will delete the segment that is older than 7 days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Log.retention.bytes = max size of log, after which clean up starts (and we keep deleting segments, till total size falls below this)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Log.retention.ms = max time after which the log segment is deleted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Log.segment.bytes = max size of segment, after which we roll</a:t>
            </a:r>
            <a:endParaRPr>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e55602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de55602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docs over LogCleaner, LogCleanerManager#cleanableOffsets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compaction?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chemeClr val="dk1"/>
                </a:solidFill>
                <a:latin typeface="Roboto"/>
                <a:ea typeface="Roboto"/>
                <a:cs typeface="Roboto"/>
                <a:sym typeface="Roboto"/>
              </a:rPr>
              <a:t>“The simple log retention mechanism which throws away old updates will bound space but the log is no longer a way to </a:t>
            </a:r>
            <a:r>
              <a:rPr b="1" lang="en" sz="1150">
                <a:solidFill>
                  <a:schemeClr val="dk1"/>
                </a:solidFill>
                <a:latin typeface="Roboto"/>
                <a:ea typeface="Roboto"/>
                <a:cs typeface="Roboto"/>
                <a:sym typeface="Roboto"/>
              </a:rPr>
              <a:t>restore the current state</a:t>
            </a:r>
            <a:r>
              <a:rPr lang="en" sz="1150">
                <a:solidFill>
                  <a:schemeClr val="dk1"/>
                </a:solidFill>
                <a:latin typeface="Roboto"/>
                <a:ea typeface="Roboto"/>
                <a:cs typeface="Roboto"/>
                <a:sym typeface="Roboto"/>
              </a:rPr>
              <a:t>—now restoring from the beginning of the log no longer recreates the current state as old updates may not be captured at all” (this concern only arises once you start thinking about the log bound)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solidFill>
                  <a:srgbClr val="4C4C4C"/>
                </a:solidFill>
                <a:highlight>
                  <a:srgbClr val="FFFFFF"/>
                </a:highlight>
              </a:rPr>
              <a:t>In Kafka, cleanup has two options depending on whether the data contains keyed updates or event data. For event data, Kafka supports just </a:t>
            </a:r>
            <a:r>
              <a:rPr b="1" lang="en" sz="1300">
                <a:solidFill>
                  <a:srgbClr val="4C4C4C"/>
                </a:solidFill>
                <a:highlight>
                  <a:srgbClr val="FFFFFF"/>
                </a:highlight>
              </a:rPr>
              <a:t>retaining a window of data</a:t>
            </a:r>
            <a:r>
              <a:rPr lang="en" sz="1300">
                <a:solidFill>
                  <a:srgbClr val="4C4C4C"/>
                </a:solidFill>
                <a:highlight>
                  <a:srgbClr val="FFFFFF"/>
                </a:highlight>
              </a:rPr>
              <a:t>. Usually, this is configured to a few days, but the window can be defined in terms of time or space. For keyed data, though, a nice property of the complete log is that you can replay it to recreate the state of the source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eee, log compaction is enabled by using a badly named property:</a:t>
            </a:r>
            <a:endParaRPr/>
          </a:p>
          <a:p>
            <a:pPr indent="0" lvl="0" marL="0" rtl="0" algn="l">
              <a:spcBef>
                <a:spcPts val="0"/>
              </a:spcBef>
              <a:spcAft>
                <a:spcPts val="0"/>
              </a:spcAft>
              <a:buNone/>
            </a:pPr>
            <a:r>
              <a:rPr lang="en"/>
              <a:t>Log.cleaner.enable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chemeClr val="dk1"/>
                </a:solidFill>
                <a:latin typeface="Roboto"/>
                <a:ea typeface="Roboto"/>
                <a:cs typeface="Roboto"/>
                <a:sym typeface="Roboto"/>
              </a:rPr>
              <a:t>Log compaction ensures that Kafka will always retain at least the last known value for each message key within the log of data for a single topic partition.</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(it is to get per-record retention granularity)</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Since the current policies we have discussed could cause a key which wasn’t updated for a long time (and is now a part of the oldest segment) which would be deleted, hence we’d have no trace for this key!</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By doing this we guarantee that the log contains a full snapshot of the final value for every key </a:t>
            </a:r>
            <a:r>
              <a:rPr b="1" lang="en" sz="1150">
                <a:solidFill>
                  <a:schemeClr val="dk1"/>
                </a:solidFill>
                <a:latin typeface="Roboto"/>
                <a:ea typeface="Roboto"/>
                <a:cs typeface="Roboto"/>
                <a:sym typeface="Roboto"/>
              </a:rPr>
              <a:t>not just keys that changed recently</a:t>
            </a:r>
            <a:endParaRPr b="1"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Todo: what threads are involved and how is the process carried out?</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Useful to think of having compacted topics for “long storage”</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You can have a delete+compact policy as well</a:t>
            </a:r>
            <a:endParaRPr sz="115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ff0f95f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ff0f95f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lay the three progresses in state over 3 separate slides? This looks too congested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0e13ac27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0e13ac27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LogCleaner#cleanInfo, RecordFilter</a:t>
            </a:r>
            <a:endParaRPr/>
          </a:p>
          <a:p>
            <a:pPr indent="0" lvl="0" marL="0" rtl="0" algn="l">
              <a:spcBef>
                <a:spcPts val="0"/>
              </a:spcBef>
              <a:spcAft>
                <a:spcPts val="0"/>
              </a:spcAft>
              <a:buNone/>
            </a:pPr>
            <a:r>
              <a:rPr lang="en"/>
              <a:t>OffsetCheckpointFile (see /tmp/kafka-logs/cleaner-offset-checkpoint) has (topic name, partition, checkpoint offset)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range of cleanable offsets firstDirtyOffset=8 firstUncleanableOffset=8 (LogCleanerManager)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Swapping groups multiple segments into one as long as they fit together, creates a new xxx.log file, and swaps this one in by renaming the actual logs xxx.log.deleted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thread (some other component) at a later point actually deletes these “.deleted” suffixed files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ff0f95f8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ff0f95f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LogCleaner#cleanInfo, RecordFilter</a:t>
            </a:r>
            <a:endParaRPr/>
          </a:p>
          <a:p>
            <a:pPr indent="0" lvl="0" marL="0" rtl="0" algn="l">
              <a:spcBef>
                <a:spcPts val="0"/>
              </a:spcBef>
              <a:spcAft>
                <a:spcPts val="0"/>
              </a:spcAft>
              <a:buNone/>
            </a:pPr>
            <a:r>
              <a:rPr lang="en"/>
              <a:t>OffsetCheckpointFile (see /tmp/kafka-logs/</a:t>
            </a:r>
            <a:r>
              <a:rPr lang="en"/>
              <a:t>cleaner-offset-checkpoint) has (topic name, partition, checkpoint offset)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range of cleanable offsets firstDirtyOffset=8 firstUncleanableOffset=8 (LogCleanerManager)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Swapping groups multiple segments into one as long as they fit together, creates a new xxx.log file, and swaps this one in by renaming the actual logs xxx.log.deleted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thread (some other component) at a later point actually deletes these “.deleted” suffixed files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e35f0d1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e35f0d1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the log is so central and such a pillar for the entire enterprise, it needs to be scalable.</a:t>
            </a:r>
            <a:endParaRPr>
              <a:solidFill>
                <a:schemeClr val="dk1"/>
              </a:solidFill>
            </a:endParaRPr>
          </a:p>
          <a:p>
            <a:pPr indent="0" lvl="0" marL="0" rtl="0" algn="l">
              <a:spcBef>
                <a:spcPts val="0"/>
              </a:spcBef>
              <a:spcAft>
                <a:spcPts val="0"/>
              </a:spcAft>
              <a:buNone/>
            </a:pPr>
            <a:r>
              <a:rPr lang="en">
                <a:solidFill>
                  <a:schemeClr val="dk1"/>
                </a:solidFill>
              </a:rPr>
              <a:t>There cannot be just one log to which everyone writes and everyone reads from else you’ll be limited by the resources (network, disk, memory, cpu) of the single broker hosting the single log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partition the log for horizontal scalability (low hanging fruit)</a:t>
            </a:r>
            <a:endParaRPr>
              <a:solidFill>
                <a:schemeClr val="dk1"/>
              </a:solidFill>
            </a:endParaRPr>
          </a:p>
          <a:p>
            <a:pPr indent="0" lvl="0" marL="0" rtl="0" algn="l">
              <a:spcBef>
                <a:spcPts val="0"/>
              </a:spcBef>
              <a:spcAft>
                <a:spcPts val="0"/>
              </a:spcAft>
              <a:buNone/>
            </a:pPr>
            <a:r>
              <a:rPr lang="en">
                <a:solidFill>
                  <a:schemeClr val="dk1"/>
                </a:solidFill>
              </a:rPr>
              <a:t>- page cache</a:t>
            </a:r>
            <a:endParaRPr>
              <a:solidFill>
                <a:schemeClr val="dk1"/>
              </a:solidFill>
            </a:endParaRPr>
          </a:p>
          <a:p>
            <a:pPr indent="0" lvl="0" marL="0" rtl="0" algn="l">
              <a:spcBef>
                <a:spcPts val="0"/>
              </a:spcBef>
              <a:spcAft>
                <a:spcPts val="0"/>
              </a:spcAft>
              <a:buNone/>
            </a:pPr>
            <a:r>
              <a:rPr lang="en">
                <a:solidFill>
                  <a:schemeClr val="dk1"/>
                </a:solidFill>
              </a:rPr>
              <a:t>- zero copy</a:t>
            </a:r>
            <a:endParaRPr>
              <a:solidFill>
                <a:schemeClr val="dk1"/>
              </a:solidFill>
            </a:endParaRPr>
          </a:p>
          <a:p>
            <a:pPr indent="0" lvl="0" marL="0" rtl="0" algn="l">
              <a:spcBef>
                <a:spcPts val="0"/>
              </a:spcBef>
              <a:spcAft>
                <a:spcPts val="0"/>
              </a:spcAft>
              <a:buNone/>
            </a:pPr>
            <a:r>
              <a:rPr lang="en">
                <a:solidFill>
                  <a:schemeClr val="dk1"/>
                </a:solidFill>
              </a:rPr>
              <a:t>- optimizing throughput by batching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https://www.quora.com/Why-does-Kafka-scale-better-than-other-messaging-systems-like-RabbitMQ</a:t>
            </a:r>
            <a:endParaRPr>
              <a:solidFill>
                <a:schemeClr val="dk1"/>
              </a:solidFill>
            </a:endParaRPr>
          </a:p>
          <a:p>
            <a:pPr indent="0" lvl="0" marL="0" rtl="0" algn="l">
              <a:spcBef>
                <a:spcPts val="0"/>
              </a:spcBef>
              <a:spcAft>
                <a:spcPts val="0"/>
              </a:spcAft>
              <a:buNone/>
            </a:pPr>
            <a:r>
              <a:rPr lang="en">
                <a:solidFill>
                  <a:schemeClr val="dk1"/>
                </a:solidFill>
              </a:rPr>
              <a:t>Smart broker vs dumb consumer</a:t>
            </a:r>
            <a:endParaRPr>
              <a:solidFill>
                <a:schemeClr val="dk1"/>
              </a:solidFill>
            </a:endParaRPr>
          </a:p>
          <a:p>
            <a:pPr indent="0" lvl="0" marL="0" rtl="0" algn="l">
              <a:spcBef>
                <a:spcPts val="0"/>
              </a:spcBef>
              <a:spcAft>
                <a:spcPts val="0"/>
              </a:spcAft>
              <a:buNone/>
            </a:pPr>
            <a:r>
              <a:rPr lang="en">
                <a:solidFill>
                  <a:schemeClr val="dk1"/>
                </a:solidFill>
              </a:rPr>
              <a:t>Dumb broker vs smart consumer</a:t>
            </a:r>
            <a:endParaRPr>
              <a:solidFill>
                <a:schemeClr val="dk1"/>
              </a:solidFill>
            </a:endParaRPr>
          </a:p>
          <a:p>
            <a:pPr indent="0" lvl="0" marL="0" rtl="0" algn="l">
              <a:spcBef>
                <a:spcPts val="0"/>
              </a:spcBef>
              <a:spcAft>
                <a:spcPts val="0"/>
              </a:spcAft>
              <a:buNone/>
            </a:pPr>
            <a:r>
              <a:rPr lang="en" u="sng">
                <a:solidFill>
                  <a:schemeClr val="hlink"/>
                </a:solidFill>
                <a:hlinkClick r:id="rId3"/>
              </a:rPr>
              <a:t>https://content.pivotal.io/blog/understanding-when-to-use-rabbitmq-or-apache-kafka</a:t>
            </a:r>
            <a:endParaRPr>
              <a:solidFill>
                <a:schemeClr val="dk1"/>
              </a:solidFill>
            </a:endParaRPr>
          </a:p>
          <a:p>
            <a:pPr indent="0" lvl="0" marL="0" rtl="0" algn="l">
              <a:spcBef>
                <a:spcPts val="0"/>
              </a:spcBef>
              <a:spcAft>
                <a:spcPts val="0"/>
              </a:spcAft>
              <a:buNone/>
            </a:pPr>
            <a:r>
              <a:rPr lang="en">
                <a:solidFill>
                  <a:schemeClr val="dk1"/>
                </a:solidFill>
              </a:rPr>
              <a:t>Message deletion is not upon consumption, but on time</a:t>
            </a:r>
            <a:endParaRPr>
              <a:solidFill>
                <a:schemeClr val="dk1"/>
              </a:solidFill>
            </a:endParaRPr>
          </a:p>
          <a:p>
            <a:pPr indent="0" lvl="0" marL="0" rtl="0" algn="l">
              <a:spcBef>
                <a:spcPts val="0"/>
              </a:spcBef>
              <a:spcAft>
                <a:spcPts val="0"/>
              </a:spcAft>
              <a:buNone/>
            </a:pPr>
            <a:r>
              <a:rPr lang="en">
                <a:solidFill>
                  <a:schemeClr val="dk1"/>
                </a:solidFill>
              </a:rPr>
              <a:t>Many such factors in Kafka that don’t require bookkeeping, hence makes it faster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e35f0d19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e35f0d1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natural solution is to have more logs to write to and read from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 if our throughput when writing to a single log was x megs/sec</a:t>
            </a:r>
            <a:endParaRPr/>
          </a:p>
          <a:p>
            <a:pPr indent="0" lvl="0" marL="0" rtl="0" algn="l">
              <a:spcBef>
                <a:spcPts val="0"/>
              </a:spcBef>
              <a:spcAft>
                <a:spcPts val="0"/>
              </a:spcAft>
              <a:buNone/>
            </a:pPr>
            <a:r>
              <a:rPr lang="en"/>
              <a:t>Now if number of logs increase two fold let’s say (each being on a separate host), then our throughput also increases two fold</a:t>
            </a:r>
            <a:endParaRPr/>
          </a:p>
          <a:p>
            <a:pPr indent="0" lvl="0" marL="0" rtl="0" algn="l">
              <a:spcBef>
                <a:spcPts val="0"/>
              </a:spcBef>
              <a:spcAft>
                <a:spcPts val="0"/>
              </a:spcAft>
              <a:buNone/>
            </a:pPr>
            <a:r>
              <a:rPr lang="en">
                <a:solidFill>
                  <a:schemeClr val="dk1"/>
                </a:solidFill>
              </a:rPr>
              <a:t>Hence </a:t>
            </a:r>
            <a:r>
              <a:rPr b="1" lang="en">
                <a:solidFill>
                  <a:schemeClr val="dk1"/>
                </a:solidFill>
              </a:rPr>
              <a:t>throughput linearly scales with Kafka cluster size</a:t>
            </a:r>
            <a:r>
              <a:rPr lang="en">
                <a:solidFill>
                  <a:schemeClr val="dk1"/>
                </a:solidFill>
              </a:rPr>
              <a:t>(not directly with no of partitions, since multiple partitions may be hosted on</a:t>
            </a:r>
            <a:endParaRPr>
              <a:solidFill>
                <a:schemeClr val="dk1"/>
              </a:solidFill>
            </a:endParaRPr>
          </a:p>
          <a:p>
            <a:pPr indent="0" lvl="0" marL="0" rtl="0" algn="l">
              <a:spcBef>
                <a:spcPts val="0"/>
              </a:spcBef>
              <a:spcAft>
                <a:spcPts val="0"/>
              </a:spcAft>
              <a:buNone/>
            </a:pPr>
            <a:r>
              <a:rPr lang="en">
                <a:solidFill>
                  <a:schemeClr val="dk1"/>
                </a:solidFill>
              </a:rPr>
              <a:t>The same host)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 Is there any advantage of having multiple partitions on the same broker?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Messages now could be written into any of the partitions</a:t>
            </a:r>
            <a:endParaRPr/>
          </a:p>
          <a:p>
            <a:pPr indent="0" lvl="0" marL="0" rtl="0" algn="l">
              <a:spcBef>
                <a:spcPts val="0"/>
              </a:spcBef>
              <a:spcAft>
                <a:spcPts val="0"/>
              </a:spcAft>
              <a:buNone/>
            </a:pPr>
            <a:r>
              <a:rPr lang="en"/>
              <a:t>If the producer wants, it could choose which partition to write to (mostly done using a message key%no of partitions)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is no communication between the shards (i.e brokers hosting the partitions), each partition is ordered but there is no global ordering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of partitions is your unit of parallelism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Choosing it is hard (just like GC tuning is a hard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on </a:t>
            </a:r>
            <a:r>
              <a:rPr lang="en"/>
              <a:t>partitions</a:t>
            </a:r>
            <a:r>
              <a:rPr lang="en"/>
              <a:t> later... (replicated, leader election,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Todo: properties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26a50b6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26a50b6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adjusted to idea of streams</a:t>
            </a:r>
            <a:endParaRPr/>
          </a:p>
          <a:p>
            <a:pPr indent="0" lvl="0" marL="0" rtl="0" algn="l">
              <a:spcBef>
                <a:spcPts val="0"/>
              </a:spcBef>
              <a:spcAft>
                <a:spcPts val="0"/>
              </a:spcAft>
              <a:buNone/>
            </a:pPr>
            <a:r>
              <a:rPr lang="en"/>
              <a:t>Special nature/kind of data called streams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0e13ac27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0e13ac27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natural solution is to have more logs to write to and read from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 if our throughput when writing to a single log was x megs/sec</a:t>
            </a:r>
            <a:endParaRPr/>
          </a:p>
          <a:p>
            <a:pPr indent="0" lvl="0" marL="0" rtl="0" algn="l">
              <a:spcBef>
                <a:spcPts val="0"/>
              </a:spcBef>
              <a:spcAft>
                <a:spcPts val="0"/>
              </a:spcAft>
              <a:buNone/>
            </a:pPr>
            <a:r>
              <a:rPr lang="en"/>
              <a:t>Now if number of logs increase two fold let’s say (each being on a separate host), then our throughput also increases two fold</a:t>
            </a:r>
            <a:endParaRPr/>
          </a:p>
          <a:p>
            <a:pPr indent="0" lvl="0" marL="0" rtl="0" algn="l">
              <a:spcBef>
                <a:spcPts val="0"/>
              </a:spcBef>
              <a:spcAft>
                <a:spcPts val="0"/>
              </a:spcAft>
              <a:buNone/>
            </a:pPr>
            <a:r>
              <a:rPr lang="en">
                <a:solidFill>
                  <a:schemeClr val="dk1"/>
                </a:solidFill>
              </a:rPr>
              <a:t>Hence </a:t>
            </a:r>
            <a:r>
              <a:rPr b="1" lang="en">
                <a:solidFill>
                  <a:schemeClr val="dk1"/>
                </a:solidFill>
              </a:rPr>
              <a:t>throughput linearly scales with Kafka cluster size</a:t>
            </a:r>
            <a:r>
              <a:rPr lang="en">
                <a:solidFill>
                  <a:schemeClr val="dk1"/>
                </a:solidFill>
              </a:rPr>
              <a:t>(not directly with no of partitions, since multiple partitions may be hosted on</a:t>
            </a:r>
            <a:endParaRPr>
              <a:solidFill>
                <a:schemeClr val="dk1"/>
              </a:solidFill>
            </a:endParaRPr>
          </a:p>
          <a:p>
            <a:pPr indent="0" lvl="0" marL="0" rtl="0" algn="l">
              <a:spcBef>
                <a:spcPts val="0"/>
              </a:spcBef>
              <a:spcAft>
                <a:spcPts val="0"/>
              </a:spcAft>
              <a:buNone/>
            </a:pPr>
            <a:r>
              <a:rPr lang="en">
                <a:solidFill>
                  <a:schemeClr val="dk1"/>
                </a:solidFill>
              </a:rPr>
              <a:t>The same host)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 Is there any advantage of having multiple partitions on the same broker?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Messages now could be written into any of the partitions</a:t>
            </a:r>
            <a:endParaRPr/>
          </a:p>
          <a:p>
            <a:pPr indent="0" lvl="0" marL="0" rtl="0" algn="l">
              <a:spcBef>
                <a:spcPts val="0"/>
              </a:spcBef>
              <a:spcAft>
                <a:spcPts val="0"/>
              </a:spcAft>
              <a:buNone/>
            </a:pPr>
            <a:r>
              <a:rPr lang="en"/>
              <a:t>If the producer wants, it could choose which partition to write to (mostly done using a message key%no of partitions)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is no communication between the shards (i.e brokers hosting the partitions), each partition is ordered but there is no global ordering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of partitions is your unit of parallelism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Choosing it is hard (just like GC tuning is a hard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on partitions later... (replicated, leader election,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Todo: properties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df69db2a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df69db2a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modelling in Kafka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Topic config parameters?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e13ac27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0e13ac27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LogOffsetMetadata -- assigned by broker</a:t>
            </a:r>
            <a:endParaRPr/>
          </a:p>
          <a:p>
            <a:pPr indent="0" lvl="0" marL="0" rtl="0" algn="l">
              <a:spcBef>
                <a:spcPts val="0"/>
              </a:spcBef>
              <a:spcAft>
                <a:spcPts val="0"/>
              </a:spcAft>
              <a:buNone/>
            </a:pPr>
            <a:r>
              <a:rPr lang="en"/>
              <a:t>DefaultRecordBatch#iterator -- compressedIterator, CompressionType enum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 are written to FileRecords in LogSegment#append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MemoryRecordsBuilder#append (gets nextSequentialOffset)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DefaultRecord is the serialization format of the broker (this is the format in which messages are stored on disk)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was broker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ProducerBatch for usage of MemoryRecords on producer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MemoryRecordsBuilder’s ctor itself wraps the outputstream by a compressed type stream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0e13ac27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0e13ac27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LogOffsetMetadata -- assigned by broker</a:t>
            </a:r>
            <a:endParaRPr/>
          </a:p>
          <a:p>
            <a:pPr indent="0" lvl="0" marL="0" rtl="0" algn="l">
              <a:spcBef>
                <a:spcPts val="0"/>
              </a:spcBef>
              <a:spcAft>
                <a:spcPts val="0"/>
              </a:spcAft>
              <a:buNone/>
            </a:pPr>
            <a:r>
              <a:rPr lang="en"/>
              <a:t>DefaultRecordBatch#iterator -- compressedIterator, CompressionType enum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 are written to FileRecords in LogSegment#append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MemoryRecordsBuilder#append (gets nextSequentialOffset)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DefaultRecord is the serialization format of the broker (this is the format in which messages are stored on disk)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was broker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ProducerBatch for usage of MemoryRecords on producer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MemoryRecordsBuilder’s ctor itself wraps the outputstream by a compressed type stream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0e13ac27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0e13ac27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Batching gives us large writes/read requests for disk</a:t>
            </a:r>
            <a:endParaRPr/>
          </a:p>
          <a:p>
            <a:pPr indent="0" lvl="0" marL="0" rtl="0" algn="l">
              <a:spcBef>
                <a:spcPts val="0"/>
              </a:spcBef>
              <a:spcAft>
                <a:spcPts val="0"/>
              </a:spcAft>
              <a:buNone/>
            </a:pPr>
            <a:r>
              <a:rPr lang="en"/>
              <a:t>But still we could have poor disk access pattern</a:t>
            </a:r>
            <a:endParaRPr/>
          </a:p>
          <a:p>
            <a:pPr indent="0" lvl="0" marL="0" rtl="0" algn="l">
              <a:spcBef>
                <a:spcPts val="0"/>
              </a:spcBef>
              <a:spcAft>
                <a:spcPts val="0"/>
              </a:spcAft>
              <a:buNone/>
            </a:pPr>
            <a:r>
              <a:rPr lang="en"/>
              <a:t>Someone gave a write request to sector 200 then later someone gave it for sector 100</a:t>
            </a:r>
            <a:endParaRPr/>
          </a:p>
          <a:p>
            <a:pPr indent="0" lvl="0" marL="0" rtl="0" algn="l">
              <a:spcBef>
                <a:spcPts val="0"/>
              </a:spcBef>
              <a:spcAft>
                <a:spcPts val="0"/>
              </a:spcAft>
              <a:buNone/>
            </a:pPr>
            <a:r>
              <a:rPr lang="en"/>
              <a:t>Wouldn’t it be better if we could reorder these writes? I/o scheduler does that</a:t>
            </a:r>
            <a:endParaRPr/>
          </a:p>
          <a:p>
            <a:pPr indent="0" lvl="0" marL="0" rtl="0" algn="l">
              <a:spcBef>
                <a:spcPts val="0"/>
              </a:spcBef>
              <a:spcAft>
                <a:spcPts val="0"/>
              </a:spcAft>
              <a:buNone/>
            </a:pPr>
            <a:r>
              <a:rPr lang="en"/>
              <a:t>But for that, it needs many I/o requests?</a:t>
            </a:r>
            <a:endParaRPr/>
          </a:p>
          <a:p>
            <a:pPr indent="0" lvl="0" marL="0" rtl="0" algn="l">
              <a:spcBef>
                <a:spcPts val="0"/>
              </a:spcBef>
              <a:spcAft>
                <a:spcPts val="0"/>
              </a:spcAft>
              <a:buNone/>
            </a:pPr>
            <a:r>
              <a:rPr lang="en"/>
              <a:t>How do we hold them up? Page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is to think about I/o requests not for the same sectors, but “sectors around”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writes go to page cache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Page cache is flushed by OS (depending on ratio of dirty pages,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Try this out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Write everything to page cache, then flush, and hopefully we should have only one i/o request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0e13ac27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0e13ac2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http://web.archive.org/web/20160518040713/http://www.westnet.com/~gsmith/content/linux-pdflush.htm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pdflush got replaced by </a:t>
            </a:r>
            <a:r>
              <a:rPr lang="en"/>
              <a:t>bdi-flush threads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Show dirty pages (dd command)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Call sync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None dirty</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https://www.thomas-krenn.com/en/wiki/Linux_Page_Cache_Basics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0e13ac27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0e13ac27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0e13ac27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0e13ac27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speaker notes: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Cool, we’ve increased throughput, what are we limited by next?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disk.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disk is notorious for being slow, but really is it? Yes and no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all depends on the usage pattern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Disks are really good at doing </a:t>
            </a:r>
            <a:r>
              <a:rPr b="1" lang="en">
                <a:solidFill>
                  <a:schemeClr val="dk1"/>
                </a:solidFill>
              </a:rPr>
              <a:t>large sequential reads and writes, </a:t>
            </a:r>
            <a:r>
              <a:rPr lang="en">
                <a:solidFill>
                  <a:schemeClr val="dk1"/>
                </a:solidFill>
              </a:rPr>
              <a:t>so good that they even beat random access main memory writes!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basically we want to hold our writes before they go to disk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since reads are going to be frequent we’ve got to keep them in memory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really our writes/reads are naturally sequential (because we have a write-ahead append only log)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how do we make sure these are large? We batch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batch writes we’d keep them stored let’s say as List&lt;Records&gt; (while putting the record we do list.size() and set that as the record offset)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after a certain interval, simply write them to disk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think about the reads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if a consumer asks for records from offset 5… then we read maybe a lot of them (batch size) and put them in a cache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think an in memory cache so maybe imagine Map&lt;Offset, Record&gt;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all sorts of questions arise then: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to remove an entry from our cache?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Locked access when adding a new entry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Moreover JVM is notorious for getting slow as you fill up the heap space -- GC penalties start incurring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do we do? Simple </a:t>
            </a:r>
            <a:r>
              <a:rPr b="1" lang="en">
                <a:solidFill>
                  <a:schemeClr val="dk1"/>
                </a:solidFill>
              </a:rPr>
              <a:t>we don’t maintain an in-memory cache</a:t>
            </a:r>
            <a:r>
              <a:rPr lang="en">
                <a:solidFill>
                  <a:schemeClr val="dk1"/>
                </a:solidFill>
              </a:rPr>
              <a:t> and let the OS do it for us, how?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Modern OS already actually uses </a:t>
            </a:r>
            <a:r>
              <a:rPr b="1" lang="en">
                <a:solidFill>
                  <a:schemeClr val="dk1"/>
                </a:solidFill>
              </a:rPr>
              <a:t>all free memory</a:t>
            </a:r>
            <a:r>
              <a:rPr lang="en">
                <a:solidFill>
                  <a:schemeClr val="dk1"/>
                </a:solidFill>
              </a:rPr>
              <a:t> as the disk cache (page cache maintained in the kernel space) -- (see “free -m” cached section)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all our writes/reads actually go to this cache which acts as a sponge to soak all writes/reads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OS later does a fsync that writes to disk (still worry about the driver controller caches)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 less-coding/simpler broker design the only advantage we get by this? No there’s more: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Page cache remains warm even after process restarts! (no cold starts)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Lesser memory since a Java object takes some header space (imagine the header space taken by the map object, each of the entry objects, each of the Offsets, each of the Records)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course that means your writes lie in the memory until they’re flushed to the disk by the OS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configure the </a:t>
            </a:r>
            <a:r>
              <a:rPr b="1" lang="en">
                <a:solidFill>
                  <a:schemeClr val="dk1"/>
                </a:solidFill>
              </a:rPr>
              <a:t>flush interval</a:t>
            </a:r>
            <a:r>
              <a:rPr lang="en">
                <a:solidFill>
                  <a:schemeClr val="dk1"/>
                </a:solidFill>
              </a:rPr>
              <a:t> (todo) and hence trade off between durability and throughput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can do </a:t>
            </a:r>
            <a:r>
              <a:rPr b="1" lang="en">
                <a:solidFill>
                  <a:schemeClr val="dk1"/>
                </a:solidFill>
              </a:rPr>
              <a:t>read-ahead and write-behind</a:t>
            </a:r>
            <a:r>
              <a:rPr lang="en">
                <a:solidFill>
                  <a:schemeClr val="dk1"/>
                </a:solidFill>
              </a:rPr>
              <a:t> optimisations meaning prefetching large blocks as well as </a:t>
            </a:r>
            <a:r>
              <a:rPr b="1" lang="en">
                <a:solidFill>
                  <a:schemeClr val="dk1"/>
                </a:solidFill>
              </a:rPr>
              <a:t>grouping smaller writes into large physical writes </a:t>
            </a:r>
            <a:r>
              <a:rPr lang="en">
                <a:solidFill>
                  <a:schemeClr val="dk1"/>
                </a:solidFill>
              </a:rPr>
              <a:t>(all of this only being leveraged since writes/reads are linear which are predictable by 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Pages marked dirty, dirty list, etc </a:t>
            </a:r>
            <a:r>
              <a:rPr lang="en" u="sng">
                <a:solidFill>
                  <a:schemeClr val="accent5"/>
                </a:solidFill>
                <a:hlinkClick r:id="rId2"/>
              </a:rPr>
              <a:t>https://stackoverflow.com/questions/40034642/are-file-reads-served-from-dirtied-pages-in-the-page-cache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Disk writes/reads are actually in competition with the network bandwidth (we want their rates to be as close as possible for total utilization)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Remember all of this because of our usage pattern! (page cache fetches 4KB at a time, hence we expect all of that to be read)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also why Kafka is able to retain the messages for a longer period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https://manybutfinite.com/post/page-cache-the-affair-between-memory-and-files/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Free memory is wasted memory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the OS uses it as the disk cache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e35f0d19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e35f0d19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Zero copy from page cache really to network</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In the usual case, kernel reads the data off of disk and pushes it across the kernel-user boundary to the application, and then the application pushes it back across the kernel-user boundary to be written out to the socket (4 copies)</a:t>
            </a:r>
            <a:endParaRPr>
              <a:highlight>
                <a:srgbClr val="FFFFFF"/>
              </a:highlight>
            </a:endParaRPr>
          </a:p>
          <a:p>
            <a:pPr indent="0" lvl="0" marL="0" rtl="0" algn="l">
              <a:spcBef>
                <a:spcPts val="0"/>
              </a:spcBef>
              <a:spcAft>
                <a:spcPts val="0"/>
              </a:spcAft>
              <a:buNone/>
            </a:pPr>
            <a:r>
              <a:rPr lang="en">
                <a:highlight>
                  <a:srgbClr val="FFFFFF"/>
                </a:highlight>
              </a:rPr>
              <a:t>Each time data traverses the user-kernel boundary, it must be copied, which consumes CPU cycles and memory bandwidth</a:t>
            </a:r>
            <a:endParaRPr>
              <a:highlight>
                <a:srgbClr val="FFFFFF"/>
              </a:highlight>
            </a:endParaRPr>
          </a:p>
          <a:p>
            <a:pPr indent="0" lvl="0" marL="0" rtl="0" algn="l">
              <a:spcBef>
                <a:spcPts val="0"/>
              </a:spcBef>
              <a:spcAft>
                <a:spcPts val="0"/>
              </a:spcAft>
              <a:buNone/>
            </a:pPr>
            <a:r>
              <a:rPr lang="en">
                <a:highlight>
                  <a:srgbClr val="FFFFFF"/>
                </a:highlight>
              </a:rPr>
              <a:t>(CPU cycles? Load/store instructions for copying data from kernel space in RAM to user space (since they are two different processes))</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Standardized binary message format across the producer, broker and consumer, </a:t>
            </a:r>
            <a:endParaRPr>
              <a:highlight>
                <a:srgbClr val="FFFFFF"/>
              </a:highlight>
            </a:endParaRPr>
          </a:p>
          <a:p>
            <a:pPr indent="0" lvl="0" marL="0" rtl="0" algn="l">
              <a:spcBef>
                <a:spcPts val="0"/>
              </a:spcBef>
              <a:spcAft>
                <a:spcPts val="0"/>
              </a:spcAft>
              <a:buNone/>
            </a:pPr>
            <a:r>
              <a:rPr lang="en">
                <a:highlight>
                  <a:srgbClr val="FFFFFF"/>
                </a:highlight>
              </a:rPr>
              <a:t>i.e when reading data from the disk and sending it over wire, the message is sent as it is on the disk, hence we’re able to cut down on the intermediate copies created (which are unnecessary) by l</a:t>
            </a:r>
            <a:r>
              <a:rPr lang="en">
                <a:highlight>
                  <a:srgbClr val="FFFFFF"/>
                </a:highlight>
              </a:rPr>
              <a:t>everaging the kernel APIs (system calls)</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t>Kafka has its own metadata along with the message that it understands, but it does not interpret the message and lets that be as bytes. Hence the message could be GPB, XML, JSON,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chemeClr val="dk1"/>
                </a:solidFill>
                <a:latin typeface="Roboto"/>
                <a:ea typeface="Roboto"/>
                <a:cs typeface="Roboto"/>
                <a:sym typeface="Roboto"/>
              </a:rPr>
              <a:t>This combination of pagecache and sendfile means that on a Kafka cluster where the consumers are mostly caught up you will see no read activity on the disks whatsoever as they will be serving data entirely from cache (show using iostat)</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sz="1150">
                <a:solidFill>
                  <a:schemeClr val="dk1"/>
                </a:solidFill>
                <a:latin typeface="Roboto"/>
                <a:ea typeface="Roboto"/>
                <a:cs typeface="Roboto"/>
                <a:sym typeface="Roboto"/>
              </a:rPr>
              <a:t>(I know this does not belong but something I just remembered: if you want durability you opt for more replicas rather than decreasing log flushing interval)</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 u="sng">
                <a:hlinkClick r:id="rId2"/>
              </a:rPr>
              <a:t>https://en.wikipedia.org/wiki/Zero-copy</a:t>
            </a:r>
            <a:endParaRPr/>
          </a:p>
          <a:p>
            <a:pPr indent="0" lvl="0" marL="0" rtl="0" algn="l">
              <a:spcBef>
                <a:spcPts val="0"/>
              </a:spcBef>
              <a:spcAft>
                <a:spcPts val="0"/>
              </a:spcAft>
              <a:buNone/>
            </a:pPr>
            <a:r>
              <a:rPr lang="en" u="sng">
                <a:hlinkClick r:id="rId3"/>
              </a:rPr>
              <a:t>https://www.ibm.com/developerworks/library/j-zerocopy/index.html</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0e13ac27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0e13ac27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0497c28c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0497c28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10d23b5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10d23b5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the use case of messaging systems has been for flow control, where producer writes too fast and consumer is unable to catch up.</a:t>
            </a:r>
            <a:endParaRPr/>
          </a:p>
          <a:p>
            <a:pPr indent="0" lvl="0" marL="0" rtl="0" algn="l">
              <a:spcBef>
                <a:spcPts val="0"/>
              </a:spcBef>
              <a:spcAft>
                <a:spcPts val="0"/>
              </a:spcAft>
              <a:buNone/>
            </a:pPr>
            <a:r>
              <a:rPr lang="en"/>
              <a:t>Why? Because typically consumers are involved in doing some high latency work -- computation or database writes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want to have multiple instances of the same consumer and for all of them to share the data being produced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see how this happens with Kafka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10d23b54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10d23b54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consumers are always part of a consumer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Kafka assigns a subset of partitions for that topic (being consumed) to each consumer in a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add more consumers in a group, that then start sharing the load of the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have more no of partitions than consumers, then later it is easier to scale when load increases, since we can add more of them</a:t>
            </a:r>
            <a:endParaRPr/>
          </a:p>
          <a:p>
            <a:pPr indent="0" lvl="0" marL="0" rtl="0" algn="l">
              <a:spcBef>
                <a:spcPts val="0"/>
              </a:spcBef>
              <a:spcAft>
                <a:spcPts val="0"/>
              </a:spcAft>
              <a:buNone/>
            </a:pPr>
            <a:r>
              <a:rPr lang="en"/>
              <a:t>(adding consumers later is easy, adding more partitions at runtime is hard, since there might be message ordering that could get distributed,</a:t>
            </a:r>
            <a:endParaRPr/>
          </a:p>
          <a:p>
            <a:pPr indent="0" lvl="0" marL="0" rtl="0" algn="l">
              <a:spcBef>
                <a:spcPts val="0"/>
              </a:spcBef>
              <a:spcAft>
                <a:spcPts val="0"/>
              </a:spcAft>
              <a:buNone/>
            </a:pPr>
            <a:r>
              <a:rPr lang="en"/>
              <a:t>If we expected a sequence of orderCreated, orderValidated, orderShipped, for a particular orderId, then we want all these linked events to go to the same partition on producer side and hence be consumed in order from the same partition on consumer side)</a:t>
            </a:r>
            <a:endParaRPr/>
          </a:p>
          <a:p>
            <a:pPr indent="0" lvl="0" marL="0" rtl="0" algn="l">
              <a:spcBef>
                <a:spcPts val="0"/>
              </a:spcBef>
              <a:spcAft>
                <a:spcPts val="0"/>
              </a:spcAft>
              <a:buNone/>
            </a:pPr>
            <a:r>
              <a:rPr lang="en"/>
              <a:t>If we change number of partitions at runtime and if the orderShipped was yet to happen, and it got into a different partition, then the consumer this time who got this would be different and may not be having the local state (gathered from the previous order events) that is required to process this last orderShipped event)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Assignment of partitions amongst consumers of a group is left to consumer themselves, the first consumer that joins a group is the leader and is asked to assign the partitions to all consumers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JoinGroupRequest</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0e13ac27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0e13ac27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0e13ac27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0e13ac27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0e13ac27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0e13ac27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 there any advantage of having the extra consumer? Yes, partition rebalance, when any of the others fail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0e13ac2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0e13ac2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Moving partition ownership from one consumer to another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tricky, should be covered in depth! With all the related properties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Allows safely adding/removing consumers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Group coordinator (one of Kafka brokers) that listens for heartbeats from the consumers in a group (could be diff for diff consumer groups)</a:t>
            </a:r>
            <a:endParaRPr>
              <a:solidFill>
                <a:schemeClr val="dk1"/>
              </a:solidFill>
            </a:endParaRPr>
          </a:p>
          <a:p>
            <a:pPr indent="0" lvl="0" marL="0" rtl="0" algn="l">
              <a:spcBef>
                <a:spcPts val="0"/>
              </a:spcBef>
              <a:spcAft>
                <a:spcPts val="0"/>
              </a:spcAft>
              <a:buNone/>
            </a:pPr>
            <a:r>
              <a:rPr lang="en">
                <a:solidFill>
                  <a:schemeClr val="dk1"/>
                </a:solidFill>
              </a:rPr>
              <a:t>If it doesn’t get the heartbeat, it triggers a rebalance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Rebalance is expensive:</a:t>
            </a:r>
            <a:endParaRPr>
              <a:solidFill>
                <a:schemeClr val="dk1"/>
              </a:solidFill>
            </a:endParaRPr>
          </a:p>
          <a:p>
            <a:pPr indent="0" lvl="0" marL="0" rtl="0" algn="l">
              <a:spcBef>
                <a:spcPts val="0"/>
              </a:spcBef>
              <a:spcAft>
                <a:spcPts val="0"/>
              </a:spcAft>
              <a:buNone/>
            </a:pPr>
            <a:r>
              <a:rPr lang="en">
                <a:solidFill>
                  <a:schemeClr val="dk1"/>
                </a:solidFill>
              </a:rPr>
              <a:t>During rebalance, consumers can’t consume messages, so there’s a short window of unavailability</a:t>
            </a:r>
            <a:endParaRPr>
              <a:solidFill>
                <a:schemeClr val="dk1"/>
              </a:solidFill>
            </a:endParaRPr>
          </a:p>
          <a:p>
            <a:pPr indent="0" lvl="0" marL="0" rtl="0" algn="l">
              <a:spcBef>
                <a:spcPts val="0"/>
              </a:spcBef>
              <a:spcAft>
                <a:spcPts val="0"/>
              </a:spcAft>
              <a:buNone/>
            </a:pPr>
            <a:r>
              <a:rPr lang="en">
                <a:solidFill>
                  <a:schemeClr val="dk1"/>
                </a:solidFill>
              </a:rPr>
              <a:t>Additionally, depending on use case, think about it,  if consumer got assigned a new partition, will it have to consume everything from the start gathering the state, slowing the app down?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Hence partition rebalances are not favourable, but yes the handling of them is graceful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session.timeout.ms - how long will the group coordinator will wait for a heartbeat before considering a consumer dead</a:t>
            </a:r>
            <a:endParaRPr>
              <a:solidFill>
                <a:schemeClr val="dk1"/>
              </a:solidFill>
            </a:endParaRPr>
          </a:p>
          <a:p>
            <a:pPr indent="0" lvl="0" marL="0" rtl="0" algn="l">
              <a:spcBef>
                <a:spcPts val="0"/>
              </a:spcBef>
              <a:spcAft>
                <a:spcPts val="0"/>
              </a:spcAft>
              <a:buNone/>
            </a:pPr>
            <a:r>
              <a:rPr lang="en">
                <a:solidFill>
                  <a:schemeClr val="dk1"/>
                </a:solidFill>
              </a:rPr>
              <a:t>heartbeat.interval.ms - how often the consumer will send heartbeats to group coordinator</a:t>
            </a:r>
            <a:endParaRPr>
              <a:solidFill>
                <a:schemeClr val="dk1"/>
              </a:solidFill>
            </a:endParaRPr>
          </a:p>
          <a:p>
            <a:pPr indent="0" lvl="0" marL="0" rtl="0" algn="l">
              <a:spcBef>
                <a:spcPts val="0"/>
              </a:spcBef>
              <a:spcAft>
                <a:spcPts val="0"/>
              </a:spcAft>
              <a:buNone/>
            </a:pPr>
            <a:r>
              <a:rPr lang="en">
                <a:solidFill>
                  <a:schemeClr val="dk1"/>
                </a:solidFill>
              </a:rPr>
              <a:t>auto.offset.reset - if you started reading a new partition for which you don’t have a committed offset, should you read from earliest or latest?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ConsumerRebalanceListener, onPartitionsAssigned/Revoked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a rebalance, consumers consume from the last committed offset for a partition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u="sng">
                <a:solidFill>
                  <a:schemeClr val="accent5"/>
                </a:solidFill>
                <a:hlinkClick r:id="rId2"/>
              </a:rPr>
              <a:t>https://cwiki.apache.org/confluence/display/KAFKA/KIP-62%3A+Allow+consumer+to+send+heartbeats+from+a+background+thread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0e13ac2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0e13ac2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StoreChangeLogger (Kafka Streams -- when storing output to Kafka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StreamThread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CG-T-Pnumber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0e13ac27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0e13ac27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10d23b54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10d23b54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For every consumer group, we need to track how far it’s consumers have consumed any of the subscribed TopicPartitions</a:t>
            </a:r>
            <a:endParaRPr sz="1000">
              <a:solidFill>
                <a:schemeClr val="dk1"/>
              </a:solidFill>
            </a:endParaRPr>
          </a:p>
          <a:p>
            <a:pPr indent="0" lvl="0" marL="0" rtl="0" algn="l">
              <a:lnSpc>
                <a:spcPct val="100000"/>
              </a:lnSpc>
              <a:spcBef>
                <a:spcPts val="1600"/>
              </a:spcBef>
              <a:spcAft>
                <a:spcPts val="0"/>
              </a:spcAft>
              <a:buNone/>
            </a:pPr>
            <a:r>
              <a:rPr lang="en" sz="1000">
                <a:solidFill>
                  <a:schemeClr val="dk1"/>
                </a:solidFill>
              </a:rPr>
              <a:t>This is so that consumers could resume after crashes or take each other’s places after rebalances</a:t>
            </a:r>
            <a:endParaRPr sz="1000">
              <a:solidFill>
                <a:schemeClr val="dk1"/>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u="sng">
                <a:solidFill>
                  <a:schemeClr val="hlink"/>
                </a:solidFill>
                <a:hlinkClick r:id="rId2"/>
              </a:rPr>
              <a:t>https://www.slideshare.net/jjkoshy/offset-management-in-kafka</a:t>
            </a:r>
            <a:endParaRPr/>
          </a:p>
          <a:p>
            <a:pPr indent="0" lvl="0" marL="0" rtl="0" algn="l">
              <a:lnSpc>
                <a:spcPct val="100000"/>
              </a:lnSpc>
              <a:spcBef>
                <a:spcPts val="0"/>
              </a:spcBef>
              <a:spcAft>
                <a:spcPts val="0"/>
              </a:spcAft>
              <a:buNone/>
            </a:pPr>
            <a:r>
              <a:rPr lang="en" u="sng">
                <a:solidFill>
                  <a:schemeClr val="hlink"/>
                </a:solidFill>
                <a:hlinkClick r:id="rId3"/>
              </a:rPr>
              <a:t>http://wanwenli.com/kafka/2016/11/04/Kafka-Group-Coordinator.html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Super important thought:</a:t>
            </a:r>
            <a:endParaRPr/>
          </a:p>
          <a:p>
            <a:pPr indent="0" lvl="0" marL="0" rtl="0" algn="l">
              <a:lnSpc>
                <a:spcPct val="100000"/>
              </a:lnSpc>
              <a:spcBef>
                <a:spcPts val="0"/>
              </a:spcBef>
              <a:spcAft>
                <a:spcPts val="0"/>
              </a:spcAft>
              <a:buNone/>
            </a:pPr>
            <a:r>
              <a:rPr lang="en" sz="1200">
                <a:solidFill>
                  <a:srgbClr val="333333"/>
                </a:solidFill>
                <a:highlight>
                  <a:srgbClr val="FFFFFF"/>
                </a:highlight>
              </a:rPr>
              <a:t> If we </a:t>
            </a:r>
            <a:r>
              <a:rPr i="1" lang="en" sz="1200">
                <a:solidFill>
                  <a:srgbClr val="333333"/>
                </a:solidFill>
                <a:highlight>
                  <a:srgbClr val="FFFFFF"/>
                </a:highlight>
              </a:rPr>
              <a:t>do</a:t>
            </a:r>
            <a:r>
              <a:rPr lang="en" sz="1200">
                <a:solidFill>
                  <a:srgbClr val="333333"/>
                </a:solidFill>
                <a:highlight>
                  <a:srgbClr val="FFFFFF"/>
                </a:highlight>
              </a:rPr>
              <a:t> allow out-of-order processing, then we need to track individual, in-flight messages, which is what per-message acks allow us to do. In this case, the system starts to look less like a log and more like a message queue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10d23b54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10d23b54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metadata manager</a:t>
            </a:r>
            <a:endParaRPr/>
          </a:p>
          <a:p>
            <a:pPr indent="0" lvl="0" marL="0" rtl="0" algn="l">
              <a:spcBef>
                <a:spcPts val="0"/>
              </a:spcBef>
              <a:spcAft>
                <a:spcPts val="0"/>
              </a:spcAft>
              <a:buNone/>
            </a:pPr>
            <a:r>
              <a:rPr lang="en"/>
              <a:t>GroupCoordinator#handleFetchOffsets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0497c24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0497c24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e13ac27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0e13ac27b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metadata manager</a:t>
            </a:r>
            <a:endParaRPr/>
          </a:p>
          <a:p>
            <a:pPr indent="0" lvl="0" marL="0" rtl="0" algn="l">
              <a:spcBef>
                <a:spcPts val="0"/>
              </a:spcBef>
              <a:spcAft>
                <a:spcPts val="0"/>
              </a:spcAft>
              <a:buNone/>
            </a:pPr>
            <a:r>
              <a:rPr lang="en"/>
              <a:t>GroupCoordinator#handleFetchOffsets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e13ac27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0e13ac27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metadata manager</a:t>
            </a:r>
            <a:endParaRPr/>
          </a:p>
          <a:p>
            <a:pPr indent="0" lvl="0" marL="0" rtl="0" algn="l">
              <a:spcBef>
                <a:spcPts val="0"/>
              </a:spcBef>
              <a:spcAft>
                <a:spcPts val="0"/>
              </a:spcAft>
              <a:buNone/>
            </a:pPr>
            <a:r>
              <a:rPr lang="en"/>
              <a:t>GroupCoordinator#handleFetchOffsets</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0e13ac27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0e13ac27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Start broker, connecting to zk </a:t>
            </a:r>
            <a:endParaRPr>
              <a:solidFill>
                <a:schemeClr val="dk1"/>
              </a:solidFill>
            </a:endParaRPr>
          </a:p>
          <a:p>
            <a:pPr indent="0" lvl="0" marL="0" rtl="0" algn="l">
              <a:spcBef>
                <a:spcPts val="0"/>
              </a:spcBef>
              <a:spcAft>
                <a:spcPts val="0"/>
              </a:spcAft>
              <a:buNone/>
            </a:pPr>
            <a:r>
              <a:rPr lang="en">
                <a:solidFill>
                  <a:schemeClr val="dk1"/>
                </a:solidFill>
              </a:rPr>
              <a:t>zk is used for </a:t>
            </a:r>
            <a:endParaRPr>
              <a:solidFill>
                <a:schemeClr val="dk1"/>
              </a:solidFill>
            </a:endParaRPr>
          </a:p>
          <a:p>
            <a:pPr indent="0" lvl="0" marL="0" rtl="0" algn="l">
              <a:spcBef>
                <a:spcPts val="0"/>
              </a:spcBef>
              <a:spcAft>
                <a:spcPts val="0"/>
              </a:spcAft>
              <a:buNone/>
            </a:pPr>
            <a:r>
              <a:rPr lang="en">
                <a:solidFill>
                  <a:schemeClr val="dk1"/>
                </a:solidFill>
              </a:rPr>
              <a:t>*brokers to discover each other -- cluster membership</a:t>
            </a:r>
            <a:endParaRPr>
              <a:solidFill>
                <a:schemeClr val="dk1"/>
              </a:solidFill>
            </a:endParaRPr>
          </a:p>
          <a:p>
            <a:pPr indent="0" lvl="0" marL="0" rtl="0" algn="l">
              <a:spcBef>
                <a:spcPts val="0"/>
              </a:spcBef>
              <a:spcAft>
                <a:spcPts val="0"/>
              </a:spcAft>
              <a:buNone/>
            </a:pPr>
            <a:r>
              <a:rPr lang="en">
                <a:solidFill>
                  <a:schemeClr val="dk1"/>
                </a:solidFill>
              </a:rPr>
              <a:t>*topics - what topics exist, who’s the leader for them, any config overrides</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ISR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Create topic </a:t>
            </a:r>
            <a:r>
              <a:rPr lang="en">
                <a:solidFill>
                  <a:schemeClr val="dk1"/>
                </a:solidFill>
              </a:rPr>
              <a:t>calculateTopic with 2 partitions, no replicas</a:t>
            </a:r>
            <a:endParaRPr>
              <a:solidFill>
                <a:schemeClr val="dk1"/>
              </a:solidFill>
            </a:endParaRPr>
          </a:p>
          <a:p>
            <a:pPr indent="0" lvl="0" marL="0" rtl="0" algn="l">
              <a:spcBef>
                <a:spcPts val="0"/>
              </a:spcBef>
              <a:spcAft>
                <a:spcPts val="0"/>
              </a:spcAft>
              <a:buNone/>
            </a:pPr>
            <a:r>
              <a:rPr lang="en">
                <a:solidFill>
                  <a:schemeClr val="dk1"/>
                </a:solidFill>
              </a:rPr>
              <a:t>./bin/kafka-topics.sh --zookeeper localhost:2181 --create --topic calculate --partitions 2 --replication-factor 1</a:t>
            </a:r>
            <a:endParaRPr>
              <a:solidFill>
                <a:schemeClr val="dk1"/>
              </a:solidFill>
            </a:endParaRPr>
          </a:p>
          <a:p>
            <a:pPr indent="0" lvl="0" marL="0" rtl="0" algn="l">
              <a:spcBef>
                <a:spcPts val="0"/>
              </a:spcBef>
              <a:spcAft>
                <a:spcPts val="0"/>
              </a:spcAft>
              <a:buNone/>
            </a:pPr>
            <a:r>
              <a:rPr lang="en">
                <a:solidFill>
                  <a:schemeClr val="dk1"/>
                </a:solidFill>
              </a:rPr>
              <a:t>(you need not create it beforehand, if producer writes to a non-existent topic, a new one gets created)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 single producer, producing operations (take them from command line)</a:t>
            </a:r>
            <a:endParaRPr/>
          </a:p>
          <a:p>
            <a:pPr indent="0" lvl="0" marL="0" rtl="0" algn="l">
              <a:spcBef>
                <a:spcPts val="0"/>
              </a:spcBef>
              <a:spcAft>
                <a:spcPts val="0"/>
              </a:spcAft>
              <a:buNone/>
            </a:pPr>
            <a:r>
              <a:rPr lang="en"/>
              <a:t>User “foo”, “bar” ops go into diff partitions</a:t>
            </a:r>
            <a:endParaRPr/>
          </a:p>
          <a:p>
            <a:pPr indent="0" lvl="0" marL="0" rtl="0" algn="l">
              <a:spcBef>
                <a:spcPts val="0"/>
              </a:spcBef>
              <a:spcAft>
                <a:spcPts val="0"/>
              </a:spcAft>
              <a:buNone/>
            </a:pPr>
            <a:r>
              <a:rPr lang="en"/>
              <a:t>Show DumpLogSegments how both went to two different partitions (log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start consuming the operations</a:t>
            </a:r>
            <a:endParaRPr/>
          </a:p>
          <a:p>
            <a:pPr indent="0" lvl="0" marL="0" rtl="0" algn="l">
              <a:spcBef>
                <a:spcPts val="0"/>
              </a:spcBef>
              <a:spcAft>
                <a:spcPts val="0"/>
              </a:spcAft>
              <a:buNone/>
            </a:pPr>
            <a:r>
              <a:rPr lang="en"/>
              <a:t>Initially only one consumer, both partitions get assigned to the single consumer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kill the consumer, produce more operations and see how much it is lagging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start the consumer again, and it then covers the lag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increase rate of consumption, have 2 consumers now, partition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Kill one and show how the other takes over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(since we use auto commit for EchoConsumer, all we care to show is that the future produced operations are being printed on console</a:t>
            </a:r>
            <a:endParaRPr>
              <a:solidFill>
                <a:schemeClr val="dk1"/>
              </a:solidFill>
            </a:endParaRPr>
          </a:p>
          <a:p>
            <a:pPr indent="0" lvl="0" marL="0" rtl="0" algn="l">
              <a:spcBef>
                <a:spcPts val="0"/>
              </a:spcBef>
              <a:spcAft>
                <a:spcPts val="0"/>
              </a:spcAft>
              <a:buNone/>
            </a:pPr>
            <a:r>
              <a:rPr lang="en">
                <a:solidFill>
                  <a:schemeClr val="dk1"/>
                </a:solidFill>
              </a:rPr>
              <a:t>By different consumers now. We don’t care about restarting in rebalance listeners)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Consumer crashing, coming back up and resuming (state store topic -- easier in Kafka streams)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10d23b54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10d23b54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of IBM MQ what we worry about is re-processing the same message from the queue multiple times</a:t>
            </a:r>
            <a:endParaRPr/>
          </a:p>
          <a:p>
            <a:pPr indent="0" lvl="0" marL="0" rtl="0" algn="l">
              <a:spcBef>
                <a:spcPts val="0"/>
              </a:spcBef>
              <a:spcAft>
                <a:spcPts val="0"/>
              </a:spcAft>
              <a:buNone/>
            </a:pPr>
            <a:r>
              <a:rPr lang="en"/>
              <a:t>Since in 1PBE, we have say reading from MQ -&gt; computing -&gt; putting results to DB -&gt; putting output message on output Q -&gt; committing input MQ</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putting results to DB must be idempotent.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about putting the message to output queue? What if that fails?</a:t>
            </a:r>
            <a:endParaRPr/>
          </a:p>
          <a:p>
            <a:pPr indent="0" lvl="0" marL="0" rtl="0" algn="l">
              <a:spcBef>
                <a:spcPts val="0"/>
              </a:spcBef>
              <a:spcAft>
                <a:spcPts val="0"/>
              </a:spcAft>
              <a:buNone/>
            </a:pPr>
            <a:r>
              <a:rPr lang="en"/>
              <a:t>Well, it could fail under various conditions right?</a:t>
            </a:r>
            <a:endParaRPr/>
          </a:p>
          <a:p>
            <a:pPr indent="0" lvl="0" marL="0" rtl="0" algn="l">
              <a:spcBef>
                <a:spcPts val="0"/>
              </a:spcBef>
              <a:spcAft>
                <a:spcPts val="0"/>
              </a:spcAft>
              <a:buNone/>
            </a:pPr>
            <a:r>
              <a:rPr lang="en"/>
              <a:t>Maybe the queue actually wrote this output message, but the confirmation(ack) got lost on it’s way back?</a:t>
            </a:r>
            <a:endParaRPr/>
          </a:p>
          <a:p>
            <a:pPr indent="0" lvl="0" marL="0" rtl="0" algn="l">
              <a:spcBef>
                <a:spcPts val="0"/>
              </a:spcBef>
              <a:spcAft>
                <a:spcPts val="0"/>
              </a:spcAft>
              <a:buNone/>
            </a:pPr>
            <a:r>
              <a:rPr lang="en"/>
              <a:t>We rollback the tx, and reconsume from input Q…</a:t>
            </a:r>
            <a:endParaRPr/>
          </a:p>
          <a:p>
            <a:pPr indent="0" lvl="0" marL="0" rtl="0" algn="l">
              <a:spcBef>
                <a:spcPts val="0"/>
              </a:spcBef>
              <a:spcAft>
                <a:spcPts val="0"/>
              </a:spcAft>
              <a:buNone/>
            </a:pPr>
            <a:r>
              <a:rPr lang="en"/>
              <a:t>And produce a duplicate message on the MQ!</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0e13ac2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0e13ac2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27e752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27e752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35f0d1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e35f0d1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understand how this powerful abstraction solves even bigger problems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Explosion of specialized data systems: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Elastic search for keeping your search index (someone searching “People who work at Morgan Stanley” should show me up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Hadoop for batch processing (publishing news feed on my connections “Congratulate Rohan for a new position at Morgan Stanley”)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Social Graph (to maybe traverse and show up on my feed as “Suggested connections” once I joined Morgan Stanley)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need to get data IN as well as data OUT of such systems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Imagine I just graduated out of college and I updated my job as Morgan Stanley on LinkedIn</a:t>
            </a:r>
            <a:endParaRPr>
              <a:solidFill>
                <a:schemeClr val="dk1"/>
              </a:solidFill>
            </a:endParaRPr>
          </a:p>
          <a:p>
            <a:pPr indent="0" lvl="0" marL="0" rtl="0" algn="l">
              <a:spcBef>
                <a:spcPts val="0"/>
              </a:spcBef>
              <a:spcAft>
                <a:spcPts val="0"/>
              </a:spcAft>
              <a:buNone/>
            </a:pPr>
            <a:r>
              <a:rPr lang="en">
                <a:solidFill>
                  <a:schemeClr val="dk1"/>
                </a:solidFill>
              </a:rPr>
              <a:t>Let us think what are various events that this event would trigger (see ^^)</a:t>
            </a:r>
            <a:endParaRPr>
              <a:solidFill>
                <a:schemeClr val="dk1"/>
              </a:solidFill>
            </a:endParaRPr>
          </a:p>
          <a:p>
            <a:pPr indent="0" lvl="0" marL="0" rtl="0" algn="l">
              <a:spcBef>
                <a:spcPts val="0"/>
              </a:spcBef>
              <a:spcAft>
                <a:spcPts val="0"/>
              </a:spcAft>
              <a:buNone/>
            </a:pPr>
            <a:r>
              <a:rPr lang="en">
                <a:solidFill>
                  <a:schemeClr val="dk1"/>
                </a:solidFill>
              </a:rPr>
              <a:t>So the source of this event (“JobUpdatedEvent”) would need to go in each of these systems that know what resulting events have to be triggered.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there needs to be a data pipeline/carrier of data between such systems (</a:t>
            </a:r>
            <a:r>
              <a:rPr b="1" lang="en">
                <a:solidFill>
                  <a:schemeClr val="dk1"/>
                </a:solidFill>
              </a:rPr>
              <a:t>integration</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Data source that gives the data and the services that need to take advantage of data </a:t>
            </a:r>
            <a:r>
              <a:rPr b="1" lang="en">
                <a:solidFill>
                  <a:schemeClr val="dk1"/>
                </a:solidFill>
              </a:rPr>
              <a:t>needed to be integrated</a:t>
            </a:r>
            <a:r>
              <a:rPr lang="en">
                <a:solidFill>
                  <a:schemeClr val="dk1"/>
                </a:solidFill>
              </a:rPr>
              <a:t> with such data systems</a:t>
            </a:r>
            <a:endParaRPr>
              <a:solidFill>
                <a:schemeClr val="dk1"/>
              </a:solidFill>
            </a:endParaRPr>
          </a:p>
          <a:p>
            <a:pPr indent="0" lvl="0" marL="0" rtl="0" algn="l">
              <a:spcBef>
                <a:spcPts val="0"/>
              </a:spcBef>
              <a:spcAft>
                <a:spcPts val="0"/>
              </a:spcAft>
              <a:buNone/>
            </a:pPr>
            <a:r>
              <a:rPr lang="en">
                <a:solidFill>
                  <a:schemeClr val="dk1"/>
                </a:solidFill>
              </a:rPr>
              <a:t>(Putting configuration for each of these to do the data loads)</a:t>
            </a:r>
            <a:endParaRPr>
              <a:solidFill>
                <a:schemeClr val="dk1"/>
              </a:solidFill>
            </a:endParaRPr>
          </a:p>
          <a:p>
            <a:pPr indent="0" lvl="0" marL="0" rtl="0" algn="l">
              <a:spcBef>
                <a:spcPts val="0"/>
              </a:spcBef>
              <a:spcAft>
                <a:spcPts val="0"/>
              </a:spcAft>
              <a:buNone/>
            </a:pPr>
            <a:r>
              <a:rPr lang="en">
                <a:solidFill>
                  <a:schemeClr val="dk1"/>
                </a:solidFill>
              </a:rPr>
              <a:t>For example, a SearchService would consume search data indexed by Elasticsearch and hence would need to know how to load data from it and the same time the front end service getting “NewAccountCreatedEvent”, “NewJobEvent” would want to load these events/update the indexes maintained in Elasticsearch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https://engineering.linkedin.com/distributed-systems/log-what-every-software-engineer-should-know-about-real-time-datas-unifying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0e13ac27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0e13ac27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User Tracking lets say is the service that is </a:t>
            </a:r>
            <a:r>
              <a:rPr lang="en"/>
              <a:t>receiving</a:t>
            </a:r>
            <a:r>
              <a:rPr lang="en"/>
              <a:t> those job updates</a:t>
            </a:r>
            <a:endParaRPr/>
          </a:p>
          <a:p>
            <a:pPr indent="0" lvl="0" marL="0" rtl="0" algn="l">
              <a:spcBef>
                <a:spcPts val="0"/>
              </a:spcBef>
              <a:spcAft>
                <a:spcPts val="0"/>
              </a:spcAft>
              <a:buNone/>
            </a:pPr>
            <a:r>
              <a:rPr lang="en"/>
              <a:t>We got many backends to churn this</a:t>
            </a:r>
            <a:endParaRPr/>
          </a:p>
          <a:p>
            <a:pPr indent="0" lvl="0" marL="0" rtl="0" algn="l">
              <a:spcBef>
                <a:spcPts val="0"/>
              </a:spcBef>
              <a:spcAft>
                <a:spcPts val="0"/>
              </a:spcAft>
              <a:buNone/>
            </a:pPr>
            <a:r>
              <a:rPr lang="en"/>
              <a:t>New new backends would ask us to add a hook and please put data into their system</a:t>
            </a:r>
            <a:r>
              <a:rPr lang="en"/>
              <a:t>s</a:t>
            </a:r>
            <a:endParaRPr/>
          </a:p>
          <a:p>
            <a:pPr indent="0" lvl="0" marL="0" rtl="0" algn="l">
              <a:spcBef>
                <a:spcPts val="0"/>
              </a:spcBef>
              <a:spcAft>
                <a:spcPts val="0"/>
              </a:spcAft>
              <a:buNone/>
            </a:pPr>
            <a:r>
              <a:rPr lang="en"/>
              <a:t>..really? Just let user tracking expose a REST API?</a:t>
            </a:r>
            <a:endParaRPr/>
          </a:p>
          <a:p>
            <a:pPr indent="0" lvl="0" marL="0" rtl="0" algn="l">
              <a:spcBef>
                <a:spcPts val="0"/>
              </a:spcBef>
              <a:spcAft>
                <a:spcPts val="0"/>
              </a:spcAft>
              <a:buNone/>
            </a:pPr>
            <a:r>
              <a:rPr lang="en"/>
              <a:t>Okie so what about the data in midst? Where backends weren’t polling you? </a:t>
            </a:r>
            <a:endParaRPr/>
          </a:p>
          <a:p>
            <a:pPr indent="0" lvl="0" marL="0" rtl="0" algn="l">
              <a:spcBef>
                <a:spcPts val="0"/>
              </a:spcBef>
              <a:spcAft>
                <a:spcPts val="0"/>
              </a:spcAft>
              <a:buNone/>
            </a:pPr>
            <a:r>
              <a:rPr lang="en"/>
              <a:t>I save it...okie..so you take all the load of scaling yourself, etc etc?</a:t>
            </a:r>
            <a:endParaRPr/>
          </a:p>
          <a:p>
            <a:pPr indent="0" lvl="0" marL="0" rtl="0" algn="l">
              <a:spcBef>
                <a:spcPts val="0"/>
              </a:spcBef>
              <a:spcAft>
                <a:spcPts val="0"/>
              </a:spcAft>
              <a:buNone/>
            </a:pPr>
            <a:r>
              <a:rPr lang="en"/>
              <a:t>(Well this is exactly what Kafka is doing for you, but taking the burden away :))</a:t>
            </a:r>
            <a:endParaRPr/>
          </a:p>
          <a:p>
            <a:pPr indent="0" lvl="0" marL="0" rtl="0" algn="l">
              <a:spcBef>
                <a:spcPts val="0"/>
              </a:spcBef>
              <a:spcAft>
                <a:spcPts val="0"/>
              </a:spcAft>
              <a:buNone/>
            </a:pPr>
            <a:r>
              <a:rPr lang="en"/>
              <a:t>Or User Tracking service saves it’s messages to MQ? ..again yes..with this slide we’re hinting towards going to a “messaging middleware”</a:t>
            </a:r>
            <a:endParaRPr/>
          </a:p>
          <a:p>
            <a:pPr indent="0" lvl="0" marL="0" rtl="0" algn="l">
              <a:spcBef>
                <a:spcPts val="0"/>
              </a:spcBef>
              <a:spcAft>
                <a:spcPts val="0"/>
              </a:spcAft>
              <a:buNone/>
            </a:pPr>
            <a:r>
              <a:rPr lang="en"/>
              <a:t>But why not MQ then?</a:t>
            </a:r>
            <a:endParaRPr/>
          </a:p>
          <a:p>
            <a:pPr indent="0" lvl="0" marL="0" rtl="0" algn="l">
              <a:spcBef>
                <a:spcPts val="0"/>
              </a:spcBef>
              <a:spcAft>
                <a:spcPts val="0"/>
              </a:spcAft>
              <a:buNone/>
            </a:pPr>
            <a:r>
              <a:rPr lang="en"/>
              <a:t>Because it doesn’t scale well...we’ll 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Event streams are on the rise </a:t>
            </a:r>
            <a:endParaRPr/>
          </a:p>
          <a:p>
            <a:pPr indent="0" lvl="0" marL="0" rtl="0" algn="l">
              <a:spcBef>
                <a:spcPts val="0"/>
              </a:spcBef>
              <a:spcAft>
                <a:spcPts val="0"/>
              </a:spcAft>
              <a:buNone/>
            </a:pPr>
            <a:r>
              <a:rPr lang="en"/>
              <a:t>Let’s take an example of another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previous slide had just one flow! For example, maybe on page load, JS code requests for an ad impression, you need more tracking on that separately, was the ad clicked on, how many times the ad of a particular company was shown, security system that makes sure the company whose ad is being published isn’t cheating by purposely making the ad popular by clicking on it by bots</a:t>
            </a:r>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recommendation system (this person is similar to this, clicked on this ad, hence lets recommend the same job (showing ads) to this other person too)</a:t>
            </a:r>
            <a:endParaRPr>
              <a:highlight>
                <a:srgbClr val="FFFFFF"/>
              </a:highlight>
            </a:endParaRPr>
          </a:p>
          <a:p>
            <a:pPr indent="0" lvl="0" marL="0" rtl="0" algn="l">
              <a:spcBef>
                <a:spcPts val="0"/>
              </a:spcBef>
              <a:spcAft>
                <a:spcPts val="0"/>
              </a:spcAft>
              <a:buNone/>
            </a:pPr>
            <a:r>
              <a:rPr lang="en">
                <a:highlight>
                  <a:srgbClr val="FFFFFF"/>
                </a:highlight>
              </a:rPr>
              <a:t>the security system</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the job poster analytics system</a:t>
            </a:r>
            <a:endParaRPr>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0e13ac27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0e13ac27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streams are on the rise </a:t>
            </a:r>
            <a:endParaRPr/>
          </a:p>
          <a:p>
            <a:pPr indent="0" lvl="0" marL="0" rtl="0" algn="l">
              <a:spcBef>
                <a:spcPts val="0"/>
              </a:spcBef>
              <a:spcAft>
                <a:spcPts val="0"/>
              </a:spcAft>
              <a:buNone/>
            </a:pPr>
            <a:r>
              <a:rPr lang="en"/>
              <a:t>Let’s take an example of another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previous slide had just one flow! For example, maybe on page load, JS code requests for an ad impression, you need more tracking on that separately, was the ad clicked on, how many times the ad of a particular company was shown, security system that makes sure the company whose ad is being published isn’t cheating by purposely making the ad popular by clicking on it by bots</a:t>
            </a:r>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recommendation system (this person is similar to this, clicked on this ad, hence lets recommend the same job (showing ads) to this other person too)</a:t>
            </a:r>
            <a:endParaRPr>
              <a:highlight>
                <a:srgbClr val="FFFFFF"/>
              </a:highlight>
            </a:endParaRPr>
          </a:p>
          <a:p>
            <a:pPr indent="0" lvl="0" marL="0" rtl="0" algn="l">
              <a:spcBef>
                <a:spcPts val="0"/>
              </a:spcBef>
              <a:spcAft>
                <a:spcPts val="0"/>
              </a:spcAft>
              <a:buNone/>
            </a:pPr>
            <a:r>
              <a:rPr lang="en">
                <a:highlight>
                  <a:srgbClr val="FFFFFF"/>
                </a:highlight>
              </a:rPr>
              <a:t>the security system</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the job poster analytics system</a:t>
            </a:r>
            <a:endParaRPr>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hyperlink" Target="https://kafka.apache.org/documentation/#messageforma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bugs.openjdk.java.net/browse/JDK-816490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03750"/>
            <a:ext cx="8520600" cy="93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Kafka</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pipelines with log as the backbone</a:t>
            </a:r>
            <a:endParaRPr/>
          </a:p>
        </p:txBody>
      </p:sp>
      <p:pic>
        <p:nvPicPr>
          <p:cNvPr id="114" name="Google Shape;114;p22"/>
          <p:cNvPicPr preferRelativeResize="0"/>
          <p:nvPr/>
        </p:nvPicPr>
        <p:blipFill>
          <a:blip r:embed="rId3">
            <a:alphaModFix/>
          </a:blip>
          <a:stretch>
            <a:fillRect/>
          </a:stretch>
        </p:blipFill>
        <p:spPr>
          <a:xfrm>
            <a:off x="596088" y="1481248"/>
            <a:ext cx="7951824" cy="305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Advantages</a:t>
            </a:r>
            <a:endParaRPr/>
          </a:p>
          <a:p>
            <a:pPr indent="0" lvl="0" marL="0" rtl="0" algn="l">
              <a:spcBef>
                <a:spcPts val="0"/>
              </a:spcBef>
              <a:spcAft>
                <a:spcPts val="0"/>
              </a:spcAft>
              <a:buNone/>
            </a:pPr>
            <a:r>
              <a:t/>
            </a:r>
            <a:endParaRPr sz="2400"/>
          </a:p>
        </p:txBody>
      </p:sp>
      <p:sp>
        <p:nvSpPr>
          <p:cNvPr id="120" name="Google Shape;120;p23"/>
          <p:cNvSpPr txBox="1"/>
          <p:nvPr/>
        </p:nvSpPr>
        <p:spPr>
          <a:xfrm>
            <a:off x="63025" y="1017725"/>
            <a:ext cx="9144000" cy="3883500"/>
          </a:xfrm>
          <a:prstGeom prst="rect">
            <a:avLst/>
          </a:prstGeom>
          <a:noFill/>
          <a:ln>
            <a:noFill/>
          </a:ln>
        </p:spPr>
        <p:txBody>
          <a:bodyPr anchorCtr="0" anchor="t" bIns="91425" lIns="285750" spcFirstLastPara="1" rIns="91425" wrap="square" tIns="91425">
            <a:noAutofit/>
          </a:bodyPr>
          <a:lstStyle/>
          <a:p>
            <a:pPr indent="0" lvl="0" marL="17145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Persistent log gives us: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receiver driven flow where consumers can crash, goto maintenance mode, later resume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source only needs to know how to integrate with the log</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flow control for varying consumption rates:</a:t>
            </a:r>
            <a:endParaRPr>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Search indexes need quick updates</a:t>
            </a:r>
            <a:endParaRPr>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Hadoop jobs only tap nightly</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source/sinks can evolve independently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n </a:t>
            </a:r>
            <a:r>
              <a:rPr lang="en"/>
              <a:t>example to help us imagine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Calculator as a Service</a:t>
            </a:r>
            <a:endParaRPr/>
          </a:p>
        </p:txBody>
      </p:sp>
      <p:sp>
        <p:nvSpPr>
          <p:cNvPr id="131" name="Google Shape;131;p25"/>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Webapp</a:t>
            </a:r>
            <a:r>
              <a:rPr lang="en" sz="1400">
                <a:solidFill>
                  <a:srgbClr val="000000"/>
                </a:solidFill>
              </a:rPr>
              <a:t> hosting + , - , * ,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Stream of operations:</a:t>
            </a:r>
            <a:endParaRPr sz="1400">
              <a:solidFill>
                <a:srgbClr val="000000"/>
              </a:solidFill>
            </a:endParaRPr>
          </a:p>
          <a:p>
            <a:pPr indent="0" lvl="0" marL="457200" rtl="0" algn="l">
              <a:spcBef>
                <a:spcPts val="1600"/>
              </a:spcBef>
              <a:spcAft>
                <a:spcPts val="0"/>
              </a:spcAft>
              <a:buNone/>
            </a:pPr>
            <a:r>
              <a:rPr lang="en" sz="1400">
                <a:solidFill>
                  <a:srgbClr val="000000"/>
                </a:solidFill>
              </a:rPr>
              <a:t>+124, -38, /5, *996, *2312, </a:t>
            </a:r>
            <a:r>
              <a:rPr lang="en" sz="1400">
                <a:solidFill>
                  <a:schemeClr val="dk1"/>
                </a:solidFill>
              </a:rPr>
              <a:t>*</a:t>
            </a:r>
            <a:r>
              <a:rPr lang="en" sz="1400">
                <a:solidFill>
                  <a:schemeClr val="dk1"/>
                </a:solidFill>
                <a:highlight>
                  <a:srgbClr val="FFFFFF"/>
                </a:highlight>
              </a:rPr>
              <a:t>9223372036854775808</a:t>
            </a:r>
            <a:r>
              <a:rPr lang="en" sz="1400">
                <a:solidFill>
                  <a:schemeClr val="dk1"/>
                </a:solidFill>
              </a:rPr>
              <a:t>95, </a:t>
            </a:r>
            <a:r>
              <a:rPr lang="en" sz="1400">
                <a:solidFill>
                  <a:srgbClr val="000000"/>
                </a:solidFill>
              </a:rPr>
              <a:t>+6, -454, /15423,....</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32" name="Google Shape;132;p25"/>
          <p:cNvSpPr txBox="1"/>
          <p:nvPr/>
        </p:nvSpPr>
        <p:spPr>
          <a:xfrm>
            <a:off x="4029075" y="2914650"/>
            <a:ext cx="5115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Team B:</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That’s a big number, Team A must’ve had to use BigIntegers.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I’m gonna charge you a bit now.</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p25"/>
          <p:cNvSpPr txBox="1"/>
          <p:nvPr/>
        </p:nvSpPr>
        <p:spPr>
          <a:xfrm>
            <a:off x="1421575" y="2914650"/>
            <a:ext cx="21288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Team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Computes the stream</a:t>
            </a:r>
            <a:endParaRPr>
              <a:latin typeface="Roboto"/>
              <a:ea typeface="Roboto"/>
              <a:cs typeface="Roboto"/>
              <a:sym typeface="Roboto"/>
            </a:endParaRPr>
          </a:p>
        </p:txBody>
      </p:sp>
      <p:cxnSp>
        <p:nvCxnSpPr>
          <p:cNvPr id="134" name="Google Shape;134;p25"/>
          <p:cNvCxnSpPr/>
          <p:nvPr/>
        </p:nvCxnSpPr>
        <p:spPr>
          <a:xfrm flipH="1" rot="10800000">
            <a:off x="2443175" y="2442950"/>
            <a:ext cx="514200" cy="371700"/>
          </a:xfrm>
          <a:prstGeom prst="straightConnector1">
            <a:avLst/>
          </a:prstGeom>
          <a:noFill/>
          <a:ln cap="flat" cmpd="sng" w="9525">
            <a:solidFill>
              <a:srgbClr val="000000"/>
            </a:solidFill>
            <a:prstDash val="solid"/>
            <a:round/>
            <a:headEnd len="med" w="med" type="none"/>
            <a:tailEnd len="med" w="med" type="triangle"/>
          </a:ln>
        </p:spPr>
      </p:cxnSp>
      <p:cxnSp>
        <p:nvCxnSpPr>
          <p:cNvPr id="135" name="Google Shape;135;p25"/>
          <p:cNvCxnSpPr/>
          <p:nvPr/>
        </p:nvCxnSpPr>
        <p:spPr>
          <a:xfrm rot="10800000">
            <a:off x="4786400" y="2400225"/>
            <a:ext cx="371400" cy="4287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its core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is just a log storing all events</a:t>
            </a:r>
            <a:endParaRPr/>
          </a:p>
        </p:txBody>
      </p:sp>
      <p:sp>
        <p:nvSpPr>
          <p:cNvPr id="146" name="Google Shape;146;p27"/>
          <p:cNvSpPr txBox="1"/>
          <p:nvPr/>
        </p:nvSpPr>
        <p:spPr>
          <a:xfrm>
            <a:off x="2905400" y="1231975"/>
            <a:ext cx="36138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7"/>
          <p:cNvPicPr preferRelativeResize="0"/>
          <p:nvPr/>
        </p:nvPicPr>
        <p:blipFill>
          <a:blip r:embed="rId3">
            <a:alphaModFix/>
          </a:blip>
          <a:stretch>
            <a:fillRect/>
          </a:stretch>
        </p:blipFill>
        <p:spPr>
          <a:xfrm>
            <a:off x="1695438" y="1017737"/>
            <a:ext cx="6033727" cy="367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is it such a powerful abstraction?</a:t>
            </a:r>
            <a:endParaRPr/>
          </a:p>
        </p:txBody>
      </p:sp>
      <p:sp>
        <p:nvSpPr>
          <p:cNvPr id="153" name="Google Shape;153;p28"/>
          <p:cNvSpPr txBox="1"/>
          <p:nvPr/>
        </p:nvSpPr>
        <p:spPr>
          <a:xfrm>
            <a:off x="2905400" y="1231975"/>
            <a:ext cx="36138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nvSpPr>
        <p:spPr>
          <a:xfrm>
            <a:off x="271550" y="1017725"/>
            <a:ext cx="8881500" cy="412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It takes you from</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What happened in the system -&gt; How the system looks like now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Operations +1, -2, -3 happened -&gt; -4 current state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Replayable record of history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+1, -2, -3</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\__ consumer dies here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That’s okie, comes up reads everything again</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Single source of truth (no distributed system murder mysteries!)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Sinks otherwise might go down, lose data and we’d never know who has it all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Captures change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Derive any state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The Log is persistent, append only, ordered by time, replicated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is s</a:t>
            </a:r>
            <a:r>
              <a:rPr lang="en"/>
              <a:t>tored on the disk as “segments”</a:t>
            </a:r>
            <a:endParaRPr/>
          </a:p>
        </p:txBody>
      </p:sp>
      <p:pic>
        <p:nvPicPr>
          <p:cNvPr id="160" name="Google Shape;160;p29"/>
          <p:cNvPicPr preferRelativeResize="0"/>
          <p:nvPr/>
        </p:nvPicPr>
        <p:blipFill rotWithShape="1">
          <a:blip r:embed="rId3">
            <a:alphaModFix/>
          </a:blip>
          <a:srcRect b="-13660" l="0" r="0" t="13660"/>
          <a:stretch/>
        </p:blipFill>
        <p:spPr>
          <a:xfrm>
            <a:off x="1201775" y="1425425"/>
            <a:ext cx="6204850" cy="2930575"/>
          </a:xfrm>
          <a:prstGeom prst="rect">
            <a:avLst/>
          </a:prstGeom>
          <a:noFill/>
          <a:ln>
            <a:noFill/>
          </a:ln>
        </p:spPr>
      </p:pic>
      <p:sp>
        <p:nvSpPr>
          <p:cNvPr id="161" name="Google Shape;161;p29"/>
          <p:cNvSpPr txBox="1"/>
          <p:nvPr/>
        </p:nvSpPr>
        <p:spPr>
          <a:xfrm>
            <a:off x="1357150" y="1246325"/>
            <a:ext cx="40227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000.log		003.log		006.log		</a:t>
            </a:r>
            <a:endParaRPr/>
          </a:p>
        </p:txBody>
      </p:sp>
      <p:sp>
        <p:nvSpPr>
          <p:cNvPr id="162" name="Google Shape;162;p29"/>
          <p:cNvSpPr txBox="1"/>
          <p:nvPr/>
        </p:nvSpPr>
        <p:spPr>
          <a:xfrm>
            <a:off x="2430400" y="4228575"/>
            <a:ext cx="37476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Detail to note:</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File names are their starting offsets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Hence you can binary search on file names</a:t>
            </a:r>
            <a:endParaRPr>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segments</a:t>
            </a:r>
            <a:endParaRPr/>
          </a:p>
        </p:txBody>
      </p:sp>
      <p:sp>
        <p:nvSpPr>
          <p:cNvPr id="168" name="Google Shape;168;p30"/>
          <p:cNvSpPr txBox="1"/>
          <p:nvPr/>
        </p:nvSpPr>
        <p:spPr>
          <a:xfrm>
            <a:off x="311700" y="1176800"/>
            <a:ext cx="8832300" cy="396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Not a single loong log!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Think of why rail tracks are made of segments?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Because it is easier to delete an old segment rather to look for messages </a:t>
            </a:r>
            <a:r>
              <a:rPr lang="en">
                <a:latin typeface="Roboto"/>
                <a:ea typeface="Roboto"/>
                <a:cs typeface="Roboto"/>
                <a:sym typeface="Roboto"/>
              </a:rPr>
              <a:t>old enough</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Reduced contention (we have writers/readers too)</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(One could take locks over byte range of file, but that’d be clunky!)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Close one, start new if crossing:</a:t>
            </a:r>
            <a:endParaRPr>
              <a:latin typeface="Roboto"/>
              <a:ea typeface="Roboto"/>
              <a:cs typeface="Roboto"/>
              <a:sym typeface="Roboto"/>
            </a:endParaRPr>
          </a:p>
          <a:p>
            <a:pPr indent="0" lvl="0" marL="457200" rtl="0" algn="l">
              <a:spcBef>
                <a:spcPts val="0"/>
              </a:spcBef>
              <a:spcAft>
                <a:spcPts val="0"/>
              </a:spcAft>
              <a:buNone/>
            </a:pPr>
            <a:r>
              <a:rPr i="1" lang="en">
                <a:latin typeface="Roboto"/>
                <a:ea typeface="Roboto"/>
                <a:cs typeface="Roboto"/>
                <a:sym typeface="Roboto"/>
              </a:rPr>
              <a:t>log.segment.bytes</a:t>
            </a:r>
            <a:endParaRPr i="1">
              <a:latin typeface="Roboto"/>
              <a:ea typeface="Roboto"/>
              <a:cs typeface="Roboto"/>
              <a:sym typeface="Roboto"/>
            </a:endParaRPr>
          </a:p>
          <a:p>
            <a:pPr indent="0" lvl="0" marL="457200" rtl="0" algn="l">
              <a:spcBef>
                <a:spcPts val="0"/>
              </a:spcBef>
              <a:spcAft>
                <a:spcPts val="0"/>
              </a:spcAft>
              <a:buNone/>
            </a:pPr>
            <a:r>
              <a:rPr i="1" lang="en">
                <a:latin typeface="Roboto"/>
                <a:ea typeface="Roboto"/>
                <a:cs typeface="Roboto"/>
                <a:sym typeface="Roboto"/>
              </a:rPr>
              <a:t>log.segment.ms</a:t>
            </a:r>
            <a:endParaRPr i="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Segments are indexed</a:t>
            </a:r>
            <a:endParaRPr/>
          </a:p>
        </p:txBody>
      </p:sp>
      <p:pic>
        <p:nvPicPr>
          <p:cNvPr id="174" name="Google Shape;174;p31"/>
          <p:cNvPicPr preferRelativeResize="0"/>
          <p:nvPr/>
        </p:nvPicPr>
        <p:blipFill>
          <a:blip r:embed="rId3">
            <a:alphaModFix/>
          </a:blip>
          <a:stretch>
            <a:fillRect/>
          </a:stretch>
        </p:blipFill>
        <p:spPr>
          <a:xfrm>
            <a:off x="1211725" y="1595975"/>
            <a:ext cx="6720550" cy="2565050"/>
          </a:xfrm>
          <a:prstGeom prst="rect">
            <a:avLst/>
          </a:prstGeom>
          <a:noFill/>
          <a:ln>
            <a:noFill/>
          </a:ln>
        </p:spPr>
      </p:pic>
      <p:sp>
        <p:nvSpPr>
          <p:cNvPr id="175" name="Google Shape;175;p31"/>
          <p:cNvSpPr txBox="1"/>
          <p:nvPr/>
        </p:nvSpPr>
        <p:spPr>
          <a:xfrm>
            <a:off x="674250" y="4161025"/>
            <a:ext cx="73512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Index</a:t>
            </a:r>
            <a:endParaRPr>
              <a:latin typeface="Roboto"/>
              <a:ea typeface="Roboto"/>
              <a:cs typeface="Roboto"/>
              <a:sym typeface="Roboto"/>
            </a:endParaRPr>
          </a:p>
        </p:txBody>
      </p:sp>
      <p:sp>
        <p:nvSpPr>
          <p:cNvPr id="60" name="Google Shape;60;p14"/>
          <p:cNvSpPr txBox="1"/>
          <p:nvPr>
            <p:ph idx="1" type="body"/>
          </p:nvPr>
        </p:nvSpPr>
        <p:spPr>
          <a:xfrm>
            <a:off x="311700" y="1326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 Data Driven Enterprise</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a:t>
            </a:r>
            <a:r>
              <a:rPr lang="en">
                <a:solidFill>
                  <a:srgbClr val="000000"/>
                </a:solidFill>
                <a:latin typeface="Roboto"/>
                <a:ea typeface="Roboto"/>
                <a:cs typeface="Roboto"/>
                <a:sym typeface="Roboto"/>
              </a:rPr>
              <a:t> </a:t>
            </a:r>
            <a:r>
              <a:rPr lang="en">
                <a:solidFill>
                  <a:srgbClr val="000000"/>
                </a:solidFill>
                <a:latin typeface="Roboto"/>
                <a:ea typeface="Roboto"/>
                <a:cs typeface="Roboto"/>
                <a:sym typeface="Roboto"/>
              </a:rPr>
              <a:t>Data Integration problem (Why </a:t>
            </a:r>
            <a:r>
              <a:rPr lang="en">
                <a:solidFill>
                  <a:srgbClr val="000000"/>
                </a:solidFill>
                <a:latin typeface="Roboto"/>
                <a:ea typeface="Roboto"/>
                <a:cs typeface="Roboto"/>
                <a:sym typeface="Roboto"/>
              </a:rPr>
              <a:t>Kafka </a:t>
            </a:r>
            <a:r>
              <a:rPr lang="en">
                <a:solidFill>
                  <a:srgbClr val="000000"/>
                </a:solidFill>
                <a:latin typeface="Roboto"/>
                <a:ea typeface="Roboto"/>
                <a:cs typeface="Roboto"/>
                <a:sym typeface="Roboto"/>
              </a:rPr>
              <a:t>was born)</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At its core (</a:t>
            </a:r>
            <a:r>
              <a:rPr lang="en">
                <a:solidFill>
                  <a:srgbClr val="000000"/>
                </a:solidFill>
                <a:latin typeface="Roboto"/>
                <a:ea typeface="Roboto"/>
                <a:cs typeface="Roboto"/>
                <a:sym typeface="Roboto"/>
              </a:rPr>
              <a:t>Storage a</a:t>
            </a:r>
            <a:r>
              <a:rPr lang="en">
                <a:solidFill>
                  <a:srgbClr val="000000"/>
                </a:solidFill>
                <a:latin typeface="Roboto"/>
                <a:ea typeface="Roboto"/>
                <a:cs typeface="Roboto"/>
                <a:sym typeface="Roboto"/>
              </a:rPr>
              <a:t>bstraction)</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chemeClr val="dk1"/>
                </a:solidFill>
                <a:latin typeface="Roboto"/>
                <a:ea typeface="Roboto"/>
                <a:cs typeface="Roboto"/>
                <a:sym typeface="Roboto"/>
              </a:rPr>
              <a:t>Retention policies</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Scaling the log</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chemeClr val="dk1"/>
                </a:solidFill>
                <a:latin typeface="Roboto"/>
                <a:ea typeface="Roboto"/>
                <a:cs typeface="Roboto"/>
                <a:sym typeface="Roboto"/>
              </a:rPr>
              <a:t>How data consumption scales</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How Kafka tracks consumers</a:t>
            </a:r>
            <a:endParaRPr>
              <a:solidFill>
                <a:schemeClr val="dk1"/>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Demo</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What’s next</a:t>
            </a:r>
            <a:endParaRPr>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Segments are indexed</a:t>
            </a:r>
            <a:endParaRPr/>
          </a:p>
        </p:txBody>
      </p:sp>
      <p:sp>
        <p:nvSpPr>
          <p:cNvPr id="181" name="Google Shape;181;p32"/>
          <p:cNvSpPr txBox="1"/>
          <p:nvPr/>
        </p:nvSpPr>
        <p:spPr>
          <a:xfrm>
            <a:off x="674250" y="4161025"/>
            <a:ext cx="73512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nvSpPr>
        <p:spPr>
          <a:xfrm>
            <a:off x="311700" y="859325"/>
            <a:ext cx="8520600" cy="4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Going through the entire segment to find the record at offset X would be inefficient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Records aren’t of the same size hence you can’t just jump</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(payloads differ)</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Therefore we create an index that tells us where to jump!</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Records in the index itself are fixed size and so you can jump in the index</a:t>
            </a:r>
            <a:endParaRPr>
              <a:latin typeface="Roboto"/>
              <a:ea typeface="Roboto"/>
              <a:cs typeface="Roboto"/>
              <a:sym typeface="Roboto"/>
            </a:endParaRPr>
          </a:p>
          <a:p>
            <a:pPr indent="-317500" lvl="0"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4 bytes for offsets stored as an offset from base offset represented by file name</a:t>
            </a:r>
            <a:endParaRPr>
              <a:solidFill>
                <a:schemeClr val="dk1"/>
              </a:solidFill>
              <a:latin typeface="Roboto"/>
              <a:ea typeface="Roboto"/>
              <a:cs typeface="Roboto"/>
              <a:sym typeface="Roboto"/>
            </a:endParaRPr>
          </a:p>
          <a:p>
            <a:pPr indent="-317500" lvl="0"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4 bytes for byte position of where the record starts in the log</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Not all offsets are stored</a:t>
            </a:r>
            <a:endParaRPr>
              <a:latin typeface="Roboto"/>
              <a:ea typeface="Roboto"/>
              <a:cs typeface="Roboto"/>
              <a:sym typeface="Roboto"/>
            </a:endParaRPr>
          </a:p>
          <a:p>
            <a:pPr indent="457200" lvl="0" marL="0" rtl="0" algn="l">
              <a:spcBef>
                <a:spcPts val="0"/>
              </a:spcBef>
              <a:spcAft>
                <a:spcPts val="0"/>
              </a:spcAft>
              <a:buNone/>
            </a:pPr>
            <a:r>
              <a:rPr i="1" lang="en">
                <a:latin typeface="Roboto"/>
                <a:ea typeface="Roboto"/>
                <a:cs typeface="Roboto"/>
                <a:sym typeface="Roboto"/>
              </a:rPr>
              <a:t>log.index.interval.bytes</a:t>
            </a:r>
            <a:endParaRPr i="1">
              <a:latin typeface="Roboto"/>
              <a:ea typeface="Roboto"/>
              <a:cs typeface="Roboto"/>
              <a:sym typeface="Roboto"/>
            </a:endParaRPr>
          </a:p>
          <a:p>
            <a:pPr indent="457200" lvl="0" marL="0" rtl="0" algn="l">
              <a:spcBef>
                <a:spcPts val="0"/>
              </a:spcBef>
              <a:spcAft>
                <a:spcPts val="0"/>
              </a:spcAft>
              <a:buNone/>
            </a:pPr>
            <a:r>
              <a:rPr i="1" lang="en">
                <a:solidFill>
                  <a:schemeClr val="dk1"/>
                </a:solidFill>
                <a:highlight>
                  <a:srgbClr val="F2F2F2"/>
                </a:highlight>
                <a:latin typeface="Roboto"/>
                <a:ea typeface="Roboto"/>
                <a:cs typeface="Roboto"/>
                <a:sym typeface="Roboto"/>
              </a:rPr>
              <a:t>log.index.size.max.bytes</a:t>
            </a:r>
            <a:endParaRPr i="1">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1537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Retention policies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311700" y="1017725"/>
            <a:ext cx="8832300" cy="412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Retain a window of records</a:t>
            </a:r>
            <a:endParaRPr sz="1400">
              <a:solidFill>
                <a:schemeClr val="dk1"/>
              </a:solidFill>
            </a:endParaRPr>
          </a:p>
          <a:p>
            <a:pPr indent="-317500" lvl="1" marL="914400" rtl="0" algn="l">
              <a:spcBef>
                <a:spcPts val="0"/>
              </a:spcBef>
              <a:spcAft>
                <a:spcPts val="0"/>
              </a:spcAft>
              <a:buClr>
                <a:srgbClr val="000000"/>
              </a:buClr>
              <a:buSzPts val="1400"/>
              <a:buChar char="●"/>
            </a:pPr>
            <a:r>
              <a:rPr lang="en">
                <a:solidFill>
                  <a:srgbClr val="000000"/>
                </a:solidFill>
              </a:rPr>
              <a:t>Time (</a:t>
            </a:r>
            <a:r>
              <a:rPr lang="en" sz="1400">
                <a:solidFill>
                  <a:srgbClr val="000000"/>
                </a:solidFill>
              </a:rPr>
              <a:t>l</a:t>
            </a:r>
            <a:r>
              <a:rPr lang="en" sz="1400">
                <a:solidFill>
                  <a:srgbClr val="000000"/>
                </a:solidFill>
              </a:rPr>
              <a:t>og.retention.ms)</a:t>
            </a:r>
            <a:endParaRPr sz="1400">
              <a:solidFill>
                <a:srgbClr val="000000"/>
              </a:solidFill>
            </a:endParaRPr>
          </a:p>
          <a:p>
            <a:pPr indent="457200" lvl="0" marL="457200" rtl="0" algn="l">
              <a:spcBef>
                <a:spcPts val="0"/>
              </a:spcBef>
              <a:spcAft>
                <a:spcPts val="0"/>
              </a:spcAft>
              <a:buNone/>
            </a:pPr>
            <a:r>
              <a:rPr lang="en" sz="1400">
                <a:solidFill>
                  <a:srgbClr val="000000"/>
                </a:solidFill>
              </a:rPr>
              <a:t>D</a:t>
            </a:r>
            <a:r>
              <a:rPr lang="en" sz="1400">
                <a:solidFill>
                  <a:srgbClr val="000000"/>
                </a:solidFill>
              </a:rPr>
              <a:t>one by examining the last modified time of each</a:t>
            </a:r>
            <a:r>
              <a:rPr lang="en" sz="1400">
                <a:solidFill>
                  <a:srgbClr val="000000"/>
                </a:solidFill>
              </a:rPr>
              <a:t> </a:t>
            </a:r>
            <a:r>
              <a:rPr lang="en" sz="1400">
                <a:solidFill>
                  <a:srgbClr val="000000"/>
                </a:solidFill>
              </a:rPr>
              <a:t>segment</a:t>
            </a:r>
            <a:endParaRPr sz="1400">
              <a:solidFill>
                <a:srgbClr val="000000"/>
              </a:solidFill>
            </a:endParaRPr>
          </a:p>
          <a:p>
            <a:pPr indent="457200" lvl="0" marL="457200" rtl="0" algn="l">
              <a:spcBef>
                <a:spcPts val="0"/>
              </a:spcBef>
              <a:spcAft>
                <a:spcPts val="0"/>
              </a:spcAft>
              <a:buNone/>
            </a:pPr>
            <a:r>
              <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Size (</a:t>
            </a:r>
            <a:r>
              <a:rPr lang="en" sz="1400">
                <a:solidFill>
                  <a:srgbClr val="000000"/>
                </a:solidFill>
              </a:rPr>
              <a:t>l</a:t>
            </a:r>
            <a:r>
              <a:rPr lang="en" sz="1400">
                <a:solidFill>
                  <a:srgbClr val="000000"/>
                </a:solidFill>
              </a:rPr>
              <a:t>og.retention.bytes)  </a:t>
            </a:r>
            <a:endParaRPr sz="1400">
              <a:solidFill>
                <a:srgbClr val="000000"/>
              </a:solidFill>
            </a:endParaRPr>
          </a:p>
          <a:p>
            <a:pPr indent="457200" lvl="0" marL="457200" rtl="0" algn="l">
              <a:spcBef>
                <a:spcPts val="0"/>
              </a:spcBef>
              <a:spcAft>
                <a:spcPts val="0"/>
              </a:spcAft>
              <a:buNone/>
            </a:pPr>
            <a:r>
              <a:rPr lang="en" sz="1400">
                <a:solidFill>
                  <a:srgbClr val="000000"/>
                </a:solidFill>
              </a:rPr>
              <a:t>Start deleting segments till we fall below this limit</a:t>
            </a:r>
            <a:endParaRPr sz="1400">
              <a:solidFill>
                <a:srgbClr val="000000"/>
              </a:solidFill>
            </a:endParaRPr>
          </a:p>
          <a:p>
            <a:pPr indent="45720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After the retention window, you no longer can recreate the current state of the system </a:t>
            </a:r>
            <a:r>
              <a:rPr i="1" lang="en" sz="1400">
                <a:solidFill>
                  <a:srgbClr val="000000"/>
                </a:solidFill>
              </a:rPr>
              <a:t>from the source alone</a:t>
            </a:r>
            <a:endParaRPr i="1" sz="1400">
              <a:solidFill>
                <a:srgbClr val="000000"/>
              </a:solidFill>
            </a:endParaRPr>
          </a:p>
          <a:p>
            <a:pPr indent="0" lvl="0" marL="457200" rtl="0" algn="l">
              <a:spcBef>
                <a:spcPts val="0"/>
              </a:spcBef>
              <a:spcAft>
                <a:spcPts val="0"/>
              </a:spcAft>
              <a:buNone/>
            </a:pPr>
            <a:r>
              <a:t/>
            </a:r>
            <a:endParaRPr sz="1400" u="sng">
              <a:solidFill>
                <a:srgbClr val="000000"/>
              </a:solidFill>
            </a:endParaRPr>
          </a:p>
          <a:p>
            <a:pPr indent="457200" lvl="0" marL="0" rtl="0" algn="l">
              <a:spcBef>
                <a:spcPts val="0"/>
              </a:spcBef>
              <a:spcAft>
                <a:spcPts val="0"/>
              </a:spcAft>
              <a:buNone/>
            </a:pPr>
            <a:r>
              <a:rPr lang="en" sz="1400">
                <a:solidFill>
                  <a:srgbClr val="000000"/>
                </a:solidFill>
              </a:rPr>
              <a:t>Segment 1: [</a:t>
            </a:r>
            <a:r>
              <a:rPr lang="en" sz="1400">
                <a:solidFill>
                  <a:schemeClr val="dk1"/>
                </a:solidFill>
              </a:rPr>
              <a:t>+1, -2, -3]		Segment 2: [+4 -5]</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      			  \__ consumer dies here, comes back up really late</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Segment 2: [+4 -5]  </a:t>
            </a:r>
            <a:endParaRPr sz="1400">
              <a:solidFill>
                <a:schemeClr val="dk1"/>
              </a:solidFill>
            </a:endParaRPr>
          </a:p>
          <a:p>
            <a:pPr indent="457200" lvl="0" marL="914400" rtl="0" algn="l">
              <a:lnSpc>
                <a:spcPct val="100000"/>
              </a:lnSpc>
              <a:spcBef>
                <a:spcPts val="0"/>
              </a:spcBef>
              <a:spcAft>
                <a:spcPts val="0"/>
              </a:spcAft>
              <a:buNone/>
            </a:pPr>
            <a:r>
              <a:rPr lang="en" sz="1400">
                <a:solidFill>
                  <a:schemeClr val="dk1"/>
                </a:solidFill>
              </a:rPr>
              <a:t>   \____  starts consuming from +4, reaches incorrect state -1</a:t>
            </a:r>
            <a:endParaRPr sz="1400">
              <a:solidFill>
                <a:schemeClr val="dk1"/>
              </a:solidFill>
            </a:endParaRPr>
          </a:p>
          <a:p>
            <a:pPr indent="457200" lvl="0" marL="914400" rtl="0" algn="l">
              <a:lnSpc>
                <a:spcPct val="100000"/>
              </a:lnSpc>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Used for logs that “ingest” real-time feeds</a:t>
            </a:r>
            <a:endParaRPr sz="1400">
              <a:solidFill>
                <a:schemeClr val="dk1"/>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log.cleanup.policy = delete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log.cleanup.policy = delete</a:t>
            </a:r>
            <a:endParaRPr/>
          </a:p>
        </p:txBody>
      </p:sp>
      <p:sp>
        <p:nvSpPr>
          <p:cNvPr id="199" name="Google Shape;199;p35"/>
          <p:cNvSpPr txBox="1"/>
          <p:nvPr/>
        </p:nvSpPr>
        <p:spPr>
          <a:xfrm>
            <a:off x="311700" y="1017725"/>
            <a:ext cx="8832300" cy="4125600"/>
          </a:xfrm>
          <a:prstGeom prst="rect">
            <a:avLst/>
          </a:prstGeom>
          <a:noFill/>
          <a:ln>
            <a:noFill/>
          </a:ln>
        </p:spPr>
        <p:txBody>
          <a:bodyPr anchorCtr="0" anchor="t" bIns="91425" lIns="91425" spcFirstLastPara="1" rIns="91425" wrap="square" tIns="91425">
            <a:noAutofit/>
          </a:bodyPr>
          <a:lstStyle/>
          <a:p>
            <a:pPr indent="0" lvl="0" marL="171450" rtl="0" algn="l">
              <a:lnSpc>
                <a:spcPct val="115000"/>
              </a:lnSpc>
              <a:spcBef>
                <a:spcPts val="0"/>
              </a:spcBef>
              <a:spcAft>
                <a:spcPts val="0"/>
              </a:spcAft>
              <a:buNone/>
            </a:pPr>
            <a:r>
              <a:rPr lang="en">
                <a:solidFill>
                  <a:schemeClr val="dk1"/>
                </a:solidFill>
                <a:latin typeface="Roboto"/>
                <a:ea typeface="Roboto"/>
                <a:cs typeface="Roboto"/>
                <a:sym typeface="Roboto"/>
              </a:rPr>
              <a:t>Let’s take an e</a:t>
            </a:r>
            <a:r>
              <a:rPr lang="en">
                <a:solidFill>
                  <a:schemeClr val="dk1"/>
                </a:solidFill>
                <a:latin typeface="Roboto"/>
                <a:ea typeface="Roboto"/>
                <a:cs typeface="Roboto"/>
                <a:sym typeface="Roboto"/>
              </a:rPr>
              <a:t>xample:</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producer rate: 100 MB/per day</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a:solidFill>
                  <a:schemeClr val="dk1"/>
                </a:solidFill>
                <a:latin typeface="Roboto"/>
                <a:ea typeface="Roboto"/>
                <a:cs typeface="Roboto"/>
                <a:sym typeface="Roboto"/>
              </a:rPr>
              <a:t>log.segment.bytes: 1GB (default)</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a:solidFill>
                  <a:schemeClr val="dk1"/>
                </a:solidFill>
                <a:latin typeface="Roboto"/>
                <a:ea typeface="Roboto"/>
                <a:cs typeface="Roboto"/>
                <a:sym typeface="Roboto"/>
              </a:rPr>
              <a:t>log.retention.ms: 604800000  (1 week)</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10 days to fill 1st segment (100MB per day = 1GB) </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 new 2nd segment is created and becomes the active segment</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1st segment is still not considered for deletion because the last modified time would be today!</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7 days later, 1st segment is deleted</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Hence messages would be retained for 17 days!</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t>
            </a:r>
            <a:r>
              <a:rPr lang="en"/>
              <a:t>og.cleanup.policy = compact</a:t>
            </a:r>
            <a:endParaRPr/>
          </a:p>
          <a:p>
            <a:pPr indent="0" lvl="0" marL="0" rtl="0" algn="l">
              <a:spcBef>
                <a:spcPts val="0"/>
              </a:spcBef>
              <a:spcAft>
                <a:spcPts val="0"/>
              </a:spcAft>
              <a:buNone/>
            </a:pPr>
            <a:r>
              <a:t/>
            </a:r>
            <a:endParaRPr/>
          </a:p>
        </p:txBody>
      </p:sp>
      <p:sp>
        <p:nvSpPr>
          <p:cNvPr id="205" name="Google Shape;205;p36"/>
          <p:cNvSpPr txBox="1"/>
          <p:nvPr/>
        </p:nvSpPr>
        <p:spPr>
          <a:xfrm>
            <a:off x="395675" y="1017725"/>
            <a:ext cx="8748300" cy="412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t>
            </a:r>
            <a:r>
              <a:rPr lang="en">
                <a:latin typeface="Roboto"/>
                <a:ea typeface="Roboto"/>
                <a:cs typeface="Roboto"/>
                <a:sym typeface="Roboto"/>
              </a:rPr>
              <a:t>etain</a:t>
            </a:r>
            <a:r>
              <a:rPr lang="en">
                <a:latin typeface="Roboto"/>
                <a:ea typeface="Roboto"/>
                <a:cs typeface="Roboto"/>
                <a:sym typeface="Roboto"/>
              </a:rPr>
              <a:t>s </a:t>
            </a:r>
            <a:r>
              <a:rPr lang="en">
                <a:latin typeface="Roboto"/>
                <a:ea typeface="Roboto"/>
                <a:cs typeface="Roboto"/>
                <a:sym typeface="Roboto"/>
              </a:rPr>
              <a:t>the last known value for each key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(Hence your messages must be keyed!)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a:t>
            </a:r>
            <a:r>
              <a:rPr lang="en">
                <a:solidFill>
                  <a:schemeClr val="dk1"/>
                </a:solidFill>
                <a:latin typeface="Roboto"/>
                <a:ea typeface="Roboto"/>
                <a:cs typeface="Roboto"/>
                <a:sym typeface="Roboto"/>
              </a:rPr>
              <a:t>iner grained per-record retention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rather than coarse grained time-based retention</a:t>
            </a:r>
            <a:endParaRPr>
              <a:solidFill>
                <a:schemeClr val="dk1"/>
              </a:solidFill>
              <a:latin typeface="Roboto"/>
              <a:ea typeface="Roboto"/>
              <a:cs typeface="Roboto"/>
              <a:sym typeface="Roboto"/>
            </a:endParaRPr>
          </a:p>
          <a:p>
            <a:pPr indent="0" lvl="0" marL="9144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Used for “long storage”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Compacted logs are where you store results of your processing to later restore your state from</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Example: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Our CaaS consumer could push it’s results of computation done over the incoming stream of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operations to a compacted log keyed by userid</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(we’ll see an example shortly)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06" name="Google Shape;206;p36"/>
          <p:cNvPicPr preferRelativeResize="0"/>
          <p:nvPr/>
        </p:nvPicPr>
        <p:blipFill>
          <a:blip r:embed="rId3">
            <a:alphaModFix/>
          </a:blip>
          <a:stretch>
            <a:fillRect/>
          </a:stretch>
        </p:blipFill>
        <p:spPr>
          <a:xfrm>
            <a:off x="5927175" y="1017725"/>
            <a:ext cx="2111675" cy="1779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311700" y="323800"/>
            <a:ext cx="8520600" cy="443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       	Ingest: </a:t>
            </a:r>
            <a:r>
              <a:rPr lang="en" sz="1400">
                <a:solidFill>
                  <a:schemeClr val="dk1"/>
                </a:solidFill>
              </a:rPr>
              <a:t>“CalculateLog” (retention: deletion)</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a:t>
            </a:r>
            <a:r>
              <a:rPr lang="en" sz="1400">
                <a:solidFill>
                  <a:srgbClr val="FF0000"/>
                </a:solidFill>
              </a:rPr>
              <a:t>-1</a:t>
            </a:r>
            <a:r>
              <a:rPr lang="en" sz="1400">
                <a:solidFill>
                  <a:schemeClr val="dk1"/>
                </a:solidFill>
              </a:rPr>
              <a:t> -2 </a:t>
            </a:r>
            <a:r>
              <a:rPr lang="en" sz="1400">
                <a:solidFill>
                  <a:srgbClr val="FF0000"/>
                </a:solidFill>
              </a:rPr>
              <a:t>+3</a:t>
            </a:r>
            <a:r>
              <a:rPr lang="en" sz="1400">
                <a:solidFill>
                  <a:schemeClr val="dk1"/>
                </a:solidFill>
              </a:rPr>
              <a:t>] [-4 </a:t>
            </a:r>
            <a:r>
              <a:rPr lang="en" sz="1400">
                <a:solidFill>
                  <a:srgbClr val="FF0000"/>
                </a:solidFill>
              </a:rPr>
              <a:t>+5</a:t>
            </a:r>
            <a:r>
              <a:rPr lang="en" sz="1400">
                <a:solidFill>
                  <a:schemeClr val="dk1"/>
                </a:solidFill>
              </a:rPr>
              <a:t> </a:t>
            </a:r>
            <a:r>
              <a:rPr lang="en" sz="1400">
                <a:solidFill>
                  <a:srgbClr val="FF0000"/>
                </a:solidFill>
              </a:rPr>
              <a:t>+6</a:t>
            </a:r>
            <a:r>
              <a:rPr lang="en" sz="1400">
                <a:solidFill>
                  <a:schemeClr val="dk1"/>
                </a:solidFill>
              </a:rPr>
              <a:t> +7] [*8 </a:t>
            </a:r>
            <a:r>
              <a:rPr lang="en" sz="1400">
                <a:solidFill>
                  <a:srgbClr val="FF0000"/>
                </a:solidFill>
              </a:rPr>
              <a:t>/1</a:t>
            </a:r>
            <a:r>
              <a:rPr lang="en" sz="1400">
                <a:solidFill>
                  <a:schemeClr val="dk1"/>
                </a:solidFill>
              </a:rPr>
              <a:t>]</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\__ consumer at offset 1</a:t>
            </a:r>
            <a:endParaRPr sz="1400">
              <a:solidFill>
                <a:schemeClr val="dk1"/>
              </a:solidFill>
            </a:endParaRPr>
          </a:p>
          <a:p>
            <a:pPr indent="45720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process local state:</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map(userid, result) = {“red”:”-1” }     		 		</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a:t>
            </a:r>
            <a:r>
              <a:rPr lang="en" sz="1400">
                <a:solidFill>
                  <a:srgbClr val="FF0000"/>
                </a:solidFill>
              </a:rPr>
              <a:t>-1</a:t>
            </a:r>
            <a:r>
              <a:rPr lang="en" sz="1400">
                <a:solidFill>
                  <a:schemeClr val="dk1"/>
                </a:solidFill>
              </a:rPr>
              <a:t> -2 </a:t>
            </a:r>
            <a:r>
              <a:rPr lang="en" sz="1400">
                <a:solidFill>
                  <a:srgbClr val="FF0000"/>
                </a:solidFill>
              </a:rPr>
              <a:t>+3</a:t>
            </a:r>
            <a:r>
              <a:rPr lang="en" sz="1400">
                <a:solidFill>
                  <a:schemeClr val="dk1"/>
                </a:solidFill>
              </a:rPr>
              <a:t>] [-4 </a:t>
            </a:r>
            <a:r>
              <a:rPr lang="en" sz="1400">
                <a:solidFill>
                  <a:srgbClr val="FF0000"/>
                </a:solidFill>
              </a:rPr>
              <a:t>+5</a:t>
            </a:r>
            <a:r>
              <a:rPr lang="en" sz="1400">
                <a:solidFill>
                  <a:schemeClr val="dk1"/>
                </a:solidFill>
              </a:rPr>
              <a:t> </a:t>
            </a:r>
            <a:r>
              <a:rPr lang="en" sz="1400">
                <a:solidFill>
                  <a:srgbClr val="FF0000"/>
                </a:solidFill>
              </a:rPr>
              <a:t>+6</a:t>
            </a:r>
            <a:r>
              <a:rPr lang="en" sz="1400">
                <a:solidFill>
                  <a:schemeClr val="dk1"/>
                </a:solidFill>
              </a:rPr>
              <a:t> +7] [*8 </a:t>
            </a:r>
            <a:r>
              <a:rPr lang="en" sz="1400">
                <a:solidFill>
                  <a:srgbClr val="FF0000"/>
                </a:solidFill>
              </a:rPr>
              <a:t>/1</a:t>
            </a:r>
            <a:r>
              <a:rPr lang="en" sz="1400">
                <a:solidFill>
                  <a:schemeClr val="dk1"/>
                </a:solidFill>
              </a:rPr>
              <a:t>] [*9 +1 -3]</a:t>
            </a:r>
            <a:endParaRPr sz="1400">
              <a:solidFill>
                <a:schemeClr val="dk1"/>
              </a:solidFill>
            </a:endParaRPr>
          </a:p>
          <a:p>
            <a:pPr indent="457200" lvl="0" marL="914400" rtl="0" algn="l">
              <a:lnSpc>
                <a:spcPct val="100000"/>
              </a:lnSpc>
              <a:spcBef>
                <a:spcPts val="0"/>
              </a:spcBef>
              <a:spcAft>
                <a:spcPts val="0"/>
              </a:spcAft>
              <a:buNone/>
            </a:pPr>
            <a:r>
              <a:rPr lang="en" sz="1400">
                <a:solidFill>
                  <a:schemeClr val="dk1"/>
                </a:solidFill>
              </a:rPr>
              <a:t>      \__ consumer at offset 6</a:t>
            </a:r>
            <a:endParaRPr sz="1400">
              <a:solidFill>
                <a:schemeClr val="dk1"/>
              </a:solidFill>
            </a:endParaRPr>
          </a:p>
          <a:p>
            <a:pPr indent="0" lvl="0" marL="1828800" rtl="0" algn="l">
              <a:lnSpc>
                <a:spcPct val="100000"/>
              </a:lnSpc>
              <a:spcBef>
                <a:spcPts val="0"/>
              </a:spcBef>
              <a:spcAft>
                <a:spcPts val="0"/>
              </a:spcAft>
              <a:buNone/>
            </a:pP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process local state:</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map(userid, result) = {“red”:”+13” , “black”: “-6”}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strike="sngStrike">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strike="sngStrike">
                <a:solidFill>
                  <a:schemeClr val="dk1"/>
                </a:solidFill>
              </a:rPr>
              <a:t>[</a:t>
            </a:r>
            <a:r>
              <a:rPr lang="en" sz="1400" strike="sngStrike">
                <a:solidFill>
                  <a:srgbClr val="FF0000"/>
                </a:solidFill>
              </a:rPr>
              <a:t>-1</a:t>
            </a:r>
            <a:r>
              <a:rPr lang="en" sz="1400" strike="sngStrike">
                <a:solidFill>
                  <a:schemeClr val="dk1"/>
                </a:solidFill>
              </a:rPr>
              <a:t> -2 </a:t>
            </a:r>
            <a:r>
              <a:rPr lang="en" sz="1400" strike="sngStrike">
                <a:solidFill>
                  <a:srgbClr val="FF0000"/>
                </a:solidFill>
              </a:rPr>
              <a:t>+3</a:t>
            </a:r>
            <a:r>
              <a:rPr lang="en" sz="1400" strike="sngStrike">
                <a:solidFill>
                  <a:schemeClr val="dk1"/>
                </a:solidFill>
              </a:rPr>
              <a:t>]</a:t>
            </a:r>
            <a:r>
              <a:rPr lang="en" sz="1400">
                <a:solidFill>
                  <a:schemeClr val="dk1"/>
                </a:solidFill>
              </a:rPr>
              <a:t> [-4 </a:t>
            </a:r>
            <a:r>
              <a:rPr lang="en" sz="1400">
                <a:solidFill>
                  <a:srgbClr val="FF0000"/>
                </a:solidFill>
              </a:rPr>
              <a:t>+5</a:t>
            </a:r>
            <a:r>
              <a:rPr lang="en" sz="1400">
                <a:solidFill>
                  <a:schemeClr val="dk1"/>
                </a:solidFill>
              </a:rPr>
              <a:t> </a:t>
            </a:r>
            <a:r>
              <a:rPr lang="en" sz="1400">
                <a:solidFill>
                  <a:srgbClr val="FF0000"/>
                </a:solidFill>
              </a:rPr>
              <a:t>+6</a:t>
            </a:r>
            <a:r>
              <a:rPr lang="en" sz="1400">
                <a:solidFill>
                  <a:schemeClr val="dk1"/>
                </a:solidFill>
              </a:rPr>
              <a:t> +7] [*8 </a:t>
            </a:r>
            <a:r>
              <a:rPr lang="en" sz="1400">
                <a:solidFill>
                  <a:srgbClr val="FF0000"/>
                </a:solidFill>
              </a:rPr>
              <a:t>/1</a:t>
            </a:r>
            <a:r>
              <a:rPr lang="en" sz="1400">
                <a:solidFill>
                  <a:schemeClr val="dk1"/>
                </a:solidFill>
              </a:rPr>
              <a:t>] [*9 +1 -3]</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(deleted)                   \__ consumer dies, comes back up, resumes at offset 6</a:t>
            </a:r>
            <a:endParaRPr sz="1400">
              <a:solidFill>
                <a:schemeClr val="dk1"/>
              </a:solidFill>
            </a:endParaRPr>
          </a:p>
          <a:p>
            <a:pPr indent="0" lvl="0" marL="1828800" rtl="0" algn="l">
              <a:lnSpc>
                <a:spcPct val="100000"/>
              </a:lnSpc>
              <a:spcBef>
                <a:spcPts val="0"/>
              </a:spcBef>
              <a:spcAft>
                <a:spcPts val="0"/>
              </a:spcAft>
              <a:buNone/>
            </a:pPr>
            <a:r>
              <a:rPr lang="en" sz="1400">
                <a:solidFill>
                  <a:schemeClr val="dk1"/>
                </a:solidFill>
              </a:rPr>
              <a:t>  recreates state from “CalculatedLog”</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process local state:</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map(userid, result) = {“red”:”+13” , “black”: “-6”}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a:t>
            </a:r>
            <a:endParaRPr sz="1400">
              <a:solidFill>
                <a:schemeClr val="dk1"/>
              </a:solidFill>
            </a:endParaRPr>
          </a:p>
        </p:txBody>
      </p:sp>
      <p:sp>
        <p:nvSpPr>
          <p:cNvPr id="212" name="Google Shape;212;p37"/>
          <p:cNvSpPr txBox="1"/>
          <p:nvPr/>
        </p:nvSpPr>
        <p:spPr>
          <a:xfrm>
            <a:off x="4572000" y="4847500"/>
            <a:ext cx="45720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(red represents operations by user A, black represents operations by user B)</a:t>
            </a:r>
            <a:endParaRPr sz="1000">
              <a:solidFill>
                <a:schemeClr val="dk1"/>
              </a:solidFill>
              <a:latin typeface="Roboto"/>
              <a:ea typeface="Roboto"/>
              <a:cs typeface="Roboto"/>
              <a:sym typeface="Roboto"/>
            </a:endParaRPr>
          </a:p>
        </p:txBody>
      </p:sp>
      <p:sp>
        <p:nvSpPr>
          <p:cNvPr id="213" name="Google Shape;213;p37"/>
          <p:cNvSpPr txBox="1"/>
          <p:nvPr/>
        </p:nvSpPr>
        <p:spPr>
          <a:xfrm>
            <a:off x="4042100" y="323800"/>
            <a:ext cx="5101800" cy="4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StateStore: </a:t>
            </a:r>
            <a:r>
              <a:rPr lang="en">
                <a:latin typeface="Roboto"/>
                <a:ea typeface="Roboto"/>
                <a:cs typeface="Roboto"/>
                <a:sym typeface="Roboto"/>
              </a:rPr>
              <a:t>“CalculatedLog” (retention: compaction)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a:t>
            </a:r>
            <a:r>
              <a:rPr lang="en">
                <a:solidFill>
                  <a:srgbClr val="FF0000"/>
                </a:solidFill>
                <a:latin typeface="Roboto"/>
                <a:ea typeface="Roboto"/>
                <a:cs typeface="Roboto"/>
                <a:sym typeface="Roboto"/>
              </a:rPr>
              <a:t>-1</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457200" lvl="0" marL="1371600" rtl="0" algn="l">
              <a:spcBef>
                <a:spcPts val="0"/>
              </a:spcBef>
              <a:spcAft>
                <a:spcPts val="0"/>
              </a:spcAft>
              <a:buNone/>
            </a:pPr>
            <a:r>
              <a:rPr lang="en">
                <a:latin typeface="Roboto"/>
                <a:ea typeface="Roboto"/>
                <a:cs typeface="Roboto"/>
                <a:sym typeface="Roboto"/>
              </a:rPr>
              <a:t>[</a:t>
            </a:r>
            <a:r>
              <a:rPr lang="en">
                <a:solidFill>
                  <a:srgbClr val="FF0000"/>
                </a:solidFill>
                <a:latin typeface="Roboto"/>
                <a:ea typeface="Roboto"/>
                <a:cs typeface="Roboto"/>
                <a:sym typeface="Roboto"/>
              </a:rPr>
              <a:t>-1</a:t>
            </a:r>
            <a:r>
              <a:rPr lang="en">
                <a:latin typeface="Roboto"/>
                <a:ea typeface="Roboto"/>
                <a:cs typeface="Roboto"/>
                <a:sym typeface="Roboto"/>
              </a:rPr>
              <a:t> -2 </a:t>
            </a:r>
            <a:r>
              <a:rPr lang="en">
                <a:solidFill>
                  <a:srgbClr val="FF0000"/>
                </a:solidFill>
                <a:latin typeface="Roboto"/>
                <a:ea typeface="Roboto"/>
                <a:cs typeface="Roboto"/>
                <a:sym typeface="Roboto"/>
              </a:rPr>
              <a:t>+2</a:t>
            </a:r>
            <a:r>
              <a:rPr lang="en">
                <a:latin typeface="Roboto"/>
                <a:ea typeface="Roboto"/>
                <a:cs typeface="Roboto"/>
                <a:sym typeface="Roboto"/>
              </a:rPr>
              <a:t> -6 </a:t>
            </a:r>
            <a:r>
              <a:rPr lang="en">
                <a:solidFill>
                  <a:srgbClr val="FF0000"/>
                </a:solidFill>
                <a:latin typeface="Roboto"/>
                <a:ea typeface="Roboto"/>
                <a:cs typeface="Roboto"/>
                <a:sym typeface="Roboto"/>
              </a:rPr>
              <a:t>+7</a:t>
            </a:r>
            <a:r>
              <a:rPr lang="en">
                <a:latin typeface="Roboto"/>
                <a:ea typeface="Roboto"/>
                <a:cs typeface="Roboto"/>
                <a:sym typeface="Roboto"/>
              </a:rPr>
              <a:t> </a:t>
            </a:r>
            <a:r>
              <a:rPr lang="en">
                <a:solidFill>
                  <a:srgbClr val="FF0000"/>
                </a:solidFill>
                <a:latin typeface="Roboto"/>
                <a:ea typeface="Roboto"/>
                <a:cs typeface="Roboto"/>
                <a:sym typeface="Roboto"/>
              </a:rPr>
              <a:t>+13</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After compaction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 -6 </a:t>
            </a:r>
            <a:r>
              <a:rPr lang="en">
                <a:solidFill>
                  <a:srgbClr val="FF0000"/>
                </a:solidFill>
                <a:latin typeface="Roboto"/>
                <a:ea typeface="Roboto"/>
                <a:cs typeface="Roboto"/>
                <a:sym typeface="Roboto"/>
              </a:rPr>
              <a:t>+13</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1828800" rtl="0" algn="l">
              <a:spcBef>
                <a:spcPts val="0"/>
              </a:spcBef>
              <a:spcAft>
                <a:spcPts val="0"/>
              </a:spcAft>
              <a:buNone/>
            </a:pPr>
            <a:r>
              <a:rPr lang="en">
                <a:solidFill>
                  <a:schemeClr val="dk1"/>
                </a:solidFill>
                <a:latin typeface="Roboto"/>
                <a:ea typeface="Roboto"/>
                <a:cs typeface="Roboto"/>
                <a:sym typeface="Roboto"/>
              </a:rPr>
              <a:t>      [ -6 </a:t>
            </a:r>
            <a:r>
              <a:rPr lang="en">
                <a:solidFill>
                  <a:srgbClr val="FF0000"/>
                </a:solidFill>
                <a:latin typeface="Roboto"/>
                <a:ea typeface="Roboto"/>
                <a:cs typeface="Roboto"/>
                <a:sym typeface="Roboto"/>
              </a:rPr>
              <a:t>+13</a:t>
            </a:r>
            <a:r>
              <a:rPr lang="en">
                <a:solidFill>
                  <a:schemeClr val="dk1"/>
                </a:solidFill>
                <a:latin typeface="Roboto"/>
                <a:ea typeface="Roboto"/>
                <a:cs typeface="Roboto"/>
                <a:sym typeface="Roboto"/>
              </a:rPr>
              <a:t>]</a:t>
            </a:r>
            <a:endParaRPr>
              <a:latin typeface="Roboto"/>
              <a:ea typeface="Roboto"/>
              <a:cs typeface="Roboto"/>
              <a:sym typeface="Roboto"/>
            </a:endParaRPr>
          </a:p>
        </p:txBody>
      </p:sp>
      <p:cxnSp>
        <p:nvCxnSpPr>
          <p:cNvPr id="214" name="Google Shape;214;p37"/>
          <p:cNvCxnSpPr/>
          <p:nvPr/>
        </p:nvCxnSpPr>
        <p:spPr>
          <a:xfrm>
            <a:off x="330425" y="2068825"/>
            <a:ext cx="8524800" cy="0"/>
          </a:xfrm>
          <a:prstGeom prst="straightConnector1">
            <a:avLst/>
          </a:prstGeom>
          <a:noFill/>
          <a:ln cap="flat" cmpd="sng" w="9525">
            <a:solidFill>
              <a:srgbClr val="CCCCCC"/>
            </a:solidFill>
            <a:prstDash val="solid"/>
            <a:round/>
            <a:headEnd len="med" w="med" type="none"/>
            <a:tailEnd len="med" w="med" type="none"/>
          </a:ln>
        </p:spPr>
      </p:cxnSp>
      <p:cxnSp>
        <p:nvCxnSpPr>
          <p:cNvPr id="215" name="Google Shape;215;p37"/>
          <p:cNvCxnSpPr/>
          <p:nvPr/>
        </p:nvCxnSpPr>
        <p:spPr>
          <a:xfrm>
            <a:off x="406625" y="3516625"/>
            <a:ext cx="8524800" cy="0"/>
          </a:xfrm>
          <a:prstGeom prst="straightConnector1">
            <a:avLst/>
          </a:prstGeom>
          <a:noFill/>
          <a:ln cap="flat" cmpd="sng" w="9525">
            <a:solidFill>
              <a:srgbClr val="CCCCCC"/>
            </a:solidFill>
            <a:prstDash val="solid"/>
            <a:round/>
            <a:headEnd len="med" w="med" type="none"/>
            <a:tailEnd len="med" w="med" type="none"/>
          </a:ln>
        </p:spPr>
      </p:cxnSp>
      <p:cxnSp>
        <p:nvCxnSpPr>
          <p:cNvPr id="216" name="Google Shape;216;p37"/>
          <p:cNvCxnSpPr/>
          <p:nvPr/>
        </p:nvCxnSpPr>
        <p:spPr>
          <a:xfrm>
            <a:off x="406625" y="697225"/>
            <a:ext cx="85248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compaction work?</a:t>
            </a:r>
            <a:endParaRPr/>
          </a:p>
        </p:txBody>
      </p:sp>
      <p:sp>
        <p:nvSpPr>
          <p:cNvPr id="222" name="Google Shape;222;p38"/>
          <p:cNvSpPr txBox="1"/>
          <p:nvPr/>
        </p:nvSpPr>
        <p:spPr>
          <a:xfrm>
            <a:off x="311700" y="1017600"/>
            <a:ext cx="88326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Let’s take an e</a:t>
            </a:r>
            <a:r>
              <a:rPr lang="en">
                <a:latin typeface="Roboto"/>
                <a:ea typeface="Roboto"/>
                <a:cs typeface="Roboto"/>
                <a:sym typeface="Roboto"/>
              </a:rPr>
              <a:t>xample of a log having segment size = 2 messages (just for ex.)</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Sections: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Cleaned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Dirty (cleanable/uncleanable)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Uncleanable consists of:</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Active segment </a:t>
            </a:r>
            <a:endParaRPr>
              <a:solidFill>
                <a:schemeClr val="dk1"/>
              </a:solidFill>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(newest segment currently being </a:t>
            </a:r>
            <a:endParaRPr>
              <a:solidFill>
                <a:schemeClr val="dk1"/>
              </a:solidFill>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written to)</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Segments with last modified time</a:t>
            </a:r>
            <a:endParaRPr>
              <a:solidFill>
                <a:schemeClr val="dk1"/>
              </a:solidFill>
              <a:latin typeface="Roboto"/>
              <a:ea typeface="Roboto"/>
              <a:cs typeface="Roboto"/>
              <a:sym typeface="Roboto"/>
            </a:endParaRPr>
          </a:p>
          <a:p>
            <a:pPr indent="457200" lvl="0" marL="45720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less than </a:t>
            </a:r>
            <a:r>
              <a:rPr i="1" lang="en">
                <a:solidFill>
                  <a:schemeClr val="dk1"/>
                </a:solidFill>
                <a:latin typeface="Roboto"/>
                <a:ea typeface="Roboto"/>
                <a:cs typeface="Roboto"/>
                <a:sym typeface="Roboto"/>
              </a:rPr>
              <a:t>min.compaction.lag.ms</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38"/>
          <p:cNvSpPr txBox="1"/>
          <p:nvPr/>
        </p:nvSpPr>
        <p:spPr>
          <a:xfrm>
            <a:off x="5226900" y="1544100"/>
            <a:ext cx="3917100" cy="3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cleanable dirty section →   active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[k1:v1   k1:v2]  [k1:v3  k1:v4]  [k1:v5]</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Built keyOffsetMap = {k1 : 3}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cleaned section (cs) →	 active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[k1:v4] 			[k1:v5]</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Later,</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cs    →  ←    cds    →     active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[k1:v4] [k1:v5  k1:v6]    [k1:v7]</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Built keyOffsetMap = {k1 : 5}</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cs       →  		         active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			[k1:v7]</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compaction work?</a:t>
            </a:r>
            <a:endParaRPr/>
          </a:p>
        </p:txBody>
      </p:sp>
      <p:sp>
        <p:nvSpPr>
          <p:cNvPr id="229" name="Google Shape;229;p39"/>
          <p:cNvSpPr txBox="1"/>
          <p:nvPr/>
        </p:nvSpPr>
        <p:spPr>
          <a:xfrm>
            <a:off x="311700" y="1017725"/>
            <a:ext cx="88323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Algorithm:</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Traverse the cleanable dirty section</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map(key, lastestOffset) on the way</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Start traversal from the cleaned section to end of cleanable dirty section</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Check for each record on the way:</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If it’s key exists in the map with &gt; offset, skip it, since it means it has a newer value later in the dirty section</a:t>
            </a:r>
            <a:endParaRPr>
              <a:solidFill>
                <a:schemeClr val="dk1"/>
              </a:solidFill>
              <a:latin typeface="Roboto"/>
              <a:ea typeface="Roboto"/>
              <a:cs typeface="Roboto"/>
              <a:sym typeface="Roboto"/>
            </a:endParaRPr>
          </a:p>
          <a:p>
            <a:pPr indent="-317500" lvl="0"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Else copy this record into a new replacement segment</a:t>
            </a:r>
            <a:endParaRPr>
              <a:solidFill>
                <a:schemeClr val="dk1"/>
              </a:solidFill>
              <a:latin typeface="Roboto"/>
              <a:ea typeface="Roboto"/>
              <a:cs typeface="Roboto"/>
              <a:sym typeface="Roboto"/>
            </a:endParaRPr>
          </a:p>
          <a:p>
            <a:pPr indent="0" lvl="0" marL="18288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147375"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Scaling the log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 more places to write to and read from!</a:t>
            </a:r>
            <a:endParaRPr/>
          </a:p>
        </p:txBody>
      </p:sp>
      <p:pic>
        <p:nvPicPr>
          <p:cNvPr id="240" name="Google Shape;240;p41"/>
          <p:cNvPicPr preferRelativeResize="0"/>
          <p:nvPr/>
        </p:nvPicPr>
        <p:blipFill>
          <a:blip r:embed="rId3">
            <a:alphaModFix/>
          </a:blip>
          <a:stretch>
            <a:fillRect/>
          </a:stretch>
        </p:blipFill>
        <p:spPr>
          <a:xfrm>
            <a:off x="1942037" y="1281425"/>
            <a:ext cx="5259925" cy="307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Streams are everywhere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chemeClr val="dk1"/>
              </a:buClr>
              <a:buSzPts val="1400"/>
              <a:buChar char="●"/>
            </a:pPr>
            <a:r>
              <a:rPr lang="en" sz="1400">
                <a:solidFill>
                  <a:schemeClr val="dk1"/>
                </a:solidFill>
              </a:rPr>
              <a:t>Offer discounts on last 10 product views every once in a while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Running count of Ad clicks</a:t>
            </a:r>
            <a:endParaRPr sz="1400">
              <a:solidFill>
                <a:schemeClr val="dk1"/>
              </a:solidFill>
            </a:endParaRPr>
          </a:p>
          <a:p>
            <a:pPr indent="-317500" lvl="0" marL="457200" rtl="0" algn="l">
              <a:spcBef>
                <a:spcPts val="1000"/>
              </a:spcBef>
              <a:spcAft>
                <a:spcPts val="1600"/>
              </a:spcAft>
              <a:buClr>
                <a:srgbClr val="000000"/>
              </a:buClr>
              <a:buSzPts val="1400"/>
              <a:buChar char="●"/>
            </a:pPr>
            <a:r>
              <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 more places to write to and read from!</a:t>
            </a:r>
            <a:endParaRPr/>
          </a:p>
        </p:txBody>
      </p:sp>
      <p:sp>
        <p:nvSpPr>
          <p:cNvPr id="246" name="Google Shape;246;p42"/>
          <p:cNvSpPr txBox="1"/>
          <p:nvPr/>
        </p:nvSpPr>
        <p:spPr>
          <a:xfrm>
            <a:off x="311700" y="1017725"/>
            <a:ext cx="8465400" cy="412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By having a single log we were limited by a single broker’s: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CPU, Disk, Memory, Network interface capacity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Partition the log and evenly distribute them over a cluster of brokers (horizontally scale)</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Load could then be distributed by any partitioning strategy </a:t>
            </a:r>
            <a:r>
              <a:rPr i="1" lang="en">
                <a:latin typeface="Roboto"/>
                <a:ea typeface="Roboto"/>
                <a:cs typeface="Roboto"/>
                <a:sym typeface="Roboto"/>
              </a:rPr>
              <a:t>on producer side</a:t>
            </a:r>
            <a:r>
              <a:rPr lang="en">
                <a:latin typeface="Roboto"/>
                <a:ea typeface="Roboto"/>
                <a:cs typeface="Roboto"/>
                <a:sym typeface="Roboto"/>
              </a:rPr>
              <a:t>, for example: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Distribute “CalculatorOperations” by (userid % num of partitions)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Remember:</a:t>
            </a:r>
            <a:endParaRPr>
              <a:solidFill>
                <a:schemeClr val="dk1"/>
              </a:solidFill>
              <a:latin typeface="Roboto"/>
              <a:ea typeface="Roboto"/>
              <a:cs typeface="Roboto"/>
              <a:sym typeface="Roboto"/>
            </a:endParaRPr>
          </a:p>
          <a:p>
            <a:pPr indent="0" lvl="0" marL="914400" rtl="0" algn="l">
              <a:spcBef>
                <a:spcPts val="0"/>
              </a:spcBef>
              <a:spcAft>
                <a:spcPts val="0"/>
              </a:spcAft>
              <a:buNone/>
            </a:pPr>
            <a:r>
              <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
                <a:solidFill>
                  <a:schemeClr val="dk1"/>
                </a:solidFill>
                <a:latin typeface="Roboto"/>
                <a:ea typeface="Roboto"/>
                <a:cs typeface="Roboto"/>
                <a:sym typeface="Roboto"/>
              </a:rPr>
              <a:t>Records are only time-ordered within a partition.</a:t>
            </a:r>
            <a:endParaRPr>
              <a:solidFill>
                <a:schemeClr val="dk1"/>
              </a:solidFill>
              <a:latin typeface="Roboto"/>
              <a:ea typeface="Roboto"/>
              <a:cs typeface="Roboto"/>
              <a:sym typeface="Roboto"/>
            </a:endParaRPr>
          </a:p>
          <a:p>
            <a:pPr indent="457200" lvl="0" marL="0" rtl="0" algn="l">
              <a:spcBef>
                <a:spcPts val="0"/>
              </a:spcBef>
              <a:spcAft>
                <a:spcPts val="0"/>
              </a:spcAft>
              <a:buNone/>
            </a:pPr>
            <a:r>
              <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
                <a:solidFill>
                  <a:schemeClr val="dk1"/>
                </a:solidFill>
                <a:latin typeface="Roboto"/>
                <a:ea typeface="Roboto"/>
                <a:cs typeface="Roboto"/>
                <a:sym typeface="Roboto"/>
              </a:rPr>
              <a:t>Hence records belonging to same entity must go in the same partition!</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
                <a:solidFill>
                  <a:schemeClr val="dk1"/>
                </a:solidFill>
                <a:latin typeface="Roboto"/>
                <a:ea typeface="Roboto"/>
                <a:cs typeface="Roboto"/>
                <a:sym typeface="Roboto"/>
              </a:rPr>
              <a:t>P0: (userA, +1, t0) (userB, -2, t1)    P1: (userA, +4, t1)    → consumer might consume from P1 first!</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3"/>
          <p:cNvSpPr txBox="1"/>
          <p:nvPr/>
        </p:nvSpPr>
        <p:spPr>
          <a:xfrm>
            <a:off x="464100" y="771900"/>
            <a:ext cx="10011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Topics</a:t>
            </a:r>
            <a:endParaRPr sz="1800">
              <a:latin typeface="Roboto"/>
              <a:ea typeface="Roboto"/>
              <a:cs typeface="Roboto"/>
              <a:sym typeface="Roboto"/>
            </a:endParaRPr>
          </a:p>
        </p:txBody>
      </p:sp>
      <p:sp>
        <p:nvSpPr>
          <p:cNvPr id="252" name="Google Shape;252;p43"/>
          <p:cNvSpPr txBox="1"/>
          <p:nvPr/>
        </p:nvSpPr>
        <p:spPr>
          <a:xfrm>
            <a:off x="4000276" y="771900"/>
            <a:ext cx="1242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Partitions</a:t>
            </a:r>
            <a:endParaRPr sz="1800">
              <a:latin typeface="Roboto"/>
              <a:ea typeface="Roboto"/>
              <a:cs typeface="Roboto"/>
              <a:sym typeface="Roboto"/>
            </a:endParaRPr>
          </a:p>
        </p:txBody>
      </p:sp>
      <p:sp>
        <p:nvSpPr>
          <p:cNvPr id="253" name="Google Shape;253;p43"/>
          <p:cNvSpPr txBox="1"/>
          <p:nvPr/>
        </p:nvSpPr>
        <p:spPr>
          <a:xfrm>
            <a:off x="7214575" y="771900"/>
            <a:ext cx="1671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Log Segments</a:t>
            </a:r>
            <a:endParaRPr sz="1800">
              <a:latin typeface="Roboto"/>
              <a:ea typeface="Roboto"/>
              <a:cs typeface="Roboto"/>
              <a:sym typeface="Roboto"/>
            </a:endParaRPr>
          </a:p>
        </p:txBody>
      </p:sp>
      <p:cxnSp>
        <p:nvCxnSpPr>
          <p:cNvPr id="254" name="Google Shape;254;p43"/>
          <p:cNvCxnSpPr>
            <a:stCxn id="251" idx="3"/>
            <a:endCxn id="252" idx="1"/>
          </p:cNvCxnSpPr>
          <p:nvPr/>
        </p:nvCxnSpPr>
        <p:spPr>
          <a:xfrm>
            <a:off x="1465200" y="952500"/>
            <a:ext cx="2535000" cy="0"/>
          </a:xfrm>
          <a:prstGeom prst="straightConnector1">
            <a:avLst/>
          </a:prstGeom>
          <a:noFill/>
          <a:ln cap="flat" cmpd="sng" w="9525">
            <a:solidFill>
              <a:srgbClr val="000000"/>
            </a:solidFill>
            <a:prstDash val="solid"/>
            <a:round/>
            <a:headEnd len="med" w="med" type="none"/>
            <a:tailEnd len="med" w="med" type="triangle"/>
          </a:ln>
        </p:spPr>
      </p:cxnSp>
      <p:cxnSp>
        <p:nvCxnSpPr>
          <p:cNvPr id="255" name="Google Shape;255;p43"/>
          <p:cNvCxnSpPr>
            <a:stCxn id="252" idx="3"/>
            <a:endCxn id="253" idx="1"/>
          </p:cNvCxnSpPr>
          <p:nvPr/>
        </p:nvCxnSpPr>
        <p:spPr>
          <a:xfrm>
            <a:off x="5242276" y="952500"/>
            <a:ext cx="1972200" cy="0"/>
          </a:xfrm>
          <a:prstGeom prst="straightConnector1">
            <a:avLst/>
          </a:prstGeom>
          <a:noFill/>
          <a:ln cap="flat" cmpd="sng" w="9525">
            <a:solidFill>
              <a:srgbClr val="000000"/>
            </a:solidFill>
            <a:prstDash val="solid"/>
            <a:round/>
            <a:headEnd len="med" w="med" type="none"/>
            <a:tailEnd len="med" w="med" type="triangle"/>
          </a:ln>
        </p:spPr>
      </p:cxnSp>
      <p:sp>
        <p:nvSpPr>
          <p:cNvPr id="256" name="Google Shape;256;p43"/>
          <p:cNvSpPr txBox="1"/>
          <p:nvPr/>
        </p:nvSpPr>
        <p:spPr>
          <a:xfrm>
            <a:off x="5337713" y="591300"/>
            <a:ext cx="14868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are stored as</a:t>
            </a:r>
            <a:endParaRPr>
              <a:latin typeface="Roboto"/>
              <a:ea typeface="Roboto"/>
              <a:cs typeface="Roboto"/>
              <a:sym typeface="Roboto"/>
            </a:endParaRPr>
          </a:p>
        </p:txBody>
      </p:sp>
      <p:sp>
        <p:nvSpPr>
          <p:cNvPr id="257" name="Google Shape;257;p43"/>
          <p:cNvSpPr txBox="1"/>
          <p:nvPr/>
        </p:nvSpPr>
        <p:spPr>
          <a:xfrm>
            <a:off x="1465200" y="591300"/>
            <a:ext cx="25350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are split into of a number of</a:t>
            </a:r>
            <a:endParaRPr>
              <a:latin typeface="Roboto"/>
              <a:ea typeface="Roboto"/>
              <a:cs typeface="Roboto"/>
              <a:sym typeface="Roboto"/>
            </a:endParaRPr>
          </a:p>
        </p:txBody>
      </p:sp>
      <p:pic>
        <p:nvPicPr>
          <p:cNvPr id="258" name="Google Shape;258;p43"/>
          <p:cNvPicPr preferRelativeResize="0"/>
          <p:nvPr/>
        </p:nvPicPr>
        <p:blipFill>
          <a:blip r:embed="rId3">
            <a:alphaModFix/>
          </a:blip>
          <a:stretch>
            <a:fillRect/>
          </a:stretch>
        </p:blipFill>
        <p:spPr>
          <a:xfrm>
            <a:off x="2702950" y="1438350"/>
            <a:ext cx="3738109" cy="3248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44"/>
          <p:cNvPicPr preferRelativeResize="0"/>
          <p:nvPr/>
        </p:nvPicPr>
        <p:blipFill>
          <a:blip r:embed="rId3">
            <a:alphaModFix/>
          </a:blip>
          <a:stretch>
            <a:fillRect/>
          </a:stretch>
        </p:blipFill>
        <p:spPr>
          <a:xfrm>
            <a:off x="1649623" y="1631837"/>
            <a:ext cx="5844762" cy="2571750"/>
          </a:xfrm>
          <a:prstGeom prst="rect">
            <a:avLst/>
          </a:prstGeom>
          <a:noFill/>
          <a:ln>
            <a:noFill/>
          </a:ln>
        </p:spPr>
      </p:pic>
      <p:sp>
        <p:nvSpPr>
          <p:cNvPr id="264" name="Google Shape;26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End-to-end batching and compression</a:t>
            </a:r>
            <a:endParaRPr/>
          </a:p>
        </p:txBody>
      </p:sp>
      <p:sp>
        <p:nvSpPr>
          <p:cNvPr id="265" name="Google Shape;265;p44"/>
          <p:cNvSpPr txBox="1"/>
          <p:nvPr/>
        </p:nvSpPr>
        <p:spPr>
          <a:xfrm>
            <a:off x="2986050" y="4817675"/>
            <a:ext cx="3171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*Only for visualization, actual message format </a:t>
            </a:r>
            <a:r>
              <a:rPr lang="en" sz="800" u="sng">
                <a:solidFill>
                  <a:schemeClr val="hlink"/>
                </a:solidFill>
                <a:latin typeface="Roboto"/>
                <a:ea typeface="Roboto"/>
                <a:cs typeface="Roboto"/>
                <a:sym typeface="Roboto"/>
                <a:hlinkClick r:id="rId4"/>
              </a:rPr>
              <a:t>here</a:t>
            </a:r>
            <a:endParaRPr sz="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End-to-end batching and compression</a:t>
            </a:r>
            <a:endParaRPr/>
          </a:p>
          <a:p>
            <a:pPr indent="0" lvl="0" marL="0" rtl="0" algn="l">
              <a:spcBef>
                <a:spcPts val="0"/>
              </a:spcBef>
              <a:spcAft>
                <a:spcPts val="0"/>
              </a:spcAft>
              <a:buClr>
                <a:schemeClr val="dk1"/>
              </a:buClr>
              <a:buSzPts val="1100"/>
              <a:buFont typeface="Arial"/>
              <a:buNone/>
            </a:pPr>
            <a:r>
              <a:t/>
            </a:r>
            <a:endParaRPr/>
          </a:p>
        </p:txBody>
      </p:sp>
      <p:sp>
        <p:nvSpPr>
          <p:cNvPr id="271" name="Google Shape;271;p45"/>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Producer sends are batched (</a:t>
            </a:r>
            <a:r>
              <a:rPr i="1" lang="en" sz="1400">
                <a:solidFill>
                  <a:srgbClr val="000000"/>
                </a:solidFill>
              </a:rPr>
              <a:t>batch.size </a:t>
            </a:r>
            <a:r>
              <a:rPr lang="en" sz="1400">
                <a:solidFill>
                  <a:srgbClr val="000000"/>
                </a:solidFill>
              </a:rPr>
              <a:t>in bytes, </a:t>
            </a:r>
            <a:r>
              <a:rPr i="1" lang="en" sz="1400">
                <a:solidFill>
                  <a:srgbClr val="000000"/>
                </a:solidFill>
              </a:rPr>
              <a:t>linger.ms</a:t>
            </a:r>
            <a:r>
              <a:rPr lang="en" sz="1400">
                <a:solidFill>
                  <a:srgbClr val="000000"/>
                </a:solidFill>
              </a:rPr>
              <a: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This leads to larger network requests but lesser trips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Even on the broker, batches are stored as it is and hence we get large sequential disk operations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chemeClr val="dk1"/>
                </a:solidFill>
              </a:rPr>
              <a:t>Consumer fetches are also batched (</a:t>
            </a:r>
            <a:r>
              <a:rPr i="1" lang="en" sz="1400">
                <a:solidFill>
                  <a:schemeClr val="dk1"/>
                </a:solidFill>
              </a:rPr>
              <a:t>fetch.min.bytes, fetch.max.bytes, fetch.max.wait.ms</a:t>
            </a:r>
            <a:r>
              <a:rPr lang="en" sz="1400">
                <a:solidFill>
                  <a:schemeClr val="dk1"/>
                </a:solidFill>
              </a:rPr>
              <a: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Producers also can send their &lt;key, value&gt; compressed (</a:t>
            </a:r>
            <a:r>
              <a:rPr i="1" lang="en" sz="1400">
                <a:solidFill>
                  <a:srgbClr val="000000"/>
                </a:solidFill>
              </a:rPr>
              <a:t>compression.type</a:t>
            </a:r>
            <a:r>
              <a:rPr lang="en" sz="1400">
                <a:solidFill>
                  <a:srgbClr val="000000"/>
                </a:solidFill>
              </a:rPr>
              <a: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These records are finally decompressed by Consumer</a:t>
            </a:r>
            <a:endParaRPr sz="1400">
              <a:solidFill>
                <a:srgbClr val="000000"/>
              </a:solidFill>
            </a:endParaRPr>
          </a:p>
          <a:p>
            <a:pPr indent="0" lvl="0" marL="457200" rtl="0" algn="l">
              <a:spcBef>
                <a:spcPts val="1000"/>
              </a:spcBef>
              <a:spcAft>
                <a:spcPts val="0"/>
              </a:spcAft>
              <a:buNone/>
            </a:pPr>
            <a:r>
              <a:t/>
            </a:r>
            <a:endParaRPr sz="1400">
              <a:solidFill>
                <a:srgbClr val="000000"/>
              </a:solidFill>
            </a:endParaRPr>
          </a:p>
          <a:p>
            <a:pPr indent="0" lvl="0" marL="0" rtl="0" algn="l">
              <a:spcBef>
                <a:spcPts val="1000"/>
              </a:spcBef>
              <a:spcAft>
                <a:spcPts val="0"/>
              </a:spcAft>
              <a:buNone/>
            </a:pPr>
            <a:r>
              <a:rPr lang="en" sz="1400">
                <a:solidFill>
                  <a:srgbClr val="000000"/>
                </a:solidFill>
              </a:rPr>
              <a:t> Q. </a:t>
            </a:r>
            <a:r>
              <a:rPr lang="en" sz="1400">
                <a:solidFill>
                  <a:schemeClr val="dk1"/>
                </a:solidFill>
              </a:rPr>
              <a:t>But we still persist to disk, wouldn’t it be nice to hold in memory: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recent write expecting it to be consumed soon?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recent read to be read again by a slower consumer?</a:t>
            </a:r>
            <a:endParaRPr sz="1400">
              <a:solidFill>
                <a:schemeClr val="dk1"/>
              </a:solidFill>
            </a:endParaRPr>
          </a:p>
          <a:p>
            <a:pPr indent="0" lvl="0" marL="0" rtl="0" algn="l">
              <a:spcBef>
                <a:spcPts val="0"/>
              </a:spcBef>
              <a:spcAft>
                <a:spcPts val="0"/>
              </a:spcAft>
              <a:buNone/>
            </a:pPr>
            <a:r>
              <a:rPr lang="en" sz="1400">
                <a:solidFill>
                  <a:schemeClr val="dk1"/>
                </a:solidFill>
              </a:rPr>
              <a:t>      </a:t>
            </a:r>
            <a:endParaRPr sz="1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t>
            </a:r>
            <a:r>
              <a:rPr lang="en" sz="2600"/>
              <a:t>ut we still persist to disk, isn’t that slow?</a:t>
            </a:r>
            <a:endParaRPr/>
          </a:p>
        </p:txBody>
      </p:sp>
      <p:sp>
        <p:nvSpPr>
          <p:cNvPr id="277" name="Google Shape;277;p46"/>
          <p:cNvSpPr txBox="1"/>
          <p:nvPr>
            <p:ph idx="1" type="body"/>
          </p:nvPr>
        </p:nvSpPr>
        <p:spPr>
          <a:xfrm>
            <a:off x="311700" y="1152475"/>
            <a:ext cx="88323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chemeClr val="dk1"/>
                </a:solidFill>
              </a:rPr>
              <a:t>Disks love large linear reads and writes due to their mechanical nature!</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batched writes/reads, but there might be poor disk access patterns</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Write requests to sector 200 then 180 then 210 </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How about reordering them to 180...200...210 minimising seek time?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Modern OS employ kernel I/O schedulers that keep requests queued for a short while &amp; then:</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Sort them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Merge adjacent sector requests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Issue them to disk</a:t>
            </a:r>
            <a:endParaRPr sz="1400">
              <a:solidFill>
                <a:schemeClr val="dk1"/>
              </a:solidFill>
            </a:endParaRPr>
          </a:p>
          <a:p>
            <a:pPr indent="45720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914400" rtl="0" algn="l">
              <a:spcBef>
                <a:spcPts val="0"/>
              </a:spcBef>
              <a:spcAft>
                <a:spcPts val="0"/>
              </a:spcAft>
              <a:buNone/>
            </a:pPr>
            <a:r>
              <a:t/>
            </a:r>
            <a:endParaRPr sz="1400">
              <a:solidFill>
                <a:schemeClr val="dk1"/>
              </a:solidFill>
            </a:endParaRPr>
          </a:p>
          <a:p>
            <a:pPr indent="0" lvl="0" marL="457200" rtl="0" algn="l">
              <a:spcBef>
                <a:spcPts val="1600"/>
              </a:spcBef>
              <a:spcAft>
                <a:spcPts val="0"/>
              </a:spcAft>
              <a:buNone/>
            </a:pPr>
            <a:r>
              <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a:t>
            </a:r>
            <a:r>
              <a:rPr lang="en"/>
              <a:t>verage</a:t>
            </a:r>
            <a:r>
              <a:rPr lang="en">
                <a:latin typeface="Roboto"/>
                <a:ea typeface="Roboto"/>
                <a:cs typeface="Roboto"/>
                <a:sym typeface="Roboto"/>
              </a:rPr>
              <a:t> the</a:t>
            </a:r>
            <a:r>
              <a:rPr lang="en"/>
              <a:t> </a:t>
            </a:r>
            <a:r>
              <a:rPr lang="en">
                <a:latin typeface="Roboto"/>
                <a:ea typeface="Roboto"/>
                <a:cs typeface="Roboto"/>
                <a:sym typeface="Roboto"/>
              </a:rPr>
              <a:t>Page Cache</a:t>
            </a:r>
            <a:endParaRPr>
              <a:latin typeface="Roboto"/>
              <a:ea typeface="Roboto"/>
              <a:cs typeface="Roboto"/>
              <a:sym typeface="Roboto"/>
            </a:endParaRPr>
          </a:p>
        </p:txBody>
      </p:sp>
      <p:sp>
        <p:nvSpPr>
          <p:cNvPr id="283" name="Google Shape;283;p47"/>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Modern OS employs all free memory to cache disk writes/reads</a:t>
            </a:r>
            <a:endParaRPr sz="14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Which means a recently written file when read is served from cache and may not even be written to disk yet!</a:t>
            </a:r>
            <a:endParaRPr sz="14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Therefore a fast enough consumer would cause no disk activity!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OS has background threads dedicated to flushing dirty pages to disk</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171450" rtl="0" algn="l">
              <a:spcBef>
                <a:spcPts val="0"/>
              </a:spcBef>
              <a:spcAft>
                <a:spcPts val="0"/>
              </a:spcAft>
              <a:buNone/>
            </a:pPr>
            <a:r>
              <a:rPr lang="en" sz="1400">
                <a:solidFill>
                  <a:srgbClr val="000000"/>
                </a:solidFill>
              </a:rPr>
              <a:t>Q. But what if the broker dies before flushing to disk?</a:t>
            </a:r>
            <a:endParaRPr sz="1400">
              <a:solidFill>
                <a:srgbClr val="000000"/>
              </a:solidFill>
            </a:endParaRPr>
          </a:p>
          <a:p>
            <a:pPr indent="0" lvl="0" marL="0" rtl="0" algn="l">
              <a:spcBef>
                <a:spcPts val="0"/>
              </a:spcBef>
              <a:spcAft>
                <a:spcPts val="0"/>
              </a:spcAft>
              <a:buNone/>
            </a:pPr>
            <a:r>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Durability</a:t>
            </a:r>
            <a:r>
              <a:rPr lang="en" sz="1400">
                <a:solidFill>
                  <a:srgbClr val="000000"/>
                </a:solidFill>
                <a:latin typeface="Roboto"/>
                <a:ea typeface="Roboto"/>
                <a:cs typeface="Roboto"/>
                <a:sym typeface="Roboto"/>
              </a:rPr>
              <a:t> vs Throughput </a:t>
            </a:r>
            <a:endParaRPr sz="14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chemeClr val="dk1"/>
                </a:solidFill>
              </a:rPr>
              <a:t>I</a:t>
            </a:r>
            <a:r>
              <a:rPr lang="en" sz="1400">
                <a:solidFill>
                  <a:schemeClr val="dk1"/>
                </a:solidFill>
              </a:rPr>
              <a:t>f you want broker explicitly flushing, configure:</a:t>
            </a:r>
            <a:endParaRPr sz="1400">
              <a:solidFill>
                <a:srgbClr val="000000"/>
              </a:solidFill>
            </a:endParaRPr>
          </a:p>
          <a:p>
            <a:pPr indent="0" lvl="0" marL="457200" rtl="0" algn="l">
              <a:spcBef>
                <a:spcPts val="0"/>
              </a:spcBef>
              <a:spcAft>
                <a:spcPts val="0"/>
              </a:spcAft>
              <a:buNone/>
            </a:pPr>
            <a:r>
              <a:rPr i="1" lang="en" sz="1400">
                <a:solidFill>
                  <a:schemeClr val="dk1"/>
                </a:solidFill>
              </a:rPr>
              <a:t>l</a:t>
            </a:r>
            <a:r>
              <a:rPr i="1" lang="en" sz="1400">
                <a:solidFill>
                  <a:schemeClr val="dk1"/>
                </a:solidFill>
                <a:latin typeface="Roboto"/>
                <a:ea typeface="Roboto"/>
                <a:cs typeface="Roboto"/>
                <a:sym typeface="Roboto"/>
              </a:rPr>
              <a:t>og.flush.interval.ms</a:t>
            </a:r>
            <a:r>
              <a:rPr i="1" lang="en" sz="1400">
                <a:solidFill>
                  <a:schemeClr val="dk1"/>
                </a:solidFill>
              </a:rPr>
              <a:t>, l</a:t>
            </a:r>
            <a:r>
              <a:rPr i="1" lang="en" sz="1400">
                <a:solidFill>
                  <a:schemeClr val="dk1"/>
                </a:solidFill>
                <a:latin typeface="Roboto"/>
                <a:ea typeface="Roboto"/>
                <a:cs typeface="Roboto"/>
                <a:sym typeface="Roboto"/>
              </a:rPr>
              <a:t>og.flush.interval.messages</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indent="0" lvl="0" marL="457200" rtl="0" algn="l">
              <a:spcBef>
                <a:spcPts val="0"/>
              </a:spcBef>
              <a:spcAft>
                <a:spcPts val="0"/>
              </a:spcAft>
              <a:buNone/>
            </a:pPr>
            <a:r>
              <a:rPr lang="en" sz="1400">
                <a:solidFill>
                  <a:schemeClr val="dk1"/>
                </a:solidFill>
                <a:latin typeface="Roboto"/>
                <a:ea typeface="Roboto"/>
                <a:cs typeface="Roboto"/>
                <a:sym typeface="Roboto"/>
              </a:rPr>
              <a:t>(</a:t>
            </a:r>
            <a:r>
              <a:rPr lang="en" sz="1400">
                <a:solidFill>
                  <a:schemeClr val="dk1"/>
                </a:solidFill>
              </a:rPr>
              <a:t>less</a:t>
            </a:r>
            <a:r>
              <a:rPr lang="en" sz="1400">
                <a:solidFill>
                  <a:schemeClr val="dk1"/>
                </a:solidFill>
                <a:latin typeface="Roboto"/>
                <a:ea typeface="Roboto"/>
                <a:cs typeface="Roboto"/>
                <a:sym typeface="Roboto"/>
              </a:rPr>
              <a:t> recommended, rather rely on</a:t>
            </a:r>
            <a:r>
              <a:rPr lang="en" sz="1400">
                <a:solidFill>
                  <a:schemeClr val="dk1"/>
                </a:solidFill>
              </a:rPr>
              <a:t> brokers holding replicas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8"/>
          <p:cNvSpPr txBox="1"/>
          <p:nvPr>
            <p:ph idx="1" type="body"/>
          </p:nvPr>
        </p:nvSpPr>
        <p:spPr>
          <a:xfrm>
            <a:off x="311700" y="1152475"/>
            <a:ext cx="88323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Page cache remains warm across process restarts!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 GC penalties, since page cache is not part of the JVM heap</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Lesser memory overhead, no Java object headers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171450" rtl="0" algn="l">
              <a:spcBef>
                <a:spcPts val="0"/>
              </a:spcBef>
              <a:spcAft>
                <a:spcPts val="0"/>
              </a:spcAft>
              <a:buNone/>
            </a:pPr>
            <a:r>
              <a:rPr lang="en" sz="1400">
                <a:solidFill>
                  <a:schemeClr val="dk1"/>
                </a:solidFill>
              </a:rPr>
              <a:t> Side note: </a:t>
            </a:r>
            <a:endParaRPr sz="1400">
              <a:solidFill>
                <a:schemeClr val="dk1"/>
              </a:solidFill>
            </a:endParaRPr>
          </a:p>
          <a:p>
            <a:pPr indent="0" lvl="0" marL="17145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Some databases do Direct I/O having their own caching mechanisms in place bypassing the page cache</a:t>
            </a:r>
            <a:endParaRPr sz="1400">
              <a:solidFill>
                <a:schemeClr val="dk1"/>
              </a:solidFill>
            </a:endParaRPr>
          </a:p>
          <a:p>
            <a:pPr indent="0" lvl="0" marL="17145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Support for O_DIRECT has been added in </a:t>
            </a:r>
            <a:r>
              <a:rPr lang="en" sz="1400" u="sng">
                <a:solidFill>
                  <a:schemeClr val="hlink"/>
                </a:solidFill>
                <a:hlinkClick r:id="rId3"/>
              </a:rPr>
              <a:t>JDK 10</a:t>
            </a:r>
            <a:endParaRPr sz="1400">
              <a:solidFill>
                <a:schemeClr val="dk1"/>
              </a:solidFill>
            </a:endParaRPr>
          </a:p>
          <a:p>
            <a:pPr indent="0" lvl="0" marL="0" rtl="0" algn="l">
              <a:spcBef>
                <a:spcPts val="0"/>
              </a:spcBef>
              <a:spcAft>
                <a:spcPts val="0"/>
              </a:spcAft>
              <a:buNone/>
            </a:pPr>
            <a:r>
              <a:rPr lang="en" sz="1400">
                <a:solidFill>
                  <a:schemeClr val="dk1"/>
                </a:solidFill>
              </a:rPr>
              <a:t>		</a:t>
            </a:r>
            <a:endParaRPr sz="1400">
              <a:solidFill>
                <a:schemeClr val="dk1"/>
              </a:solidFill>
            </a:endParaRPr>
          </a:p>
        </p:txBody>
      </p:sp>
      <p:sp>
        <p:nvSpPr>
          <p:cNvPr id="289" name="Google Shape;28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Cache vs In-Process Cache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49"/>
          <p:cNvPicPr preferRelativeResize="0"/>
          <p:nvPr/>
        </p:nvPicPr>
        <p:blipFill>
          <a:blip r:embed="rId3">
            <a:alphaModFix/>
          </a:blip>
          <a:stretch>
            <a:fillRect/>
          </a:stretch>
        </p:blipFill>
        <p:spPr>
          <a:xfrm>
            <a:off x="1019200" y="57150"/>
            <a:ext cx="6858000" cy="502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 copy using Linux sendfile(...)</a:t>
            </a:r>
            <a:endParaRPr/>
          </a:p>
        </p:txBody>
      </p:sp>
      <p:sp>
        <p:nvSpPr>
          <p:cNvPr id="300" name="Google Shape;300;p50"/>
          <p:cNvSpPr txBox="1"/>
          <p:nvPr/>
        </p:nvSpPr>
        <p:spPr>
          <a:xfrm>
            <a:off x="1138675" y="4245675"/>
            <a:ext cx="33237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copies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4 context switches</a:t>
            </a:r>
            <a:endParaRPr>
              <a:latin typeface="Roboto"/>
              <a:ea typeface="Roboto"/>
              <a:cs typeface="Roboto"/>
              <a:sym typeface="Roboto"/>
            </a:endParaRPr>
          </a:p>
        </p:txBody>
      </p:sp>
      <p:sp>
        <p:nvSpPr>
          <p:cNvPr id="301" name="Google Shape;301;p50"/>
          <p:cNvSpPr txBox="1"/>
          <p:nvPr/>
        </p:nvSpPr>
        <p:spPr>
          <a:xfrm>
            <a:off x="5720100" y="4245675"/>
            <a:ext cx="31122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 copies (no copy in user space!)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 context switches</a:t>
            </a:r>
            <a:endParaRPr>
              <a:latin typeface="Roboto"/>
              <a:ea typeface="Roboto"/>
              <a:cs typeface="Roboto"/>
              <a:sym typeface="Roboto"/>
            </a:endParaRPr>
          </a:p>
        </p:txBody>
      </p:sp>
      <p:pic>
        <p:nvPicPr>
          <p:cNvPr id="302" name="Google Shape;302;p50"/>
          <p:cNvPicPr preferRelativeResize="0"/>
          <p:nvPr/>
        </p:nvPicPr>
        <p:blipFill>
          <a:blip r:embed="rId3">
            <a:alphaModFix/>
          </a:blip>
          <a:stretch>
            <a:fillRect/>
          </a:stretch>
        </p:blipFill>
        <p:spPr>
          <a:xfrm>
            <a:off x="0" y="1453250"/>
            <a:ext cx="4572000" cy="2039400"/>
          </a:xfrm>
          <a:prstGeom prst="rect">
            <a:avLst/>
          </a:prstGeom>
          <a:noFill/>
          <a:ln>
            <a:noFill/>
          </a:ln>
        </p:spPr>
      </p:pic>
      <p:pic>
        <p:nvPicPr>
          <p:cNvPr id="303" name="Google Shape;303;p50"/>
          <p:cNvPicPr preferRelativeResize="0"/>
          <p:nvPr/>
        </p:nvPicPr>
        <p:blipFill>
          <a:blip r:embed="rId4">
            <a:alphaModFix/>
          </a:blip>
          <a:stretch>
            <a:fillRect/>
          </a:stretch>
        </p:blipFill>
        <p:spPr>
          <a:xfrm>
            <a:off x="4572000" y="1795400"/>
            <a:ext cx="4572000" cy="2039400"/>
          </a:xfrm>
          <a:prstGeom prst="rect">
            <a:avLst/>
          </a:prstGeom>
          <a:noFill/>
          <a:ln>
            <a:noFill/>
          </a:ln>
        </p:spPr>
      </p:pic>
      <p:cxnSp>
        <p:nvCxnSpPr>
          <p:cNvPr id="304" name="Google Shape;304;p50"/>
          <p:cNvCxnSpPr/>
          <p:nvPr/>
        </p:nvCxnSpPr>
        <p:spPr>
          <a:xfrm>
            <a:off x="4553500" y="1584500"/>
            <a:ext cx="15300" cy="29802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Zero copy in user space</a:t>
            </a:r>
            <a:endParaRPr/>
          </a:p>
          <a:p>
            <a:pPr indent="0" lvl="0" marL="0" rtl="0" algn="l">
              <a:spcBef>
                <a:spcPts val="0"/>
              </a:spcBef>
              <a:spcAft>
                <a:spcPts val="0"/>
              </a:spcAft>
              <a:buNone/>
            </a:pPr>
            <a:r>
              <a:t/>
            </a:r>
            <a:endParaRPr/>
          </a:p>
        </p:txBody>
      </p:sp>
      <p:sp>
        <p:nvSpPr>
          <p:cNvPr id="310" name="Google Shape;310;p51"/>
          <p:cNvSpPr txBox="1"/>
          <p:nvPr/>
        </p:nvSpPr>
        <p:spPr>
          <a:xfrm>
            <a:off x="311700" y="1017725"/>
            <a:ext cx="8832300" cy="412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simple read-storage-then-send-over-network doesn’t require messages to be read in user space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Some messaging systems can’t leverage zero copy because they read the message in user space for bookkeeping</a:t>
            </a:r>
            <a:endParaRPr>
              <a:solidFill>
                <a:schemeClr val="dk1"/>
              </a:solidFill>
              <a:latin typeface="Roboto"/>
              <a:ea typeface="Roboto"/>
              <a:cs typeface="Roboto"/>
              <a:sym typeface="Roboto"/>
            </a:endParaRPr>
          </a:p>
          <a:p>
            <a:pPr indent="0" lvl="0" marL="45720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(for ex. to read message ID and maintain a map of acknowledgements)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system call is already exposed by JDK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FileChannel # transferTo(...)</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Quoting the docs: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a:t>
            </a:r>
            <a:r>
              <a:rPr lang="en">
                <a:highlight>
                  <a:srgbClr val="FFFFFF"/>
                </a:highlight>
                <a:latin typeface="Roboto"/>
                <a:ea typeface="Roboto"/>
                <a:cs typeface="Roboto"/>
                <a:sym typeface="Roboto"/>
              </a:rPr>
              <a:t>This method is potentially much more efficient than a simple loop that reads from this channel and writes to the target channel.Many operating systems can transfer bytes directly from the filesystem cache to the target channel without actually copying them.”</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 Driven Enterprise</a:t>
            </a:r>
            <a:endParaRPr/>
          </a:p>
        </p:txBody>
      </p:sp>
      <p:sp>
        <p:nvSpPr>
          <p:cNvPr id="72" name="Google Shape;72;p16"/>
          <p:cNvSpPr txBox="1"/>
          <p:nvPr/>
        </p:nvSpPr>
        <p:spPr>
          <a:xfrm>
            <a:off x="904200" y="3046300"/>
            <a:ext cx="73356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“Data really powers everything that we do” - Jeff Weiner, CEO LinkedIn</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data consumption scales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Groups</a:t>
            </a:r>
            <a:endParaRPr/>
          </a:p>
        </p:txBody>
      </p:sp>
      <p:pic>
        <p:nvPicPr>
          <p:cNvPr id="321" name="Google Shape;321;p53"/>
          <p:cNvPicPr preferRelativeResize="0"/>
          <p:nvPr/>
        </p:nvPicPr>
        <p:blipFill>
          <a:blip r:embed="rId3">
            <a:alphaModFix/>
          </a:blip>
          <a:stretch>
            <a:fillRect/>
          </a:stretch>
        </p:blipFill>
        <p:spPr>
          <a:xfrm>
            <a:off x="110813" y="1552575"/>
            <a:ext cx="3000375" cy="2038350"/>
          </a:xfrm>
          <a:prstGeom prst="rect">
            <a:avLst/>
          </a:prstGeom>
          <a:noFill/>
          <a:ln>
            <a:noFill/>
          </a:ln>
        </p:spPr>
      </p:pic>
      <p:pic>
        <p:nvPicPr>
          <p:cNvPr id="322" name="Google Shape;322;p53"/>
          <p:cNvPicPr preferRelativeResize="0"/>
          <p:nvPr/>
        </p:nvPicPr>
        <p:blipFill>
          <a:blip r:embed="rId4">
            <a:alphaModFix/>
          </a:blip>
          <a:stretch>
            <a:fillRect/>
          </a:stretch>
        </p:blipFill>
        <p:spPr>
          <a:xfrm>
            <a:off x="3340588" y="1566863"/>
            <a:ext cx="2952750" cy="2009775"/>
          </a:xfrm>
          <a:prstGeom prst="rect">
            <a:avLst/>
          </a:prstGeom>
          <a:noFill/>
          <a:ln>
            <a:noFill/>
          </a:ln>
        </p:spPr>
      </p:pic>
      <p:cxnSp>
        <p:nvCxnSpPr>
          <p:cNvPr id="323" name="Google Shape;323;p53"/>
          <p:cNvCxnSpPr/>
          <p:nvPr/>
        </p:nvCxnSpPr>
        <p:spPr>
          <a:xfrm flipH="1">
            <a:off x="3196975" y="1649725"/>
            <a:ext cx="22800" cy="1902000"/>
          </a:xfrm>
          <a:prstGeom prst="straightConnector1">
            <a:avLst/>
          </a:prstGeom>
          <a:noFill/>
          <a:ln cap="flat" cmpd="sng" w="9525">
            <a:solidFill>
              <a:srgbClr val="000000"/>
            </a:solidFill>
            <a:prstDash val="solid"/>
            <a:round/>
            <a:headEnd len="med" w="med" type="none"/>
            <a:tailEnd len="med" w="med" type="none"/>
          </a:ln>
        </p:spPr>
      </p:cxnSp>
      <p:pic>
        <p:nvPicPr>
          <p:cNvPr id="324" name="Google Shape;324;p53"/>
          <p:cNvPicPr preferRelativeResize="0"/>
          <p:nvPr/>
        </p:nvPicPr>
        <p:blipFill>
          <a:blip r:embed="rId5">
            <a:alphaModFix/>
          </a:blip>
          <a:stretch>
            <a:fillRect/>
          </a:stretch>
        </p:blipFill>
        <p:spPr>
          <a:xfrm>
            <a:off x="6433125" y="1616376"/>
            <a:ext cx="2600050" cy="1884075"/>
          </a:xfrm>
          <a:prstGeom prst="rect">
            <a:avLst/>
          </a:prstGeom>
          <a:noFill/>
          <a:ln>
            <a:noFill/>
          </a:ln>
        </p:spPr>
      </p:pic>
      <p:cxnSp>
        <p:nvCxnSpPr>
          <p:cNvPr id="325" name="Google Shape;325;p53"/>
          <p:cNvCxnSpPr/>
          <p:nvPr/>
        </p:nvCxnSpPr>
        <p:spPr>
          <a:xfrm flipH="1">
            <a:off x="6321175" y="1573525"/>
            <a:ext cx="22800" cy="19020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Groups</a:t>
            </a:r>
            <a:endParaRPr/>
          </a:p>
        </p:txBody>
      </p:sp>
      <p:sp>
        <p:nvSpPr>
          <p:cNvPr id="331" name="Google Shape;331;p54"/>
          <p:cNvSpPr txBox="1"/>
          <p:nvPr/>
        </p:nvSpPr>
        <p:spPr>
          <a:xfrm>
            <a:off x="311700" y="1088050"/>
            <a:ext cx="8832300" cy="405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Rate of production is usually more than consumption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Therefore we got multiple consumers instances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Kafka all of them belong to the same “consumer group” by having the same </a:t>
            </a:r>
            <a:r>
              <a:rPr i="1" lang="en">
                <a:latin typeface="Roboto"/>
                <a:ea typeface="Roboto"/>
                <a:cs typeface="Roboto"/>
                <a:sym typeface="Roboto"/>
              </a:rPr>
              <a:t>group.id</a:t>
            </a:r>
            <a:endParaRPr i="1">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Hence sharing</a:t>
            </a:r>
            <a:r>
              <a:rPr lang="en">
                <a:latin typeface="Roboto"/>
                <a:ea typeface="Roboto"/>
                <a:cs typeface="Roboto"/>
                <a:sym typeface="Roboto"/>
              </a:rPr>
              <a:t> the load of a topic</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Every partition is owned (hence consumed) by one and only one consumer in a consumer group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171450" rtl="0" algn="l">
              <a:spcBef>
                <a:spcPts val="0"/>
              </a:spcBef>
              <a:spcAft>
                <a:spcPts val="0"/>
              </a:spcAft>
              <a:buNone/>
            </a:pPr>
            <a:r>
              <a:t/>
            </a:r>
            <a:endParaRPr>
              <a:latin typeface="Roboto"/>
              <a:ea typeface="Roboto"/>
              <a:cs typeface="Roboto"/>
              <a:sym typeface="Roboto"/>
            </a:endParaRPr>
          </a:p>
          <a:p>
            <a:pPr indent="0" lvl="0" marL="171450" rtl="0" algn="l">
              <a:spcBef>
                <a:spcPts val="0"/>
              </a:spcBef>
              <a:spcAft>
                <a:spcPts val="0"/>
              </a:spcAft>
              <a:buNone/>
            </a:pPr>
            <a:r>
              <a:rPr lang="en">
                <a:latin typeface="Roboto"/>
                <a:ea typeface="Roboto"/>
                <a:cs typeface="Roboto"/>
                <a:sym typeface="Roboto"/>
              </a:rPr>
              <a:t>Q. How are partitions assigned?</a:t>
            </a:r>
            <a:endParaRPr>
              <a:latin typeface="Roboto"/>
              <a:ea typeface="Roboto"/>
              <a:cs typeface="Roboto"/>
              <a:sym typeface="Roboto"/>
            </a:endParaRPr>
          </a:p>
          <a:p>
            <a:pPr indent="0" lvl="0" marL="17145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The first consumer to join a consumer group is the leader of the consumer group</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 assigned broker </a:t>
            </a:r>
            <a:r>
              <a:rPr i="1" lang="en">
                <a:solidFill>
                  <a:schemeClr val="dk1"/>
                </a:solidFill>
                <a:latin typeface="Roboto"/>
                <a:ea typeface="Roboto"/>
                <a:cs typeface="Roboto"/>
                <a:sym typeface="Roboto"/>
              </a:rPr>
              <a:t>GroupCoordinator</a:t>
            </a:r>
            <a:r>
              <a:rPr lang="en">
                <a:solidFill>
                  <a:schemeClr val="dk1"/>
                </a:solidFill>
                <a:latin typeface="Roboto"/>
                <a:ea typeface="Roboto"/>
                <a:cs typeface="Roboto"/>
                <a:sym typeface="Roboto"/>
              </a:rPr>
              <a:t> sends the leader a list of all alive consumers and asks it for partition assignment </a:t>
            </a:r>
            <a:endParaRPr>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Groups</a:t>
            </a:r>
            <a:endParaRPr/>
          </a:p>
        </p:txBody>
      </p:sp>
      <p:pic>
        <p:nvPicPr>
          <p:cNvPr id="337" name="Google Shape;337;p55"/>
          <p:cNvPicPr preferRelativeResize="0"/>
          <p:nvPr/>
        </p:nvPicPr>
        <p:blipFill>
          <a:blip r:embed="rId3">
            <a:alphaModFix/>
          </a:blip>
          <a:stretch>
            <a:fillRect/>
          </a:stretch>
        </p:blipFill>
        <p:spPr>
          <a:xfrm>
            <a:off x="3024175" y="1445525"/>
            <a:ext cx="3095625" cy="3352800"/>
          </a:xfrm>
          <a:prstGeom prst="rect">
            <a:avLst/>
          </a:prstGeom>
          <a:noFill/>
          <a:ln>
            <a:noFill/>
          </a:ln>
        </p:spPr>
      </p:pic>
      <p:sp>
        <p:nvSpPr>
          <p:cNvPr id="338" name="Google Shape;338;p55"/>
          <p:cNvSpPr txBox="1"/>
          <p:nvPr/>
        </p:nvSpPr>
        <p:spPr>
          <a:xfrm>
            <a:off x="4297375" y="1116725"/>
            <a:ext cx="23112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CalculatorConsumerGroup</a:t>
            </a:r>
            <a:endParaRPr sz="1200">
              <a:latin typeface="Roboto"/>
              <a:ea typeface="Roboto"/>
              <a:cs typeface="Roboto"/>
              <a:sym typeface="Roboto"/>
            </a:endParaRPr>
          </a:p>
        </p:txBody>
      </p:sp>
      <p:sp>
        <p:nvSpPr>
          <p:cNvPr id="339" name="Google Shape;339;p55"/>
          <p:cNvSpPr txBox="1"/>
          <p:nvPr/>
        </p:nvSpPr>
        <p:spPr>
          <a:xfrm>
            <a:off x="3978475" y="4577700"/>
            <a:ext cx="2949000" cy="5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LargeOperationsTrackerGroup</a:t>
            </a:r>
            <a:endParaRPr sz="1200">
              <a:latin typeface="Roboto"/>
              <a:ea typeface="Roboto"/>
              <a:cs typeface="Roboto"/>
              <a:sym typeface="Roboto"/>
            </a:endParaRPr>
          </a:p>
        </p:txBody>
      </p:sp>
      <p:sp>
        <p:nvSpPr>
          <p:cNvPr id="340" name="Google Shape;340;p55"/>
          <p:cNvSpPr txBox="1"/>
          <p:nvPr/>
        </p:nvSpPr>
        <p:spPr>
          <a:xfrm>
            <a:off x="3102100" y="1116725"/>
            <a:ext cx="14052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CalculateTopic</a:t>
            </a:r>
            <a:endParaRPr sz="12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Groups</a:t>
            </a:r>
            <a:endParaRPr/>
          </a:p>
        </p:txBody>
      </p:sp>
      <p:sp>
        <p:nvSpPr>
          <p:cNvPr id="346" name="Google Shape;346;p56"/>
          <p:cNvSpPr txBox="1"/>
          <p:nvPr/>
        </p:nvSpPr>
        <p:spPr>
          <a:xfrm>
            <a:off x="213000" y="3407025"/>
            <a:ext cx="8718000" cy="153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i="1" lang="en">
                <a:latin typeface="Roboto"/>
                <a:ea typeface="Roboto"/>
                <a:cs typeface="Roboto"/>
                <a:sym typeface="Roboto"/>
              </a:rPr>
              <a:t>num.of.partitions</a:t>
            </a:r>
            <a:r>
              <a:rPr lang="en">
                <a:latin typeface="Roboto"/>
                <a:ea typeface="Roboto"/>
                <a:cs typeface="Roboto"/>
                <a:sym typeface="Roboto"/>
              </a:rPr>
              <a:t> in a topic is the limit of active consumption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Consumer 5 is initially idle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Later if any of the other consumers go down, after a partition rebalance it would help share the load once again</a:t>
            </a:r>
            <a:endParaRPr>
              <a:latin typeface="Roboto"/>
              <a:ea typeface="Roboto"/>
              <a:cs typeface="Roboto"/>
              <a:sym typeface="Roboto"/>
            </a:endParaRPr>
          </a:p>
        </p:txBody>
      </p:sp>
      <p:pic>
        <p:nvPicPr>
          <p:cNvPr id="347" name="Google Shape;347;p56"/>
          <p:cNvPicPr preferRelativeResize="0"/>
          <p:nvPr/>
        </p:nvPicPr>
        <p:blipFill>
          <a:blip r:embed="rId3">
            <a:alphaModFix/>
          </a:blip>
          <a:stretch>
            <a:fillRect/>
          </a:stretch>
        </p:blipFill>
        <p:spPr>
          <a:xfrm>
            <a:off x="3243650" y="1193738"/>
            <a:ext cx="2656688" cy="21134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Rebalance</a:t>
            </a:r>
            <a:endParaRPr/>
          </a:p>
        </p:txBody>
      </p:sp>
      <p:sp>
        <p:nvSpPr>
          <p:cNvPr id="353" name="Google Shape;353;p57"/>
          <p:cNvSpPr txBox="1"/>
          <p:nvPr>
            <p:ph idx="1" type="body"/>
          </p:nvPr>
        </p:nvSpPr>
        <p:spPr>
          <a:xfrm>
            <a:off x="311700" y="1152475"/>
            <a:ext cx="88323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When does a </a:t>
            </a:r>
            <a:r>
              <a:rPr i="1" lang="en" sz="1400">
                <a:solidFill>
                  <a:srgbClr val="000000"/>
                </a:solidFill>
              </a:rPr>
              <a:t>GroupCoordinator </a:t>
            </a:r>
            <a:r>
              <a:rPr lang="en" sz="1400">
                <a:solidFill>
                  <a:srgbClr val="000000"/>
                </a:solidFill>
              </a:rPr>
              <a:t>trigger a rebalance?</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consumer joins/leaves a grou</a:t>
            </a:r>
            <a:r>
              <a:rPr lang="en">
                <a:solidFill>
                  <a:srgbClr val="000000"/>
                </a:solidFill>
              </a:rPr>
              <a:t>p</a:t>
            </a:r>
            <a:endParaRPr>
              <a:solidFill>
                <a:srgbClr val="000000"/>
              </a:solidFill>
            </a:endParaRPr>
          </a:p>
          <a:p>
            <a:pPr indent="-317500" lvl="1" marL="914400" rtl="0" algn="l">
              <a:spcBef>
                <a:spcPts val="0"/>
              </a:spcBef>
              <a:spcAft>
                <a:spcPts val="0"/>
              </a:spcAft>
              <a:buClr>
                <a:srgbClr val="000000"/>
              </a:buClr>
              <a:buSzPts val="1400"/>
              <a:buChar char="●"/>
            </a:pPr>
            <a:r>
              <a:rPr lang="en">
                <a:solidFill>
                  <a:schemeClr val="dk1"/>
                </a:solidFill>
              </a:rPr>
              <a:t>addition/removal of topic partitions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consumer crashes/is stuck (GC or some other liveness/deadlock in application logic)</a:t>
            </a:r>
            <a:endParaRPr>
              <a:solidFill>
                <a:srgbClr val="000000"/>
              </a:solidFill>
            </a:endParaRPr>
          </a:p>
          <a:p>
            <a:pPr indent="0" lvl="0" marL="914400" rtl="0" algn="l">
              <a:spcBef>
                <a:spcPts val="0"/>
              </a:spcBef>
              <a:spcAft>
                <a:spcPts val="0"/>
              </a:spcAft>
              <a:buNone/>
            </a:pPr>
            <a:r>
              <a:t/>
            </a:r>
            <a:endParaRPr>
              <a:solidFill>
                <a:srgbClr val="000000"/>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Rebalances are seamless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Keep our consumer group highly available and scalable</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They are however undesirable since:</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D</a:t>
            </a:r>
            <a:r>
              <a:rPr lang="en" sz="1400">
                <a:solidFill>
                  <a:schemeClr val="dk1"/>
                </a:solidFill>
              </a:rPr>
              <a:t>uring a rebalance no consumer in a group </a:t>
            </a:r>
            <a:r>
              <a:rPr lang="en">
                <a:solidFill>
                  <a:schemeClr val="dk1"/>
                </a:solidFill>
              </a:rPr>
              <a:t>can</a:t>
            </a:r>
            <a:r>
              <a:rPr lang="en" sz="1400">
                <a:solidFill>
                  <a:schemeClr val="dk1"/>
                </a:solidFill>
              </a:rPr>
              <a:t> make progress </a:t>
            </a:r>
            <a:endParaRPr sz="1400">
              <a:solidFill>
                <a:schemeClr val="dk1"/>
              </a:solidFill>
            </a:endParaRPr>
          </a:p>
          <a:p>
            <a:pPr indent="0" lvl="0" marL="914400" rtl="0" algn="l">
              <a:lnSpc>
                <a:spcPct val="100000"/>
              </a:lnSpc>
              <a:spcBef>
                <a:spcPts val="0"/>
              </a:spcBef>
              <a:spcAft>
                <a:spcPts val="0"/>
              </a:spcAft>
              <a:buNone/>
            </a:pPr>
            <a:r>
              <a:rPr lang="en" sz="1400">
                <a:solidFill>
                  <a:schemeClr val="dk1"/>
                </a:solidFill>
              </a:rPr>
              <a:t>(their offsets requests to move ahead would be rejected)</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sz="1400">
                <a:solidFill>
                  <a:schemeClr val="dk1"/>
                </a:solidFill>
              </a:rPr>
              <a:t>Post rebalance a consumer could be assigned an entirely new partition for which it has no “current state” </a:t>
            </a:r>
            <a:endParaRPr>
              <a:solidFill>
                <a:schemeClr val="dk1"/>
              </a:solidFill>
            </a:endParaRPr>
          </a:p>
          <a:p>
            <a:pPr indent="0" lvl="0" marL="457200" marR="0" rtl="0" algn="l">
              <a:lnSpc>
                <a:spcPct val="115000"/>
              </a:lnSpc>
              <a:spcBef>
                <a:spcPts val="0"/>
              </a:spcBef>
              <a:spcAft>
                <a:spcPts val="1600"/>
              </a:spcAft>
              <a:buNone/>
            </a:pPr>
            <a:r>
              <a:t/>
            </a:r>
            <a:endParaRPr sz="1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Rebalance</a:t>
            </a:r>
            <a:endParaRPr/>
          </a:p>
        </p:txBody>
      </p:sp>
      <p:sp>
        <p:nvSpPr>
          <p:cNvPr id="359" name="Google Shape;359;p58"/>
          <p:cNvSpPr txBox="1"/>
          <p:nvPr>
            <p:ph idx="1" type="body"/>
          </p:nvPr>
        </p:nvSpPr>
        <p:spPr>
          <a:xfrm>
            <a:off x="311700" y="1017725"/>
            <a:ext cx="8832300" cy="412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Let’s take an example: </a:t>
            </a:r>
            <a:endParaRPr sz="1400">
              <a:solidFill>
                <a:srgbClr val="000000"/>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Topic “Calculate” with 2 partitions</a:t>
            </a:r>
            <a:endParaRPr sz="1400">
              <a:solidFill>
                <a:schemeClr val="dk1"/>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Ops by user “foo” go to p1  &amp;  “bar” go to p2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2 consumers with state stores:</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457200" lvl="0" marL="0" rtl="0" algn="l">
              <a:lnSpc>
                <a:spcPct val="100000"/>
              </a:lnSpc>
              <a:spcBef>
                <a:spcPts val="0"/>
              </a:spcBef>
              <a:spcAft>
                <a:spcPts val="0"/>
              </a:spcAft>
              <a:buNone/>
            </a:pPr>
            <a:r>
              <a:rPr lang="en" sz="1400">
                <a:solidFill>
                  <a:srgbClr val="000000"/>
                </a:solidFill>
              </a:rPr>
              <a:t>C1 assigned p1: {foo: +3}</a:t>
            </a:r>
            <a:endParaRPr sz="1400">
              <a:solidFill>
                <a:srgbClr val="000000"/>
              </a:solidFill>
            </a:endParaRPr>
          </a:p>
          <a:p>
            <a:pPr indent="457200" lvl="0" marL="0" rtl="0" algn="l">
              <a:lnSpc>
                <a:spcPct val="100000"/>
              </a:lnSpc>
              <a:spcBef>
                <a:spcPts val="0"/>
              </a:spcBef>
              <a:spcAft>
                <a:spcPts val="0"/>
              </a:spcAft>
              <a:buNone/>
            </a:pPr>
            <a:r>
              <a:rPr lang="en" sz="1400">
                <a:solidFill>
                  <a:srgbClr val="000000"/>
                </a:solidFill>
              </a:rPr>
              <a:t>C2 assigned p2: {bar: -1}</a:t>
            </a:r>
            <a:endParaRPr sz="1400">
              <a:solidFill>
                <a:srgbClr val="000000"/>
              </a:solidFill>
            </a:endParaRPr>
          </a:p>
          <a:p>
            <a:pPr indent="45720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C2 goes down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After rebalance, C1 got assigned p1, p2 both</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C1’s current state store: {foo: +3, bar: 0}</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If C1 can access C2’s state store, it copies that over and then starts consuming p2 from where C2 left (How does it resume? We’ll see next…)</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Else, it’ll have to consume p2 from the start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Partition Rebalance</a:t>
            </a:r>
            <a:endParaRPr/>
          </a:p>
          <a:p>
            <a:pPr indent="0" lvl="0" marL="0" rtl="0" algn="l">
              <a:spcBef>
                <a:spcPts val="0"/>
              </a:spcBef>
              <a:spcAft>
                <a:spcPts val="0"/>
              </a:spcAft>
              <a:buNone/>
            </a:pPr>
            <a:r>
              <a:t/>
            </a:r>
            <a:endParaRPr/>
          </a:p>
        </p:txBody>
      </p:sp>
      <p:sp>
        <p:nvSpPr>
          <p:cNvPr id="365" name="Google Shape;365;p5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Properties governing a rebalance (consumer side configs)</a:t>
            </a:r>
            <a:endParaRPr sz="1400">
              <a:solidFill>
                <a:schemeClr val="dk1"/>
              </a:solidFill>
            </a:endParaRPr>
          </a:p>
          <a:p>
            <a:pPr indent="-317500" lvl="0" marL="457200" rtl="0" algn="l">
              <a:spcBef>
                <a:spcPts val="1600"/>
              </a:spcBef>
              <a:spcAft>
                <a:spcPts val="0"/>
              </a:spcAft>
              <a:buClr>
                <a:schemeClr val="dk1"/>
              </a:buClr>
              <a:buSzPts val="1400"/>
              <a:buFont typeface="Roboto"/>
              <a:buChar char="●"/>
            </a:pPr>
            <a:r>
              <a:rPr i="1" lang="en" sz="1400">
                <a:solidFill>
                  <a:schemeClr val="dk1"/>
                </a:solidFill>
              </a:rPr>
              <a:t>heartbeat.interval.ms </a:t>
            </a:r>
            <a:endParaRPr sz="1400">
              <a:solidFill>
                <a:schemeClr val="dk1"/>
              </a:solidFill>
            </a:endParaRPr>
          </a:p>
          <a:p>
            <a:pPr indent="-317500" lvl="1" marL="914400" rtl="0" algn="l">
              <a:spcBef>
                <a:spcPts val="0"/>
              </a:spcBef>
              <a:spcAft>
                <a:spcPts val="0"/>
              </a:spcAft>
              <a:buClr>
                <a:schemeClr val="dk1"/>
              </a:buClr>
              <a:buSzPts val="1400"/>
              <a:buFont typeface="Roboto"/>
              <a:buChar char="●"/>
            </a:pPr>
            <a:r>
              <a:rPr lang="en">
                <a:solidFill>
                  <a:schemeClr val="dk1"/>
                </a:solidFill>
              </a:rPr>
              <a:t>A periodic heartbeat sent to broker in the background to indicate consumer liveness</a:t>
            </a:r>
            <a:endParaRPr>
              <a:solidFill>
                <a:schemeClr val="dk1"/>
              </a:solidFill>
            </a:endParaRPr>
          </a:p>
          <a:p>
            <a:pPr indent="-317500" lvl="0" marL="457200" rtl="0" algn="l">
              <a:spcBef>
                <a:spcPts val="1000"/>
              </a:spcBef>
              <a:spcAft>
                <a:spcPts val="0"/>
              </a:spcAft>
              <a:buClr>
                <a:schemeClr val="dk1"/>
              </a:buClr>
              <a:buSzPts val="1400"/>
              <a:buFont typeface="Roboto"/>
              <a:buChar char="●"/>
            </a:pPr>
            <a:r>
              <a:rPr i="1" lang="en" sz="1400">
                <a:solidFill>
                  <a:schemeClr val="dk1"/>
                </a:solidFill>
              </a:rPr>
              <a:t>session.timeout.ms </a:t>
            </a:r>
            <a:endParaRPr sz="1400">
              <a:solidFill>
                <a:schemeClr val="dk1"/>
              </a:solidFill>
            </a:endParaRPr>
          </a:p>
          <a:p>
            <a:pPr indent="-317500" lvl="1" marL="914400" rtl="0" algn="l">
              <a:spcBef>
                <a:spcPts val="0"/>
              </a:spcBef>
              <a:spcAft>
                <a:spcPts val="0"/>
              </a:spcAft>
              <a:buClr>
                <a:schemeClr val="dk1"/>
              </a:buClr>
              <a:buSzPts val="1400"/>
              <a:buFont typeface="Roboto"/>
              <a:buChar char="●"/>
            </a:pPr>
            <a:r>
              <a:rPr lang="en">
                <a:solidFill>
                  <a:schemeClr val="dk1"/>
                </a:solidFill>
              </a:rPr>
              <a:t>If no heartbeats are sent before this timeout, coordinator triggers a rebalance</a:t>
            </a:r>
            <a:endParaRPr i="1">
              <a:solidFill>
                <a:schemeClr val="dk1"/>
              </a:solidFill>
            </a:endParaRPr>
          </a:p>
          <a:p>
            <a:pPr indent="-317500" lvl="1" marL="914400" rtl="0" algn="l">
              <a:spcBef>
                <a:spcPts val="0"/>
              </a:spcBef>
              <a:spcAft>
                <a:spcPts val="0"/>
              </a:spcAft>
              <a:buClr>
                <a:schemeClr val="dk1"/>
              </a:buClr>
              <a:buSzPts val="1400"/>
              <a:buFont typeface="Roboto"/>
              <a:buChar char="●"/>
            </a:pPr>
            <a:r>
              <a:rPr lang="en">
                <a:solidFill>
                  <a:schemeClr val="dk1"/>
                </a:solidFill>
              </a:rPr>
              <a:t>Must be between broker’s </a:t>
            </a:r>
            <a:r>
              <a:rPr i="1" lang="en">
                <a:solidFill>
                  <a:schemeClr val="dk1"/>
                </a:solidFill>
              </a:rPr>
              <a:t>group.min.session.timeout.ms, group.max.session.timeout.ms</a:t>
            </a:r>
            <a:endParaRPr i="1">
              <a:solidFill>
                <a:schemeClr val="dk1"/>
              </a:solidFill>
            </a:endParaRPr>
          </a:p>
          <a:p>
            <a:pPr indent="-317500" lvl="0" marL="457200" rtl="0" algn="l">
              <a:spcBef>
                <a:spcPts val="1000"/>
              </a:spcBef>
              <a:spcAft>
                <a:spcPts val="0"/>
              </a:spcAft>
              <a:buClr>
                <a:schemeClr val="dk1"/>
              </a:buClr>
              <a:buSzPts val="1400"/>
              <a:buFont typeface="Roboto"/>
              <a:buChar char="●"/>
            </a:pPr>
            <a:r>
              <a:rPr i="1" lang="en" sz="1400">
                <a:solidFill>
                  <a:schemeClr val="dk1"/>
                </a:solidFill>
              </a:rPr>
              <a:t>max.poll.interval.ms</a:t>
            </a:r>
            <a:endParaRPr i="1" sz="1400">
              <a:solidFill>
                <a:schemeClr val="dk1"/>
              </a:solidFill>
            </a:endParaRPr>
          </a:p>
          <a:p>
            <a:pPr indent="-317500" lvl="1" marL="914400" rtl="0" algn="l">
              <a:spcBef>
                <a:spcPts val="0"/>
              </a:spcBef>
              <a:spcAft>
                <a:spcPts val="0"/>
              </a:spcAft>
              <a:buClr>
                <a:schemeClr val="dk1"/>
              </a:buClr>
              <a:buSzPts val="1400"/>
              <a:buFont typeface="Roboto"/>
              <a:buChar char="●"/>
            </a:pPr>
            <a:r>
              <a:rPr lang="en">
                <a:solidFill>
                  <a:schemeClr val="dk1"/>
                </a:solidFill>
              </a:rPr>
              <a:t>Upper bound between successive invocations of poll() </a:t>
            </a:r>
            <a:endParaRPr>
              <a:solidFill>
                <a:schemeClr val="dk1"/>
              </a:solidFill>
            </a:endParaRPr>
          </a:p>
          <a:p>
            <a:pPr indent="-317500" lvl="1" marL="914400" rtl="0" algn="l">
              <a:spcBef>
                <a:spcPts val="0"/>
              </a:spcBef>
              <a:spcAft>
                <a:spcPts val="0"/>
              </a:spcAft>
              <a:buClr>
                <a:schemeClr val="dk1"/>
              </a:buClr>
              <a:buSzPts val="1400"/>
              <a:buFont typeface="Roboto"/>
              <a:buChar char="●"/>
            </a:pPr>
            <a:r>
              <a:rPr lang="en">
                <a:solidFill>
                  <a:schemeClr val="dk1"/>
                </a:solidFill>
              </a:rPr>
              <a:t>This is to guard against liveness, where heartbeats are being sent but consumer is making no progress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311700" y="2365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Kafka tracks </a:t>
            </a:r>
            <a:r>
              <a:rPr lang="en"/>
              <a:t>consumers</a:t>
            </a:r>
            <a:endParaRPr/>
          </a:p>
          <a:p>
            <a:pPr indent="0" lvl="0" marL="0" rtl="0" algn="ct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 offsets</a:t>
            </a:r>
            <a:endParaRPr/>
          </a:p>
        </p:txBody>
      </p:sp>
      <p:sp>
        <p:nvSpPr>
          <p:cNvPr id="376" name="Google Shape;376;p61"/>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Consumer updates its offset f</a:t>
            </a:r>
            <a:r>
              <a:rPr lang="en" sz="1400">
                <a:solidFill>
                  <a:schemeClr val="dk1"/>
                </a:solidFill>
              </a:rPr>
              <a:t>or all assigned TopicPartitions</a:t>
            </a:r>
            <a:r>
              <a:rPr lang="en" sz="1400">
                <a:solidFill>
                  <a:srgbClr val="000000"/>
                </a:solidFill>
              </a:rPr>
              <a:t> by “committing” its current offsets </a:t>
            </a:r>
            <a:endParaRPr sz="1400">
              <a:solidFill>
                <a:srgbClr val="000000"/>
              </a:solidFill>
            </a:endParaRPr>
          </a:p>
          <a:p>
            <a:pPr indent="0" lvl="0" marL="457200" rtl="0" algn="l">
              <a:spcBef>
                <a:spcPts val="0"/>
              </a:spcBef>
              <a:spcAft>
                <a:spcPts val="0"/>
              </a:spcAft>
              <a:buNone/>
            </a:pPr>
            <a:r>
              <a:rPr lang="en" sz="1400">
                <a:solidFill>
                  <a:srgbClr val="000000"/>
                </a:solidFill>
              </a:rPr>
              <a:t>(OffsetCommitRequest)</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Consumer could:</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let auto commit happen </a:t>
            </a:r>
            <a:r>
              <a:rPr lang="en" sz="1400">
                <a:solidFill>
                  <a:srgbClr val="000000"/>
                </a:solidFill>
              </a:rPr>
              <a:t>as part of every call to poll() </a:t>
            </a:r>
            <a:endParaRPr sz="1400">
              <a:solidFill>
                <a:srgbClr val="000000"/>
              </a:solidFill>
            </a:endParaRPr>
          </a:p>
          <a:p>
            <a:pPr indent="0" lvl="0" marL="914400" rtl="0" algn="l">
              <a:spcBef>
                <a:spcPts val="0"/>
              </a:spcBef>
              <a:spcAft>
                <a:spcPts val="0"/>
              </a:spcAft>
              <a:buNone/>
            </a:pPr>
            <a:r>
              <a:rPr lang="en" sz="1400">
                <a:solidFill>
                  <a:srgbClr val="000000"/>
                </a:solidFill>
              </a:rPr>
              <a:t>(</a:t>
            </a:r>
            <a:r>
              <a:rPr i="1" lang="en" sz="1400">
                <a:solidFill>
                  <a:srgbClr val="000000"/>
                </a:solidFill>
              </a:rPr>
              <a:t>enable.auto.commit, auto.commit.interval.ms</a:t>
            </a:r>
            <a:r>
              <a:rPr lang="en" sz="1400">
                <a:solidFill>
                  <a:srgbClr val="000000"/>
                </a:solidFill>
              </a:rPr>
              <a:t>)</a:t>
            </a:r>
            <a:endParaRPr sz="1400">
              <a:solidFill>
                <a:srgbClr val="000000"/>
              </a:solidFill>
            </a:endParaRPr>
          </a:p>
          <a:p>
            <a:pPr indent="0" lvl="0" marL="457200" rtl="0" algn="l">
              <a:spcBef>
                <a:spcPts val="0"/>
              </a:spcBef>
              <a:spcAft>
                <a:spcPts val="0"/>
              </a:spcAft>
              <a:buNone/>
            </a:pPr>
            <a:r>
              <a:rPr lang="en" sz="1400">
                <a:solidFill>
                  <a:srgbClr val="000000"/>
                </a:solidFill>
              </a:rPr>
              <a:t>	</a:t>
            </a:r>
            <a:endParaRPr sz="1400">
              <a:solidFill>
                <a:srgbClr val="000000"/>
              </a:solidFill>
            </a:endParaRPr>
          </a:p>
          <a:p>
            <a:pPr indent="457200" lvl="0" marL="457200" rtl="0" algn="l">
              <a:spcBef>
                <a:spcPts val="0"/>
              </a:spcBef>
              <a:spcAft>
                <a:spcPts val="0"/>
              </a:spcAft>
              <a:buNone/>
            </a:pPr>
            <a:r>
              <a:rPr lang="en" sz="1400">
                <a:solidFill>
                  <a:srgbClr val="000000"/>
                </a:solidFill>
              </a:rPr>
              <a:t>OR</a:t>
            </a:r>
            <a:endParaRPr sz="1400">
              <a:solidFill>
                <a:srgbClr val="000000"/>
              </a:solidFill>
            </a:endParaRPr>
          </a:p>
          <a:p>
            <a:pPr indent="457200" lvl="0" marL="457200" rtl="0" algn="l">
              <a:spcBef>
                <a:spcPts val="0"/>
              </a:spcBef>
              <a:spcAft>
                <a:spcPts val="0"/>
              </a:spcAft>
              <a:buNone/>
            </a:pPr>
            <a:r>
              <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explicitly invoke commit(...) APIs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stream of events trigger various backends</a:t>
            </a:r>
            <a:endParaRPr/>
          </a:p>
        </p:txBody>
      </p:sp>
      <p:sp>
        <p:nvSpPr>
          <p:cNvPr id="78" name="Google Shape;78;p17"/>
          <p:cNvSpPr txBox="1"/>
          <p:nvPr/>
        </p:nvSpPr>
        <p:spPr>
          <a:xfrm>
            <a:off x="3245250" y="2724150"/>
            <a:ext cx="26535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“Congratulate Rohan for a new</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position at Morgan Stanley”</a:t>
            </a:r>
            <a:endParaRPr>
              <a:solidFill>
                <a:schemeClr val="dk1"/>
              </a:solidFill>
              <a:latin typeface="Roboto"/>
              <a:ea typeface="Roboto"/>
              <a:cs typeface="Roboto"/>
              <a:sym typeface="Roboto"/>
            </a:endParaRPr>
          </a:p>
          <a:p>
            <a:pPr indent="0" lvl="0" marL="0" rtl="0" algn="ctr">
              <a:spcBef>
                <a:spcPts val="0"/>
              </a:spcBef>
              <a:spcAft>
                <a:spcPts val="0"/>
              </a:spcAft>
              <a:buNone/>
            </a:pPr>
            <a:r>
              <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My connection’s news feed</a:t>
            </a:r>
            <a:endParaRPr>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(Hadoop batch job)</a:t>
            </a:r>
            <a:endParaRPr>
              <a:solidFill>
                <a:schemeClr val="dk1"/>
              </a:solidFill>
              <a:latin typeface="Roboto"/>
              <a:ea typeface="Roboto"/>
              <a:cs typeface="Roboto"/>
              <a:sym typeface="Roboto"/>
            </a:endParaRPr>
          </a:p>
        </p:txBody>
      </p:sp>
      <p:sp>
        <p:nvSpPr>
          <p:cNvPr id="79" name="Google Shape;79;p17"/>
          <p:cNvSpPr txBox="1"/>
          <p:nvPr/>
        </p:nvSpPr>
        <p:spPr>
          <a:xfrm>
            <a:off x="0" y="2709600"/>
            <a:ext cx="3245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“People who work at Morgan Stanley”</a:t>
            </a:r>
            <a:endParaRPr>
              <a:solidFill>
                <a:schemeClr val="dk1"/>
              </a:solidFill>
              <a:latin typeface="Roboto"/>
              <a:ea typeface="Roboto"/>
              <a:cs typeface="Roboto"/>
              <a:sym typeface="Roboto"/>
            </a:endParaRPr>
          </a:p>
          <a:p>
            <a:pPr indent="0" lvl="0" marL="0" rtl="0" algn="ctr">
              <a:spcBef>
                <a:spcPts val="0"/>
              </a:spcBef>
              <a:spcAft>
                <a:spcPts val="0"/>
              </a:spcAft>
              <a:buNone/>
            </a:pPr>
            <a:r>
              <a:t/>
            </a:r>
            <a:endParaRPr>
              <a:solidFill>
                <a:schemeClr val="dk1"/>
              </a:solidFill>
              <a:latin typeface="Roboto"/>
              <a:ea typeface="Roboto"/>
              <a:cs typeface="Roboto"/>
              <a:sym typeface="Roboto"/>
            </a:endParaRPr>
          </a:p>
          <a:p>
            <a:pPr indent="0" lvl="0" marL="0" rtl="0" algn="ctr">
              <a:spcBef>
                <a:spcPts val="0"/>
              </a:spcBef>
              <a:spcAft>
                <a:spcPts val="0"/>
              </a:spcAft>
              <a:buNone/>
            </a:pPr>
            <a:r>
              <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Update search indexes</a:t>
            </a:r>
            <a:endParaRPr>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(Elastic Search)</a:t>
            </a:r>
            <a:endParaRPr>
              <a:solidFill>
                <a:schemeClr val="dk1"/>
              </a:solidFill>
              <a:latin typeface="Roboto"/>
              <a:ea typeface="Roboto"/>
              <a:cs typeface="Roboto"/>
              <a:sym typeface="Roboto"/>
            </a:endParaRPr>
          </a:p>
        </p:txBody>
      </p:sp>
      <p:sp>
        <p:nvSpPr>
          <p:cNvPr id="80" name="Google Shape;80;p17"/>
          <p:cNvSpPr txBox="1"/>
          <p:nvPr/>
        </p:nvSpPr>
        <p:spPr>
          <a:xfrm>
            <a:off x="6000750" y="2724150"/>
            <a:ext cx="229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“Suggested connections”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Updated Social Graph</a:t>
            </a:r>
            <a:endParaRPr>
              <a:latin typeface="Roboto"/>
              <a:ea typeface="Roboto"/>
              <a:cs typeface="Roboto"/>
              <a:sym typeface="Roboto"/>
            </a:endParaRPr>
          </a:p>
        </p:txBody>
      </p:sp>
      <p:sp>
        <p:nvSpPr>
          <p:cNvPr id="81" name="Google Shape;81;p17"/>
          <p:cNvSpPr txBox="1"/>
          <p:nvPr/>
        </p:nvSpPr>
        <p:spPr>
          <a:xfrm>
            <a:off x="904200" y="1577313"/>
            <a:ext cx="7335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800">
                <a:solidFill>
                  <a:schemeClr val="dk1"/>
                </a:solidFill>
                <a:latin typeface="Roboto"/>
                <a:ea typeface="Roboto"/>
                <a:cs typeface="Roboto"/>
                <a:sym typeface="Roboto"/>
              </a:rPr>
              <a:t>Updating my job on Linkedin</a:t>
            </a:r>
            <a:endParaRPr sz="1800">
              <a:solidFill>
                <a:schemeClr val="dk1"/>
              </a:solidFill>
              <a:latin typeface="Roboto"/>
              <a:ea typeface="Roboto"/>
              <a:cs typeface="Roboto"/>
              <a:sym typeface="Roboto"/>
            </a:endParaRPr>
          </a:p>
        </p:txBody>
      </p:sp>
      <p:cxnSp>
        <p:nvCxnSpPr>
          <p:cNvPr id="82" name="Google Shape;82;p17"/>
          <p:cNvCxnSpPr/>
          <p:nvPr/>
        </p:nvCxnSpPr>
        <p:spPr>
          <a:xfrm>
            <a:off x="6031375" y="2663600"/>
            <a:ext cx="2700" cy="17604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7"/>
          <p:cNvCxnSpPr/>
          <p:nvPr/>
        </p:nvCxnSpPr>
        <p:spPr>
          <a:xfrm>
            <a:off x="3211975" y="2663600"/>
            <a:ext cx="2700" cy="1760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__consumer_offsets topic</a:t>
            </a:r>
            <a:endParaRPr/>
          </a:p>
        </p:txBody>
      </p:sp>
      <p:sp>
        <p:nvSpPr>
          <p:cNvPr id="382" name="Google Shape;382;p62"/>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How are these offsets stored?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chemeClr val="dk1"/>
                </a:solidFill>
              </a:rPr>
              <a:t>Eat your own dog food!</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rgbClr val="000000"/>
                </a:solidFill>
              </a:rPr>
              <a:t>An internal </a:t>
            </a:r>
            <a:r>
              <a:rPr lang="en" sz="1400">
                <a:solidFill>
                  <a:srgbClr val="000000"/>
                </a:solidFill>
              </a:rPr>
              <a:t>compacted topic containing records:</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rPr lang="en" sz="1400">
                <a:solidFill>
                  <a:srgbClr val="000000"/>
                </a:solidFill>
              </a:rPr>
              <a:t>Key: &lt;consumer-group, topic, partition&gt;</a:t>
            </a:r>
            <a:endParaRPr sz="1400">
              <a:solidFill>
                <a:srgbClr val="000000"/>
              </a:solidFill>
            </a:endParaRPr>
          </a:p>
          <a:p>
            <a:pPr indent="0" lvl="0" marL="457200" rtl="0" algn="l">
              <a:spcBef>
                <a:spcPts val="0"/>
              </a:spcBef>
              <a:spcAft>
                <a:spcPts val="0"/>
              </a:spcAft>
              <a:buNone/>
            </a:pPr>
            <a:r>
              <a:rPr lang="en" sz="1400">
                <a:solidFill>
                  <a:srgbClr val="000000"/>
                </a:solidFill>
              </a:rPr>
              <a:t>Value: last offset consumed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After consumer crashes/rebalances a newer consumer could take over by getting the </a:t>
            </a:r>
            <a:endParaRPr sz="1400">
              <a:solidFill>
                <a:srgbClr val="000000"/>
              </a:solidFill>
            </a:endParaRPr>
          </a:p>
          <a:p>
            <a:pPr indent="0" lvl="0" marL="457200" rtl="0" algn="l">
              <a:spcBef>
                <a:spcPts val="0"/>
              </a:spcBef>
              <a:spcAft>
                <a:spcPts val="0"/>
              </a:spcAft>
              <a:buNone/>
            </a:pPr>
            <a:r>
              <a:rPr lang="en" sz="1400">
                <a:solidFill>
                  <a:srgbClr val="000000"/>
                </a:solidFill>
              </a:rPr>
              <a:t>“where to resume?” question answered by consuming this internal topic</a:t>
            </a:r>
            <a:endParaRPr sz="1400">
              <a:solidFill>
                <a:srgbClr val="000000"/>
              </a:solidFill>
            </a:endParaRPr>
          </a:p>
          <a:p>
            <a:pPr indent="0" lvl="0" marL="457200" rtl="0" algn="l">
              <a:spcBef>
                <a:spcPts val="0"/>
              </a:spcBef>
              <a:spcAft>
                <a:spcPts val="0"/>
              </a:spcAft>
              <a:buNone/>
            </a:pPr>
            <a:r>
              <a:rPr lang="en" sz="1400">
                <a:solidFill>
                  <a:srgbClr val="000000"/>
                </a:solidFill>
              </a:rPr>
              <a:t>(OffsetFetchRequest)</a:t>
            </a:r>
            <a:endParaRPr sz="14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__consumer_offsets topic</a:t>
            </a:r>
            <a:endParaRPr/>
          </a:p>
        </p:txBody>
      </p:sp>
      <p:sp>
        <p:nvSpPr>
          <p:cNvPr id="388" name="Google Shape;388;p63"/>
          <p:cNvSpPr/>
          <p:nvPr/>
        </p:nvSpPr>
        <p:spPr>
          <a:xfrm>
            <a:off x="311700" y="1115325"/>
            <a:ext cx="15576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CalculatorGroup-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6</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89" name="Google Shape;389;p63"/>
          <p:cNvSpPr/>
          <p:nvPr/>
        </p:nvSpPr>
        <p:spPr>
          <a:xfrm>
            <a:off x="1869300" y="1115325"/>
            <a:ext cx="15576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CalculatorGroup-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14</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0" name="Google Shape;390;p63"/>
          <p:cNvSpPr/>
          <p:nvPr/>
        </p:nvSpPr>
        <p:spPr>
          <a:xfrm>
            <a:off x="6148200" y="1115325"/>
            <a:ext cx="15576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CalculatorGroup-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37</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1" name="Google Shape;391;p63"/>
          <p:cNvSpPr/>
          <p:nvPr/>
        </p:nvSpPr>
        <p:spPr>
          <a:xfrm>
            <a:off x="3426900" y="1115325"/>
            <a:ext cx="27213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LargeOperationsTrackerGroup-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12</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2" name="Google Shape;392;p63"/>
          <p:cNvSpPr txBox="1"/>
          <p:nvPr/>
        </p:nvSpPr>
        <p:spPr>
          <a:xfrm>
            <a:off x="7705800" y="1138575"/>
            <a:ext cx="4287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393" name="Google Shape;393;p63"/>
          <p:cNvSpPr/>
          <p:nvPr/>
        </p:nvSpPr>
        <p:spPr>
          <a:xfrm>
            <a:off x="3033000" y="2629800"/>
            <a:ext cx="15576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CalculatorGroup-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37</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4" name="Google Shape;394;p63"/>
          <p:cNvSpPr/>
          <p:nvPr/>
        </p:nvSpPr>
        <p:spPr>
          <a:xfrm>
            <a:off x="311700" y="2629800"/>
            <a:ext cx="2721300" cy="72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LargeOperationsTrackerGroup-</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CalculateTopic-0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Offset: 12</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395" name="Google Shape;395;p63"/>
          <p:cNvSpPr txBox="1"/>
          <p:nvPr/>
        </p:nvSpPr>
        <p:spPr>
          <a:xfrm>
            <a:off x="311700" y="2051150"/>
            <a:ext cx="21054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After compaction....</a:t>
            </a:r>
            <a:endParaRPr>
              <a:latin typeface="Roboto"/>
              <a:ea typeface="Roboto"/>
              <a:cs typeface="Roboto"/>
              <a:sym typeface="Roboto"/>
            </a:endParaRPr>
          </a:p>
        </p:txBody>
      </p:sp>
      <p:graphicFrame>
        <p:nvGraphicFramePr>
          <p:cNvPr id="396" name="Google Shape;396;p63"/>
          <p:cNvGraphicFramePr/>
          <p:nvPr/>
        </p:nvGraphicFramePr>
        <p:xfrm>
          <a:off x="5542300" y="2629788"/>
          <a:ext cx="3000000" cy="3000000"/>
        </p:xfrm>
        <a:graphic>
          <a:graphicData uri="http://schemas.openxmlformats.org/drawingml/2006/table">
            <a:tbl>
              <a:tblPr>
                <a:noFill/>
                <a:tableStyleId>{83BFA8D4-97E2-46AA-B917-74A74C90785F}</a:tableStyleId>
              </a:tblPr>
              <a:tblGrid>
                <a:gridCol w="3058250"/>
                <a:gridCol w="472000"/>
              </a:tblGrid>
              <a:tr h="343725">
                <a:tc>
                  <a:txBody>
                    <a:bodyPr>
                      <a:noAutofit/>
                    </a:bodyPr>
                    <a:lstStyle/>
                    <a:p>
                      <a:pPr indent="0" lvl="0" marL="0" rtl="0" algn="l">
                        <a:spcBef>
                          <a:spcPts val="0"/>
                        </a:spcBef>
                        <a:spcAft>
                          <a:spcPts val="0"/>
                        </a:spcAft>
                        <a:buNone/>
                      </a:pPr>
                      <a:r>
                        <a:rPr lang="en" sz="1200">
                          <a:latin typeface="Roboto"/>
                          <a:ea typeface="Roboto"/>
                          <a:cs typeface="Roboto"/>
                          <a:sym typeface="Roboto"/>
                        </a:rPr>
                        <a:t>CalculatorGroup-Calculate-Topic-0</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37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475">
                <a:tc>
                  <a:txBody>
                    <a:bodyPr>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LargeOperationsTrackerGroup-</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CalculateTopic-0</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12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97" name="Google Shape;397;p63"/>
          <p:cNvSpPr txBox="1"/>
          <p:nvPr/>
        </p:nvSpPr>
        <p:spPr>
          <a:xfrm>
            <a:off x="6474025" y="2339100"/>
            <a:ext cx="1666800" cy="2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Offsets Cache</a:t>
            </a:r>
            <a:endParaRPr sz="1200">
              <a:latin typeface="Roboto"/>
              <a:ea typeface="Roboto"/>
              <a:cs typeface="Roboto"/>
              <a:sym typeface="Roboto"/>
            </a:endParaRPr>
          </a:p>
        </p:txBody>
      </p:sp>
      <p:sp>
        <p:nvSpPr>
          <p:cNvPr id="398" name="Google Shape;398;p63"/>
          <p:cNvSpPr txBox="1"/>
          <p:nvPr/>
        </p:nvSpPr>
        <p:spPr>
          <a:xfrm>
            <a:off x="363350" y="3815050"/>
            <a:ext cx="8780700" cy="132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GroupCoordinator maintains an “OffsetCache” serving OffsetFetchRequests, OffsetCommitRequests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builds this cache first time around by consuming the topic itself</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409" name="Google Shape;409;p6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Making the log fault-tolerant</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by replicating the log over multiple brokers in the cluster</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consensus between replicas, n+1 failures tolerant</a:t>
            </a:r>
            <a:endParaRPr sz="1400">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Message persistence guarantees for producers</a:t>
            </a:r>
            <a:endParaRPr>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at most once, at least once, exactly once (idempotent producers)</a:t>
            </a:r>
            <a:endParaRPr sz="14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Message processing semantics for consumers </a:t>
            </a:r>
            <a:endParaRPr>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at most once, at least once</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Transactions in Kafka </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2 phase commit in Kafka</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Tx: producing results to an output topic + committing offsets for input topic</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Exactly once semantics</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built using transactions + exactly-once producers</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Kafka as a streaming platform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Kafka?</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Kafka is a streaming platform</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Ingests high velocity/volume of streaming data</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Stores it in a fault-tolerant way</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Lets it be consumed at chosen pace</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Provides DSL to apply transformations (stream processing)</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More than a messaging system</a:t>
            </a:r>
            <a:endParaRPr sz="1400">
              <a:solidFill>
                <a:srgbClr val="000000"/>
              </a:solidFill>
            </a:endParaRPr>
          </a:p>
          <a:p>
            <a:pPr indent="0" lvl="0" marL="0" rtl="0" algn="l">
              <a:spcBef>
                <a:spcPts val="1000"/>
              </a:spcBef>
              <a:spcAft>
                <a:spcPts val="1600"/>
              </a:spcAft>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The Data Integration Problem</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Data Pipelines with advent of specialized data systems have been messy</a:t>
            </a:r>
            <a:endParaRPr sz="2400"/>
          </a:p>
        </p:txBody>
      </p:sp>
      <p:pic>
        <p:nvPicPr>
          <p:cNvPr id="100" name="Google Shape;100;p20"/>
          <p:cNvPicPr preferRelativeResize="0"/>
          <p:nvPr/>
        </p:nvPicPr>
        <p:blipFill>
          <a:blip r:embed="rId3">
            <a:alphaModFix/>
          </a:blip>
          <a:stretch>
            <a:fillRect/>
          </a:stretch>
        </p:blipFill>
        <p:spPr>
          <a:xfrm>
            <a:off x="763250" y="2116200"/>
            <a:ext cx="7808649" cy="2687325"/>
          </a:xfrm>
          <a:prstGeom prst="rect">
            <a:avLst/>
          </a:prstGeom>
          <a:noFill/>
          <a:ln>
            <a:noFill/>
          </a:ln>
        </p:spPr>
      </p:pic>
      <p:sp>
        <p:nvSpPr>
          <p:cNvPr id="101" name="Google Shape;101;p20"/>
          <p:cNvSpPr txBox="1"/>
          <p:nvPr/>
        </p:nvSpPr>
        <p:spPr>
          <a:xfrm>
            <a:off x="2801375" y="12600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Every kind of data needs its own special modelling!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That’s why we have Elastic Search, NoSQL, Relational, Hadoop etc</a:t>
            </a:r>
            <a:endParaRPr>
              <a:latin typeface="Roboto"/>
              <a:ea typeface="Roboto"/>
              <a:cs typeface="Roboto"/>
              <a:sym typeface="Roboto"/>
            </a:endParaRPr>
          </a:p>
        </p:txBody>
      </p:sp>
      <p:cxnSp>
        <p:nvCxnSpPr>
          <p:cNvPr id="102" name="Google Shape;102;p20"/>
          <p:cNvCxnSpPr/>
          <p:nvPr/>
        </p:nvCxnSpPr>
        <p:spPr>
          <a:xfrm flipH="1" rot="10800000">
            <a:off x="3929075" y="976200"/>
            <a:ext cx="628500" cy="3573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08" name="Google Shape;108;p21"/>
          <p:cNvSpPr txBox="1"/>
          <p:nvPr/>
        </p:nvSpPr>
        <p:spPr>
          <a:xfrm>
            <a:off x="63025" y="1017725"/>
            <a:ext cx="9144000" cy="3883500"/>
          </a:xfrm>
          <a:prstGeom prst="rect">
            <a:avLst/>
          </a:prstGeom>
          <a:noFill/>
          <a:ln>
            <a:noFill/>
          </a:ln>
        </p:spPr>
        <p:txBody>
          <a:bodyPr anchorCtr="0" anchor="t" bIns="91425" lIns="285750"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Source and Sinks: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are tightly coupled hence can’t evolve independently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“Hey Team UserTracking, could you please add a hook to let us load your stream into Hadoop?”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need to understand disparate backends: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How-to-integrate, load data into sink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repeated worries of: what if sink is down? long responding sink?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 single source of truth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Oh all we need is a messaging middleware...yes that’s where we’re headed...but a better one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boto-al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