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413FC0-6FD4-4414-84B8-860D87335894}">
  <a:tblStyle styleId="{CD413FC0-6FD4-4414-84B8-860D873358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60c8958568_0_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60c8958568_0_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628012cc16_2_6: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628012cc16_2_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60d40244df_1_1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60d40244df_1_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60d40244df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0d40244df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5774ffe45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5774ffe45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623d391cd3_1_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623d391cd3_1_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623d391cd3_3_9: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623d391cd3_3_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623d391cd3_1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623d391cd3_1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78c3a40316_1_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78c3a40316_1_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1eeb64f4f_1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1eeb64f4f_1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0d40244df_1_15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0d40244df_1_15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1eeb64f4f_0_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1eeb64f4f_0_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60d40244df_1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94" name="Google Shape;94;g160d40244df_1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61eeb64f4f_0_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61eeb64f4f_0_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61eeb64f4f_0_1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61eeb64f4f_0_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723899" y="1759711"/>
            <a:ext cx="7696200" cy="1678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3600">
                <a:solidFill>
                  <a:schemeClr val="dk1"/>
                </a:solidFill>
                <a:latin typeface="Times New Roman"/>
                <a:ea typeface="Times New Roman"/>
                <a:cs typeface="Times New Roman"/>
                <a:sym typeface="Times New Rom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457200" y="1577340"/>
            <a:ext cx="82296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3" name="Google Shape;53;p13"/>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583680" y="637794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6" name="Shape 56"/>
        <p:cNvGrpSpPr/>
        <p:nvPr/>
      </p:nvGrpSpPr>
      <p:grpSpPr>
        <a:xfrm>
          <a:off x="0" y="0"/>
          <a:ext cx="0" cy="0"/>
          <a:chOff x="0" y="0"/>
          <a:chExt cx="0" cy="0"/>
        </a:xfrm>
      </p:grpSpPr>
      <p:sp>
        <p:nvSpPr>
          <p:cNvPr id="57" name="Google Shape;57;p14"/>
          <p:cNvSpPr txBox="1"/>
          <p:nvPr>
            <p:ph type="title"/>
          </p:nvPr>
        </p:nvSpPr>
        <p:spPr>
          <a:xfrm>
            <a:off x="723899" y="1759711"/>
            <a:ext cx="7696200" cy="1678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3600">
                <a:solidFill>
                  <a:schemeClr val="dk1"/>
                </a:solidFill>
                <a:latin typeface="Times New Roman"/>
                <a:ea typeface="Times New Roman"/>
                <a:cs typeface="Times New Roman"/>
                <a:sym typeface="Times New Rom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4"/>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2" type="sldNum"/>
          </p:nvPr>
        </p:nvSpPr>
        <p:spPr>
          <a:xfrm>
            <a:off x="6583680" y="637794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sp>
        <p:nvSpPr>
          <p:cNvPr id="65" name="Google Shape;65;p15"/>
          <p:cNvSpPr txBox="1"/>
          <p:nvPr/>
        </p:nvSpPr>
        <p:spPr>
          <a:xfrm>
            <a:off x="2775167" y="4588255"/>
            <a:ext cx="3511550" cy="1434465"/>
          </a:xfrm>
          <a:prstGeom prst="rect">
            <a:avLst/>
          </a:prstGeom>
          <a:noFill/>
          <a:ln>
            <a:noFill/>
          </a:ln>
        </p:spPr>
        <p:txBody>
          <a:bodyPr anchorCtr="0" anchor="t" bIns="0" lIns="0" spcFirstLastPara="1" rIns="0" wrap="square" tIns="10775">
            <a:spAutoFit/>
          </a:bodyPr>
          <a:lstStyle/>
          <a:p>
            <a:pPr indent="0" lvl="0" marL="12700" marR="5080" rtl="0" algn="ctr">
              <a:lnSpc>
                <a:spcPct val="100699"/>
              </a:lnSpc>
              <a:spcBef>
                <a:spcPts val="0"/>
              </a:spcBef>
              <a:spcAft>
                <a:spcPts val="0"/>
              </a:spcAft>
              <a:buNone/>
            </a:pPr>
            <a:r>
              <a:rPr b="1" i="0" lang="en-US" sz="1800" u="none" cap="none" strike="noStrike">
                <a:latin typeface="Times New Roman"/>
                <a:ea typeface="Times New Roman"/>
                <a:cs typeface="Times New Roman"/>
                <a:sym typeface="Times New Roman"/>
              </a:rPr>
              <a:t>Computer Engineering Department  VIVA Institute Of Technology,  Virar (East)</a:t>
            </a:r>
            <a:endParaRPr b="0" i="0" sz="1800" u="none" cap="none" strike="noStrike">
              <a:latin typeface="Times New Roman"/>
              <a:ea typeface="Times New Roman"/>
              <a:cs typeface="Times New Roman"/>
              <a:sym typeface="Times New Roman"/>
            </a:endParaRPr>
          </a:p>
          <a:p>
            <a:pPr indent="0" lvl="0" marL="3810" marR="0" rtl="0" algn="ctr">
              <a:lnSpc>
                <a:spcPct val="100000"/>
              </a:lnSpc>
              <a:spcBef>
                <a:spcPts val="15"/>
              </a:spcBef>
              <a:spcAft>
                <a:spcPts val="0"/>
              </a:spcAft>
              <a:buNone/>
            </a:pPr>
            <a:r>
              <a:rPr b="1" i="0" lang="en-US" sz="1800" u="none" cap="none" strike="noStrike">
                <a:latin typeface="Times New Roman"/>
                <a:ea typeface="Times New Roman"/>
                <a:cs typeface="Times New Roman"/>
                <a:sym typeface="Times New Roman"/>
              </a:rPr>
              <a:t>University of Mumbai</a:t>
            </a:r>
            <a:endParaRPr b="0" i="0" sz="1800" u="none" cap="none" strike="noStrike">
              <a:latin typeface="Times New Roman"/>
              <a:ea typeface="Times New Roman"/>
              <a:cs typeface="Times New Roman"/>
              <a:sym typeface="Times New Roman"/>
            </a:endParaRPr>
          </a:p>
          <a:p>
            <a:pPr indent="0" lvl="0" marL="5715" marR="0" rtl="0" algn="ctr">
              <a:lnSpc>
                <a:spcPct val="100000"/>
              </a:lnSpc>
              <a:spcBef>
                <a:spcPts val="5"/>
              </a:spcBef>
              <a:spcAft>
                <a:spcPts val="0"/>
              </a:spcAft>
              <a:buNone/>
            </a:pPr>
            <a:r>
              <a:rPr b="1" i="0" lang="en-US" sz="2000" u="none" cap="none" strike="noStrike">
                <a:latin typeface="Times New Roman"/>
                <a:ea typeface="Times New Roman"/>
                <a:cs typeface="Times New Roman"/>
                <a:sym typeface="Times New Roman"/>
              </a:rPr>
              <a:t>Academic Year 2022-23</a:t>
            </a:r>
            <a:endParaRPr b="0" i="0" sz="2000" u="none" cap="none" strike="noStrike">
              <a:latin typeface="Times New Roman"/>
              <a:ea typeface="Times New Roman"/>
              <a:cs typeface="Times New Roman"/>
              <a:sym typeface="Times New Roman"/>
            </a:endParaRPr>
          </a:p>
        </p:txBody>
      </p:sp>
      <p:sp>
        <p:nvSpPr>
          <p:cNvPr id="66" name="Google Shape;66;p15"/>
          <p:cNvSpPr txBox="1"/>
          <p:nvPr>
            <p:ph type="title"/>
          </p:nvPr>
        </p:nvSpPr>
        <p:spPr>
          <a:xfrm>
            <a:off x="2276711" y="464311"/>
            <a:ext cx="4763100" cy="1503900"/>
          </a:xfrm>
          <a:prstGeom prst="rect">
            <a:avLst/>
          </a:prstGeom>
          <a:noFill/>
          <a:ln>
            <a:noFill/>
          </a:ln>
        </p:spPr>
        <p:txBody>
          <a:bodyPr anchorCtr="0" anchor="t" bIns="0" lIns="0" spcFirstLastPara="1" rIns="0" wrap="square" tIns="8875">
            <a:spAutoFit/>
          </a:bodyPr>
          <a:lstStyle/>
          <a:p>
            <a:pPr indent="0" lvl="0" marL="12700" marR="5080" rtl="0" algn="ctr">
              <a:lnSpc>
                <a:spcPct val="100699"/>
              </a:lnSpc>
              <a:spcBef>
                <a:spcPts val="0"/>
              </a:spcBef>
              <a:spcAft>
                <a:spcPts val="0"/>
              </a:spcAft>
              <a:buNone/>
            </a:pPr>
            <a:r>
              <a:rPr lang="en-US"/>
              <a:t>Bachelor of Engineering Sem -VII</a:t>
            </a:r>
            <a:endParaRPr/>
          </a:p>
          <a:p>
            <a:pPr indent="0" lvl="0" marL="9525" rtl="0" algn="ctr">
              <a:lnSpc>
                <a:spcPct val="100000"/>
              </a:lnSpc>
              <a:spcBef>
                <a:spcPts val="75"/>
              </a:spcBef>
              <a:spcAft>
                <a:spcPts val="0"/>
              </a:spcAft>
              <a:buNone/>
            </a:pPr>
            <a:r>
              <a:rPr lang="en-US" sz="2400">
                <a:latin typeface="Calibri"/>
                <a:ea typeface="Calibri"/>
                <a:cs typeface="Calibri"/>
                <a:sym typeface="Calibri"/>
              </a:rPr>
              <a:t>PROJECT PRESENTATION</a:t>
            </a:r>
            <a:endParaRPr sz="2400">
              <a:latin typeface="Calibri"/>
              <a:ea typeface="Calibri"/>
              <a:cs typeface="Calibri"/>
              <a:sym typeface="Calibri"/>
            </a:endParaRPr>
          </a:p>
        </p:txBody>
      </p:sp>
      <p:pic>
        <p:nvPicPr>
          <p:cNvPr id="67" name="Google Shape;67;p15"/>
          <p:cNvPicPr preferRelativeResize="0"/>
          <p:nvPr/>
        </p:nvPicPr>
        <p:blipFill rotWithShape="1">
          <a:blip r:embed="rId3">
            <a:alphaModFix/>
          </a:blip>
          <a:srcRect b="0" l="0" r="0" t="0"/>
          <a:stretch/>
        </p:blipFill>
        <p:spPr>
          <a:xfrm>
            <a:off x="3700063" y="2239800"/>
            <a:ext cx="1916385" cy="19442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471924" y="174961"/>
            <a:ext cx="76962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SYSTEM ARCHITECTURE</a:t>
            </a:r>
            <a:endParaRPr/>
          </a:p>
        </p:txBody>
      </p:sp>
      <p:pic>
        <p:nvPicPr>
          <p:cNvPr id="121" name="Google Shape;121;p24"/>
          <p:cNvPicPr preferRelativeResize="0"/>
          <p:nvPr/>
        </p:nvPicPr>
        <p:blipFill>
          <a:blip r:embed="rId3">
            <a:alphaModFix/>
          </a:blip>
          <a:stretch>
            <a:fillRect/>
          </a:stretch>
        </p:blipFill>
        <p:spPr>
          <a:xfrm>
            <a:off x="933475" y="882525"/>
            <a:ext cx="7234651" cy="5824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450074" y="328361"/>
            <a:ext cx="76962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BLOCK DIAGRAM</a:t>
            </a:r>
            <a:endParaRPr/>
          </a:p>
        </p:txBody>
      </p:sp>
      <p:pic>
        <p:nvPicPr>
          <p:cNvPr id="127" name="Google Shape;127;p25"/>
          <p:cNvPicPr preferRelativeResize="0"/>
          <p:nvPr/>
        </p:nvPicPr>
        <p:blipFill>
          <a:blip r:embed="rId3">
            <a:alphaModFix/>
          </a:blip>
          <a:stretch>
            <a:fillRect/>
          </a:stretch>
        </p:blipFill>
        <p:spPr>
          <a:xfrm>
            <a:off x="152400" y="1433161"/>
            <a:ext cx="8839199" cy="48230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469499" y="221136"/>
            <a:ext cx="76962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USE CASE DIAGRAM</a:t>
            </a:r>
            <a:endParaRPr/>
          </a:p>
        </p:txBody>
      </p:sp>
      <p:pic>
        <p:nvPicPr>
          <p:cNvPr id="133" name="Google Shape;133;p26"/>
          <p:cNvPicPr preferRelativeResize="0"/>
          <p:nvPr/>
        </p:nvPicPr>
        <p:blipFill>
          <a:blip r:embed="rId3">
            <a:alphaModFix/>
          </a:blip>
          <a:stretch>
            <a:fillRect/>
          </a:stretch>
        </p:blipFill>
        <p:spPr>
          <a:xfrm>
            <a:off x="1758938" y="997611"/>
            <a:ext cx="5626123" cy="57779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nvSpPr>
        <p:spPr>
          <a:xfrm>
            <a:off x="465075" y="1155075"/>
            <a:ext cx="6198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u="sng"/>
              <a:t>Dashboard </a:t>
            </a:r>
            <a:endParaRPr b="1" sz="1500" u="sng"/>
          </a:p>
        </p:txBody>
      </p:sp>
      <p:sp>
        <p:nvSpPr>
          <p:cNvPr id="139" name="Google Shape;139;p27"/>
          <p:cNvSpPr txBox="1"/>
          <p:nvPr/>
        </p:nvSpPr>
        <p:spPr>
          <a:xfrm>
            <a:off x="902625" y="5646375"/>
            <a:ext cx="300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0" name="Google Shape;140;p27"/>
          <p:cNvPicPr preferRelativeResize="0"/>
          <p:nvPr/>
        </p:nvPicPr>
        <p:blipFill>
          <a:blip r:embed="rId3">
            <a:alphaModFix/>
          </a:blip>
          <a:stretch>
            <a:fillRect/>
          </a:stretch>
        </p:blipFill>
        <p:spPr>
          <a:xfrm>
            <a:off x="967700" y="1951575"/>
            <a:ext cx="7208604" cy="3771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nvSpPr>
        <p:spPr>
          <a:xfrm>
            <a:off x="589750" y="437825"/>
            <a:ext cx="839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146" name="Google Shape;146;p28"/>
          <p:cNvPicPr preferRelativeResize="0"/>
          <p:nvPr/>
        </p:nvPicPr>
        <p:blipFill>
          <a:blip r:embed="rId3">
            <a:alphaModFix/>
          </a:blip>
          <a:stretch>
            <a:fillRect/>
          </a:stretch>
        </p:blipFill>
        <p:spPr>
          <a:xfrm>
            <a:off x="1824025" y="820075"/>
            <a:ext cx="5777832" cy="5499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nvSpPr>
        <p:spPr>
          <a:xfrm>
            <a:off x="558300" y="-13075"/>
            <a:ext cx="80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2" name="Google Shape;152;p29"/>
          <p:cNvSpPr txBox="1"/>
          <p:nvPr/>
        </p:nvSpPr>
        <p:spPr>
          <a:xfrm>
            <a:off x="707700" y="2570025"/>
            <a:ext cx="776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p>
        </p:txBody>
      </p:sp>
      <p:pic>
        <p:nvPicPr>
          <p:cNvPr id="153" name="Google Shape;153;p29"/>
          <p:cNvPicPr preferRelativeResize="0"/>
          <p:nvPr/>
        </p:nvPicPr>
        <p:blipFill>
          <a:blip r:embed="rId3">
            <a:alphaModFix/>
          </a:blip>
          <a:stretch>
            <a:fillRect/>
          </a:stretch>
        </p:blipFill>
        <p:spPr>
          <a:xfrm>
            <a:off x="2488833" y="1203325"/>
            <a:ext cx="4427892" cy="421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nvSpPr>
        <p:spPr>
          <a:xfrm>
            <a:off x="707525" y="0"/>
            <a:ext cx="760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9" name="Google Shape;159;p30"/>
          <p:cNvSpPr txBox="1"/>
          <p:nvPr/>
        </p:nvSpPr>
        <p:spPr>
          <a:xfrm>
            <a:off x="735400" y="2200563"/>
            <a:ext cx="626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60" name="Google Shape;160;p30"/>
          <p:cNvPicPr preferRelativeResize="0"/>
          <p:nvPr/>
        </p:nvPicPr>
        <p:blipFill>
          <a:blip r:embed="rId3">
            <a:alphaModFix/>
          </a:blip>
          <a:stretch>
            <a:fillRect/>
          </a:stretch>
        </p:blipFill>
        <p:spPr>
          <a:xfrm>
            <a:off x="1044575" y="717550"/>
            <a:ext cx="7086600" cy="5286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466424" y="250011"/>
            <a:ext cx="76962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CONCLUSION</a:t>
            </a:r>
            <a:endParaRPr/>
          </a:p>
        </p:txBody>
      </p:sp>
      <p:sp>
        <p:nvSpPr>
          <p:cNvPr id="166" name="Google Shape;166;p31"/>
          <p:cNvSpPr txBox="1"/>
          <p:nvPr/>
        </p:nvSpPr>
        <p:spPr>
          <a:xfrm>
            <a:off x="461400" y="1207275"/>
            <a:ext cx="82212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t>The system crawls the entire web application, scan different types of vulnerabilities, and generate a report specifying an overview of the detected vulnerabilities .The system will provide vulnerabilities of the requested URL where the user will get the results through proxy server which will be provided by virtual server where the vulnerabilities are scanned and detected.</a:t>
            </a:r>
            <a:endParaRPr sz="1700"/>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723899" y="3036461"/>
            <a:ext cx="7696200" cy="7851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sz="5100"/>
              <a:t>THANK YOU</a:t>
            </a:r>
            <a:endParaRPr sz="5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16"/>
          <p:cNvSpPr txBox="1"/>
          <p:nvPr>
            <p:ph type="title"/>
          </p:nvPr>
        </p:nvSpPr>
        <p:spPr>
          <a:xfrm>
            <a:off x="1064975" y="365650"/>
            <a:ext cx="7435200" cy="1458300"/>
          </a:xfrm>
          <a:prstGeom prst="rect">
            <a:avLst/>
          </a:prstGeom>
          <a:noFill/>
          <a:ln>
            <a:noFill/>
          </a:ln>
        </p:spPr>
        <p:txBody>
          <a:bodyPr anchorCtr="0" anchor="t" bIns="0" lIns="0" spcFirstLastPara="1" rIns="0" wrap="square" tIns="12700">
            <a:spAutoFit/>
          </a:bodyPr>
          <a:lstStyle/>
          <a:p>
            <a:pPr indent="457200" lvl="0" marL="1828800" rtl="0" algn="l">
              <a:lnSpc>
                <a:spcPct val="118750"/>
              </a:lnSpc>
              <a:spcBef>
                <a:spcPts val="0"/>
              </a:spcBef>
              <a:spcAft>
                <a:spcPts val="0"/>
              </a:spcAft>
              <a:buNone/>
            </a:pPr>
            <a:r>
              <a:rPr lang="en-US" sz="2000"/>
              <a:t>  </a:t>
            </a:r>
            <a:r>
              <a:rPr lang="en-US" sz="2000"/>
              <a:t>A PRESENTATION ON</a:t>
            </a:r>
            <a:endParaRPr sz="2000"/>
          </a:p>
          <a:p>
            <a:pPr indent="0" lvl="0" marL="0" rtl="0" algn="ctr">
              <a:lnSpc>
                <a:spcPct val="119218"/>
              </a:lnSpc>
              <a:spcBef>
                <a:spcPts val="0"/>
              </a:spcBef>
              <a:spcAft>
                <a:spcPts val="0"/>
              </a:spcAft>
              <a:buNone/>
            </a:pPr>
            <a:r>
              <a:rPr lang="en-US" sz="3200">
                <a:latin typeface="Calibri"/>
                <a:ea typeface="Calibri"/>
                <a:cs typeface="Calibri"/>
                <a:sym typeface="Calibri"/>
              </a:rPr>
              <a:t>“WAVD : WEB APPLICATION VULNERABILITY DETECTOR”</a:t>
            </a:r>
            <a:endParaRPr sz="3200">
              <a:latin typeface="Calibri"/>
              <a:ea typeface="Calibri"/>
              <a:cs typeface="Calibri"/>
              <a:sym typeface="Calibri"/>
            </a:endParaRPr>
          </a:p>
        </p:txBody>
      </p:sp>
      <p:sp>
        <p:nvSpPr>
          <p:cNvPr id="73" name="Google Shape;73;p16"/>
          <p:cNvSpPr txBox="1"/>
          <p:nvPr/>
        </p:nvSpPr>
        <p:spPr>
          <a:xfrm>
            <a:off x="2945100" y="2319175"/>
            <a:ext cx="3253800" cy="2955300"/>
          </a:xfrm>
          <a:prstGeom prst="rect">
            <a:avLst/>
          </a:prstGeom>
          <a:noFill/>
          <a:ln>
            <a:noFill/>
          </a:ln>
        </p:spPr>
        <p:txBody>
          <a:bodyPr anchorCtr="0" anchor="t" bIns="0" lIns="0" spcFirstLastPara="1" rIns="0" wrap="square" tIns="12700">
            <a:spAutoFit/>
          </a:bodyPr>
          <a:lstStyle/>
          <a:p>
            <a:pPr indent="0" lvl="0" marL="0" marR="48260" rtl="0" algn="ctr">
              <a:lnSpc>
                <a:spcPct val="100000"/>
              </a:lnSpc>
              <a:spcBef>
                <a:spcPts val="0"/>
              </a:spcBef>
              <a:spcAft>
                <a:spcPts val="0"/>
              </a:spcAft>
              <a:buNone/>
            </a:pPr>
            <a:r>
              <a:rPr b="0" i="0" lang="en-US" sz="1800" u="none" cap="none" strike="noStrike">
                <a:latin typeface="Times New Roman"/>
                <a:ea typeface="Times New Roman"/>
                <a:cs typeface="Times New Roman"/>
                <a:sym typeface="Times New Roman"/>
              </a:rPr>
              <a:t>By</a:t>
            </a:r>
            <a:endParaRPr b="0" i="0" sz="1800" u="none" cap="none" strike="noStrike">
              <a:latin typeface="Times New Roman"/>
              <a:ea typeface="Times New Roman"/>
              <a:cs typeface="Times New Roman"/>
              <a:sym typeface="Times New Roman"/>
            </a:endParaRPr>
          </a:p>
          <a:p>
            <a:pPr indent="0" lvl="0" marL="0" marR="0" rtl="0" algn="ctr">
              <a:lnSpc>
                <a:spcPct val="100000"/>
              </a:lnSpc>
              <a:spcBef>
                <a:spcPts val="50"/>
              </a:spcBef>
              <a:spcAft>
                <a:spcPts val="0"/>
              </a:spcAft>
              <a:buNone/>
            </a:pPr>
            <a:r>
              <a:t/>
            </a:r>
            <a:endParaRPr b="0" i="0" sz="1850" u="none" cap="none" strike="noStrike">
              <a:latin typeface="Times New Roman"/>
              <a:ea typeface="Times New Roman"/>
              <a:cs typeface="Times New Roman"/>
              <a:sym typeface="Times New Roman"/>
            </a:endParaRPr>
          </a:p>
          <a:p>
            <a:pPr indent="0" lvl="0" marL="293370" marR="0" rtl="0" algn="ctr">
              <a:lnSpc>
                <a:spcPct val="100000"/>
              </a:lnSpc>
              <a:spcBef>
                <a:spcPts val="5"/>
              </a:spcBef>
              <a:spcAft>
                <a:spcPts val="0"/>
              </a:spcAft>
              <a:buNone/>
            </a:pPr>
            <a:r>
              <a:rPr b="1" lang="en-US" sz="2000">
                <a:latin typeface="Times New Roman"/>
                <a:ea typeface="Times New Roman"/>
                <a:cs typeface="Times New Roman"/>
                <a:sym typeface="Times New Roman"/>
              </a:rPr>
              <a:t>ROHAN SHARMA(34)</a:t>
            </a:r>
            <a:endParaRPr b="0" i="0" sz="2000" u="none" cap="none" strike="noStrike">
              <a:latin typeface="Times New Roman"/>
              <a:ea typeface="Times New Roman"/>
              <a:cs typeface="Times New Roman"/>
              <a:sym typeface="Times New Roman"/>
            </a:endParaRPr>
          </a:p>
          <a:p>
            <a:pPr indent="0" lvl="0" marL="293370" marR="0" rtl="0" algn="ctr">
              <a:lnSpc>
                <a:spcPct val="100000"/>
              </a:lnSpc>
              <a:spcBef>
                <a:spcPts val="0"/>
              </a:spcBef>
              <a:spcAft>
                <a:spcPts val="0"/>
              </a:spcAft>
              <a:buNone/>
            </a:pPr>
            <a:r>
              <a:rPr b="1" lang="en-US" sz="2000">
                <a:latin typeface="Times New Roman"/>
                <a:ea typeface="Times New Roman"/>
                <a:cs typeface="Times New Roman"/>
                <a:sym typeface="Times New Roman"/>
              </a:rPr>
              <a:t>SHUBHAM YADAV(35)</a:t>
            </a:r>
            <a:endParaRPr b="0" i="0" sz="2000" u="none" cap="none" strike="noStrike">
              <a:latin typeface="Times New Roman"/>
              <a:ea typeface="Times New Roman"/>
              <a:cs typeface="Times New Roman"/>
              <a:sym typeface="Times New Roman"/>
            </a:endParaRPr>
          </a:p>
          <a:p>
            <a:pPr indent="0" lvl="0" marL="293370" marR="0" rtl="0" algn="ctr">
              <a:lnSpc>
                <a:spcPct val="100000"/>
              </a:lnSpc>
              <a:spcBef>
                <a:spcPts val="0"/>
              </a:spcBef>
              <a:spcAft>
                <a:spcPts val="0"/>
              </a:spcAft>
              <a:buNone/>
            </a:pPr>
            <a:r>
              <a:rPr b="1" lang="en-US" sz="2000">
                <a:latin typeface="Times New Roman"/>
                <a:ea typeface="Times New Roman"/>
                <a:cs typeface="Times New Roman"/>
                <a:sym typeface="Times New Roman"/>
              </a:rPr>
              <a:t>DHIRAJ MISHRA(36)</a:t>
            </a:r>
            <a:endParaRPr b="0" i="0" sz="2000" u="none" cap="none" strike="noStrike">
              <a:latin typeface="Times New Roman"/>
              <a:ea typeface="Times New Roman"/>
              <a:cs typeface="Times New Roman"/>
              <a:sym typeface="Times New Roman"/>
            </a:endParaRPr>
          </a:p>
          <a:p>
            <a:pPr indent="0" lvl="0" marL="293370" marR="0" rtl="0" algn="ctr">
              <a:lnSpc>
                <a:spcPct val="100000"/>
              </a:lnSpc>
              <a:spcBef>
                <a:spcPts val="0"/>
              </a:spcBef>
              <a:spcAft>
                <a:spcPts val="0"/>
              </a:spcAft>
              <a:buNone/>
            </a:pPr>
            <a:r>
              <a:t/>
            </a:r>
            <a:endParaRPr b="0" i="0" sz="2200" u="none" cap="none" strike="noStrike">
              <a:latin typeface="Times New Roman"/>
              <a:ea typeface="Times New Roman"/>
              <a:cs typeface="Times New Roman"/>
              <a:sym typeface="Times New Roman"/>
            </a:endParaRPr>
          </a:p>
          <a:p>
            <a:pPr indent="0" lvl="0" marL="0" marR="0" rtl="0" algn="ctr">
              <a:lnSpc>
                <a:spcPct val="100000"/>
              </a:lnSpc>
              <a:spcBef>
                <a:spcPts val="1825"/>
              </a:spcBef>
              <a:spcAft>
                <a:spcPts val="0"/>
              </a:spcAft>
              <a:buNone/>
            </a:pPr>
            <a:r>
              <a:rPr b="0" i="0" lang="en-US" sz="1800" u="none" cap="none" strike="noStrike">
                <a:latin typeface="Times New Roman"/>
                <a:ea typeface="Times New Roman"/>
                <a:cs typeface="Times New Roman"/>
                <a:sym typeface="Times New Roman"/>
              </a:rPr>
              <a:t>Under the guidance of</a:t>
            </a:r>
            <a:endParaRPr b="0" i="0"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0" i="0" sz="1900" u="none" cap="none" strike="noStrike">
              <a:latin typeface="Times New Roman"/>
              <a:ea typeface="Times New Roman"/>
              <a:cs typeface="Times New Roman"/>
              <a:sym typeface="Times New Roman"/>
            </a:endParaRPr>
          </a:p>
          <a:p>
            <a:pPr indent="0" lvl="0" marL="0" marR="45085" rtl="0" algn="ctr">
              <a:lnSpc>
                <a:spcPct val="100000"/>
              </a:lnSpc>
              <a:spcBef>
                <a:spcPts val="0"/>
              </a:spcBef>
              <a:spcAft>
                <a:spcPts val="0"/>
              </a:spcAft>
              <a:buNone/>
            </a:pPr>
            <a:r>
              <a:rPr b="1" lang="en-US" sz="2000">
                <a:latin typeface="Times New Roman"/>
                <a:ea typeface="Times New Roman"/>
                <a:cs typeface="Times New Roman"/>
                <a:sym typeface="Times New Roman"/>
              </a:rPr>
              <a:t>    </a:t>
            </a:r>
            <a:r>
              <a:rPr b="1" i="0" lang="en-US" sz="2000" u="none" cap="none" strike="noStrike">
                <a:latin typeface="Times New Roman"/>
                <a:ea typeface="Times New Roman"/>
                <a:cs typeface="Times New Roman"/>
                <a:sym typeface="Times New Roman"/>
              </a:rPr>
              <a:t>Prof. </a:t>
            </a:r>
            <a:r>
              <a:rPr b="1" lang="en-US" sz="2000">
                <a:latin typeface="Times New Roman"/>
                <a:ea typeface="Times New Roman"/>
                <a:cs typeface="Times New Roman"/>
                <a:sym typeface="Times New Roman"/>
              </a:rPr>
              <a:t>Akshaya Prabhu</a:t>
            </a:r>
            <a:endParaRPr b="0" i="0" sz="2000" u="none" cap="none" strike="noStrike">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2921425" y="338525"/>
            <a:ext cx="3758400" cy="554100"/>
          </a:xfrm>
          <a:prstGeom prst="rect">
            <a:avLst/>
          </a:prstGeom>
        </p:spPr>
        <p:txBody>
          <a:bodyPr anchorCtr="0" anchor="t" bIns="0" lIns="0" spcFirstLastPara="1" rIns="0" wrap="square" tIns="0">
            <a:spAutoFit/>
          </a:bodyPr>
          <a:lstStyle/>
          <a:p>
            <a:pPr indent="0" lvl="0" marL="12700" rtl="0" algn="l">
              <a:spcBef>
                <a:spcPts val="0"/>
              </a:spcBef>
              <a:spcAft>
                <a:spcPts val="0"/>
              </a:spcAft>
              <a:buClr>
                <a:schemeClr val="dk1"/>
              </a:buClr>
              <a:buFont typeface="Arial"/>
              <a:buNone/>
            </a:pPr>
            <a:r>
              <a:rPr lang="en-US"/>
              <a:t>INTRODUCTION</a:t>
            </a:r>
            <a:endParaRPr/>
          </a:p>
        </p:txBody>
      </p:sp>
      <p:sp>
        <p:nvSpPr>
          <p:cNvPr id="79" name="Google Shape;79;p17"/>
          <p:cNvSpPr txBox="1"/>
          <p:nvPr/>
        </p:nvSpPr>
        <p:spPr>
          <a:xfrm>
            <a:off x="941525" y="1602875"/>
            <a:ext cx="7470000" cy="3663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US" sz="1500"/>
              <a:t>Web applications have become an integral part of everyday life, but many of these applications are associated with vulnerabilities.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US" sz="1500"/>
              <a:t> In this era, where website hosting has become cheap and easy, the security has failed to keep up. </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US" sz="1500"/>
              <a:t>Such vulnerabilities can risk small scale to large scale industries.  </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US" sz="1500"/>
              <a:t> A large number of applications are becoming online, but how secure these applications are a matter of concern. Thus, it becomes necessary to find vulnerabilities that may cause severe ris</a:t>
            </a:r>
            <a:r>
              <a:rPr lang="en-US" sz="1500"/>
              <a:t>k </a:t>
            </a:r>
            <a:r>
              <a:rPr lang="en-US" sz="1500"/>
              <a:t>to user’s security. </a:t>
            </a:r>
            <a:endParaRPr sz="1500"/>
          </a:p>
          <a:p>
            <a:pPr indent="0" lvl="0" marL="0" rtl="0" algn="l">
              <a:spcBef>
                <a:spcPts val="0"/>
              </a:spcBef>
              <a:spcAft>
                <a:spcPts val="0"/>
              </a:spcAft>
              <a:buNone/>
            </a:pPr>
            <a:r>
              <a:t/>
            </a:r>
            <a:endParaRPr sz="1500"/>
          </a:p>
          <a:p>
            <a:pPr indent="-336550" lvl="0" marL="457200" rtl="0" algn="l">
              <a:spcBef>
                <a:spcPts val="0"/>
              </a:spcBef>
              <a:spcAft>
                <a:spcPts val="0"/>
              </a:spcAft>
              <a:buSzPts val="1700"/>
              <a:buChar char="●"/>
            </a:pPr>
            <a:r>
              <a:rPr lang="en-US" sz="1500">
                <a:solidFill>
                  <a:schemeClr val="dk1"/>
                </a:solidFill>
              </a:rPr>
              <a:t>So, we are developing a system that will find these vulnerabilities in given web applications and report them to the user of the system</a:t>
            </a:r>
            <a:endParaRPr sz="1700"/>
          </a:p>
          <a:p>
            <a:pPr indent="0" lvl="0" marL="12700" rtl="0" algn="l">
              <a:spcBef>
                <a:spcPts val="0"/>
              </a:spcBef>
              <a:spcAft>
                <a:spcPts val="0"/>
              </a:spcAft>
              <a:buClr>
                <a:schemeClr val="dk1"/>
              </a:buClr>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472900" y="112025"/>
            <a:ext cx="806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600">
                <a:solidFill>
                  <a:schemeClr val="dk1"/>
                </a:solidFill>
                <a:latin typeface="Times New Roman"/>
                <a:ea typeface="Times New Roman"/>
                <a:cs typeface="Times New Roman"/>
                <a:sym typeface="Times New Roman"/>
              </a:rPr>
              <a:t>LITERATURE SURVEY</a:t>
            </a:r>
            <a:endParaRPr/>
          </a:p>
        </p:txBody>
      </p:sp>
      <p:graphicFrame>
        <p:nvGraphicFramePr>
          <p:cNvPr id="85" name="Google Shape;85;p18"/>
          <p:cNvGraphicFramePr/>
          <p:nvPr/>
        </p:nvGraphicFramePr>
        <p:xfrm>
          <a:off x="469850" y="765475"/>
          <a:ext cx="3000000" cy="3000000"/>
        </p:xfrm>
        <a:graphic>
          <a:graphicData uri="http://schemas.openxmlformats.org/drawingml/2006/table">
            <a:tbl>
              <a:tblPr>
                <a:noFill/>
                <a:tableStyleId>{CD413FC0-6FD4-4414-84B8-860D87335894}</a:tableStyleId>
              </a:tblPr>
              <a:tblGrid>
                <a:gridCol w="2084725"/>
                <a:gridCol w="2084725"/>
                <a:gridCol w="2084725"/>
                <a:gridCol w="2084725"/>
              </a:tblGrid>
              <a:tr h="576675">
                <a:tc>
                  <a:txBody>
                    <a:bodyPr/>
                    <a:lstStyle/>
                    <a:p>
                      <a:pPr indent="0" lvl="0" marL="0" rtl="0" algn="ctr">
                        <a:spcBef>
                          <a:spcPts val="0"/>
                        </a:spcBef>
                        <a:spcAft>
                          <a:spcPts val="0"/>
                        </a:spcAft>
                        <a:buClr>
                          <a:schemeClr val="dk1"/>
                        </a:buClr>
                        <a:buSzPts val="1100"/>
                        <a:buFont typeface="Arial"/>
                        <a:buNone/>
                      </a:pPr>
                      <a:r>
                        <a:rPr b="1" lang="en-US">
                          <a:solidFill>
                            <a:schemeClr val="dk1"/>
                          </a:solidFill>
                        </a:rPr>
                        <a:t>TITLE</a:t>
                      </a:r>
                      <a:endParaRPr b="1"/>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a:solidFill>
                            <a:schemeClr val="dk1"/>
                          </a:solidFill>
                        </a:rPr>
                        <a:t>SUMMARY</a:t>
                      </a:r>
                      <a:endParaRPr b="1"/>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a:solidFill>
                            <a:schemeClr val="dk1"/>
                          </a:solidFill>
                        </a:rPr>
                        <a:t>ADVANTAGE</a:t>
                      </a:r>
                      <a:endParaRPr b="1"/>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a:solidFill>
                            <a:schemeClr val="dk1"/>
                          </a:solidFill>
                        </a:rPr>
                        <a:t>TECHNOLOGY USED</a:t>
                      </a:r>
                      <a:endParaRPr b="1"/>
                    </a:p>
                  </a:txBody>
                  <a:tcPr marT="91425" marB="91425" marR="91425" marL="91425"/>
                </a:tc>
              </a:tr>
              <a:tr h="1560200">
                <a:tc>
                  <a:txBody>
                    <a:bodyPr/>
                    <a:lstStyle/>
                    <a:p>
                      <a:pPr indent="0" lvl="0" marL="0" rtl="0" algn="l">
                        <a:spcBef>
                          <a:spcPts val="0"/>
                        </a:spcBef>
                        <a:spcAft>
                          <a:spcPts val="0"/>
                        </a:spcAft>
                        <a:buNone/>
                      </a:pPr>
                      <a:r>
                        <a:rPr lang="en-US" sz="1100"/>
                        <a:t>Web Vulnerability Scanner.</a:t>
                      </a:r>
                      <a:endParaRPr sz="1100"/>
                    </a:p>
                    <a:p>
                      <a:pPr indent="0" lvl="0" marL="0" rtl="0" algn="l">
                        <a:spcBef>
                          <a:spcPts val="0"/>
                        </a:spcBef>
                        <a:spcAft>
                          <a:spcPts val="0"/>
                        </a:spcAft>
                        <a:buClr>
                          <a:schemeClr val="dk1"/>
                        </a:buClr>
                        <a:buSzPts val="1100"/>
                        <a:buFont typeface="Arial"/>
                        <a:buNone/>
                      </a:pPr>
                      <a:r>
                        <a:t/>
                      </a:r>
                      <a:endParaRPr sz="1200"/>
                    </a:p>
                  </a:txBody>
                  <a:tcPr marT="91425" marB="91425" marR="91425" marL="91425"/>
                </a:tc>
                <a:tc>
                  <a:txBody>
                    <a:bodyPr/>
                    <a:lstStyle/>
                    <a:p>
                      <a:pPr indent="0" lvl="0" marL="0" rtl="0" algn="l">
                        <a:spcBef>
                          <a:spcPts val="0"/>
                        </a:spcBef>
                        <a:spcAft>
                          <a:spcPts val="0"/>
                        </a:spcAft>
                        <a:buNone/>
                      </a:pPr>
                      <a:r>
                        <a:rPr lang="en-US" sz="1100"/>
                        <a:t>The project comes underneath linguistics uniform resource locator. System tend to studied numerous vulnerabilities like Remote File Inclusion, Locate File Inclusion, SQLI, Cross-Site Scripting.</a:t>
                      </a:r>
                      <a:endParaRPr sz="1100"/>
                    </a:p>
                  </a:txBody>
                  <a:tcPr marT="91425" marB="91425" marR="91425" marL="91425"/>
                </a:tc>
                <a:tc>
                  <a:txBody>
                    <a:bodyPr/>
                    <a:lstStyle/>
                    <a:p>
                      <a:pPr indent="0" lvl="0" marL="0" rtl="0" algn="l">
                        <a:spcBef>
                          <a:spcPts val="0"/>
                        </a:spcBef>
                        <a:spcAft>
                          <a:spcPts val="0"/>
                        </a:spcAft>
                        <a:buNone/>
                      </a:pPr>
                      <a:r>
                        <a:rPr lang="en-US" sz="1100"/>
                        <a:t>Here, System mainly concentrates on detection and prevention of web application by using various techniques such as Dynamic Allocation, File Size Verification, Digital Signature and Sanitization of Input.</a:t>
                      </a:r>
                      <a:endParaRPr sz="1100"/>
                    </a:p>
                  </a:txBody>
                  <a:tcPr marT="91425" marB="91425" marR="91425" marL="91425"/>
                </a:tc>
                <a:tc>
                  <a:txBody>
                    <a:bodyPr/>
                    <a:lstStyle/>
                    <a:p>
                      <a:pPr indent="0" lvl="0" marL="0" rtl="0" algn="l">
                        <a:spcBef>
                          <a:spcPts val="0"/>
                        </a:spcBef>
                        <a:spcAft>
                          <a:spcPts val="0"/>
                        </a:spcAft>
                        <a:buNone/>
                      </a:pPr>
                      <a:r>
                        <a:rPr lang="en-US" sz="1100">
                          <a:solidFill>
                            <a:schemeClr val="dk1"/>
                          </a:solidFill>
                        </a:rPr>
                        <a:t>Javascript, Python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100"/>
                    </a:p>
                  </a:txBody>
                  <a:tcPr marT="91425" marB="91425" marR="91425" marL="91425"/>
                </a:tc>
              </a:tr>
              <a:tr h="2025875">
                <a:tc>
                  <a:txBody>
                    <a:bodyPr/>
                    <a:lstStyle/>
                    <a:p>
                      <a:pPr indent="0" lvl="0" marL="0" rtl="0" algn="l">
                        <a:spcBef>
                          <a:spcPts val="0"/>
                        </a:spcBef>
                        <a:spcAft>
                          <a:spcPts val="0"/>
                        </a:spcAft>
                        <a:buNone/>
                      </a:pPr>
                      <a:r>
                        <a:rPr lang="en-US" sz="1100">
                          <a:solidFill>
                            <a:schemeClr val="dk1"/>
                          </a:solidFill>
                        </a:rPr>
                        <a:t>Web Application Security Scanner for Prevention and Protection against Vulnerabilities</a:t>
                      </a:r>
                      <a:endParaRPr sz="1100"/>
                    </a:p>
                  </a:txBody>
                  <a:tcPr marT="91425" marB="91425" marR="91425" marL="91425"/>
                </a:tc>
                <a:tc>
                  <a:txBody>
                    <a:bodyPr/>
                    <a:lstStyle/>
                    <a:p>
                      <a:pPr indent="0" lvl="0" marL="0" rtl="0" algn="l">
                        <a:spcBef>
                          <a:spcPts val="0"/>
                        </a:spcBef>
                        <a:spcAft>
                          <a:spcPts val="0"/>
                        </a:spcAft>
                        <a:buNone/>
                      </a:pPr>
                      <a:r>
                        <a:rPr lang="en-US" sz="1100">
                          <a:solidFill>
                            <a:schemeClr val="dk1"/>
                          </a:solidFill>
                        </a:rPr>
                        <a:t>V</a:t>
                      </a:r>
                      <a:r>
                        <a:rPr lang="en-US" sz="1100">
                          <a:solidFill>
                            <a:schemeClr val="dk1"/>
                          </a:solidFill>
                        </a:rPr>
                        <a:t>ulnerabilities like SQL injection,cross site scripting,broken authentication,payload,email disclosure.If a situation arrives where the scanner cannot detect the vulnerability, then the attacker can easily crawl into the system and exploit the data and resources, so various scanner are compared</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The above proposed scanner is best suited for beginners who are not aware of the complex steps of scanning Vulnerability scanning identifies the security vulnerabilities in an organization..</a:t>
                      </a:r>
                      <a:endParaRPr sz="1100">
                        <a:solidFill>
                          <a:schemeClr val="dk1"/>
                        </a:solidFill>
                      </a:endParaRPr>
                    </a:p>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Burp Suite, fuzzy testing, Javascript, Python</a:t>
                      </a:r>
                      <a:endParaRPr sz="1100">
                        <a:solidFill>
                          <a:schemeClr val="dk1"/>
                        </a:solidFill>
                      </a:endParaRPr>
                    </a:p>
                    <a:p>
                      <a:pPr indent="0" lvl="0" marL="0" rtl="0" algn="l">
                        <a:spcBef>
                          <a:spcPts val="0"/>
                        </a:spcBef>
                        <a:spcAft>
                          <a:spcPts val="0"/>
                        </a:spcAft>
                        <a:buNone/>
                      </a:pPr>
                      <a:r>
                        <a:t/>
                      </a:r>
                      <a:endParaRPr sz="1100"/>
                    </a:p>
                  </a:txBody>
                  <a:tcPr marT="91425" marB="91425" marR="91425" marL="91425"/>
                </a:tc>
              </a:tr>
              <a:tr h="1797025">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Research on Web Application Security Vulnerability Scanning Technology.</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Such as XSS Detection, SQL Injection Detection and File upload Vulnerability </a:t>
                      </a:r>
                      <a:endParaRPr sz="1100">
                        <a:solidFill>
                          <a:schemeClr val="dk1"/>
                        </a:solidFill>
                      </a:endParaRPr>
                    </a:p>
                    <a:p>
                      <a:pPr indent="0" lvl="0" marL="0" rtl="0" algn="l">
                        <a:spcBef>
                          <a:spcPts val="0"/>
                        </a:spcBef>
                        <a:spcAft>
                          <a:spcPts val="0"/>
                        </a:spcAft>
                        <a:buNone/>
                      </a:pPr>
                      <a:r>
                        <a:rPr lang="en-US" sz="1100">
                          <a:solidFill>
                            <a:schemeClr val="dk1"/>
                          </a:solidFill>
                        </a:rPr>
                        <a:t>A web application vulnerability detection method is proposed, combining the fuzzy test method to enable the scanning system to automatically detect vulnerabilities.</a:t>
                      </a:r>
                      <a:endParaRPr sz="11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The system provided XSS and SQL Injection Detection and the File Upload Vulnerability.The main advantage is detecting the malicious file and verifying before getting uploaded to server.</a:t>
                      </a:r>
                      <a:endParaRPr sz="1100">
                        <a:solidFill>
                          <a:schemeClr val="dk1"/>
                        </a:solidFill>
                      </a:endParaRPr>
                    </a:p>
                    <a:p>
                      <a:pPr indent="0" lvl="0" marL="0" rtl="0" algn="l">
                        <a:spcBef>
                          <a:spcPts val="0"/>
                        </a:spcBef>
                        <a:spcAft>
                          <a:spcPts val="0"/>
                        </a:spcAft>
                        <a:buNone/>
                      </a:pPr>
                      <a:r>
                        <a:t/>
                      </a:r>
                      <a:endParaRPr sz="11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Fuzzy testing,Javascript, Python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464449" y="11"/>
            <a:ext cx="76962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LITERATURE SURVEY</a:t>
            </a:r>
            <a:endParaRPr/>
          </a:p>
        </p:txBody>
      </p:sp>
      <p:graphicFrame>
        <p:nvGraphicFramePr>
          <p:cNvPr id="91" name="Google Shape;91;p19"/>
          <p:cNvGraphicFramePr/>
          <p:nvPr/>
        </p:nvGraphicFramePr>
        <p:xfrm>
          <a:off x="464438" y="554100"/>
          <a:ext cx="3000000" cy="3000000"/>
        </p:xfrm>
        <a:graphic>
          <a:graphicData uri="http://schemas.openxmlformats.org/drawingml/2006/table">
            <a:tbl>
              <a:tblPr>
                <a:noFill/>
                <a:tableStyleId>{CD413FC0-6FD4-4414-84B8-860D87335894}</a:tableStyleId>
              </a:tblPr>
              <a:tblGrid>
                <a:gridCol w="2213950"/>
                <a:gridCol w="1970675"/>
                <a:gridCol w="1920875"/>
                <a:gridCol w="2109625"/>
              </a:tblGrid>
              <a:tr h="453975">
                <a:tc>
                  <a:txBody>
                    <a:bodyPr/>
                    <a:lstStyle/>
                    <a:p>
                      <a:pPr indent="0" lvl="0" marL="0" rtl="0" algn="ctr">
                        <a:spcBef>
                          <a:spcPts val="0"/>
                        </a:spcBef>
                        <a:spcAft>
                          <a:spcPts val="0"/>
                        </a:spcAft>
                        <a:buNone/>
                      </a:pPr>
                      <a:r>
                        <a:rPr b="1" lang="en-US"/>
                        <a:t>TITLE</a:t>
                      </a:r>
                      <a:endParaRPr b="1"/>
                    </a:p>
                  </a:txBody>
                  <a:tcPr marT="91425" marB="91425" marR="91425" marL="91425"/>
                </a:tc>
                <a:tc>
                  <a:txBody>
                    <a:bodyPr/>
                    <a:lstStyle/>
                    <a:p>
                      <a:pPr indent="0" lvl="0" marL="0" rtl="0" algn="ctr">
                        <a:spcBef>
                          <a:spcPts val="0"/>
                        </a:spcBef>
                        <a:spcAft>
                          <a:spcPts val="0"/>
                        </a:spcAft>
                        <a:buNone/>
                      </a:pPr>
                      <a:r>
                        <a:rPr b="1" lang="en-US"/>
                        <a:t>SUMMARY</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b="1" lang="en-US">
                          <a:solidFill>
                            <a:schemeClr val="dk1"/>
                          </a:solidFill>
                        </a:rPr>
                        <a:t>ADVANTAGE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TECHNOLOGY USED</a:t>
                      </a:r>
                      <a:endParaRPr b="1"/>
                    </a:p>
                  </a:txBody>
                  <a:tcPr marT="91425" marB="91425" marR="91425" marL="91425">
                    <a:lnL cap="flat" cmpd="sng" w="9525">
                      <a:solidFill>
                        <a:srgbClr val="9E9E9E"/>
                      </a:solidFill>
                      <a:prstDash val="solid"/>
                      <a:round/>
                      <a:headEnd len="sm" w="sm" type="none"/>
                      <a:tailEnd len="sm" w="sm" type="none"/>
                    </a:lnL>
                  </a:tcPr>
                </a:tc>
              </a:tr>
              <a:tr h="1496675">
                <a:tc>
                  <a:txBody>
                    <a:bodyPr/>
                    <a:lstStyle/>
                    <a:p>
                      <a:pPr indent="0" lvl="0" marL="0" rtl="0" algn="l">
                        <a:spcBef>
                          <a:spcPts val="0"/>
                        </a:spcBef>
                        <a:spcAft>
                          <a:spcPts val="0"/>
                        </a:spcAft>
                        <a:buNone/>
                      </a:pPr>
                      <a:r>
                        <a:rPr lang="en-US" sz="1100"/>
                        <a:t>Phishing Det</a:t>
                      </a:r>
                      <a:r>
                        <a:rPr lang="en-US" sz="1100"/>
                        <a:t>ection Using Machine Learning T</a:t>
                      </a:r>
                      <a:r>
                        <a:rPr lang="en-US" sz="1100"/>
                        <a:t>echniques</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In this paper, a comparative evaluation of different machine learning methods provided on detecting the phishing websites. They used different methods of feature selection for getting the best results.</a:t>
                      </a:r>
                      <a:endParaRPr sz="11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The main advantage of XGBoost is its fast speed compared to other algorithms, such as ANN and SVM, and it's regularization parameter that successfully reduces variance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Logistic regression, Ada booster, random forest. KNN, neural networks, SVM, Gradient boosting, XGBoost</a:t>
                      </a:r>
                      <a:endParaRPr sz="1100"/>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1990600">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Phishing Website Detection Using Machine Learning Algorithms</a:t>
                      </a:r>
                      <a:endParaRPr sz="1100">
                        <a:solidFill>
                          <a:schemeClr val="dk1"/>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This paper deals with machine learning technology for detection of phishing URLs by extracting and analyzing various features of legitimate and phishing URLs. Decision Tree, random forest and Support vector machine algorithms are used to detect phishing websites. </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The Random forest classifier gives best accuracy with lowest false negative rate than other two classifiers.</a:t>
                      </a:r>
                      <a:endParaRPr sz="1100">
                        <a:solidFill>
                          <a:schemeClr val="dk1"/>
                        </a:solidFill>
                      </a:endParaRPr>
                    </a:p>
                    <a:p>
                      <a:pPr indent="0" lvl="0" marL="0" rtl="0" algn="l">
                        <a:spcBef>
                          <a:spcPts val="0"/>
                        </a:spcBef>
                        <a:spcAft>
                          <a:spcPts val="0"/>
                        </a:spcAft>
                        <a:buNone/>
                      </a:pPr>
                      <a:r>
                        <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Decision Tree, Random forest and Support Vector Machine</a:t>
                      </a:r>
                      <a:endParaRPr sz="1100">
                        <a:solidFill>
                          <a:schemeClr val="dk1"/>
                        </a:solidFill>
                      </a:endParaRPr>
                    </a:p>
                    <a:p>
                      <a:pPr indent="0" lvl="0" marL="0" rtl="0" algn="l">
                        <a:spcBef>
                          <a:spcPts val="0"/>
                        </a:spcBef>
                        <a:spcAft>
                          <a:spcPts val="0"/>
                        </a:spcAft>
                        <a:buNone/>
                      </a:pPr>
                      <a:r>
                        <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138650">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Automated Web Application Vulnerability Scanner.</a:t>
                      </a:r>
                      <a:endParaRPr sz="1100">
                        <a:solidFill>
                          <a:schemeClr val="dk1"/>
                        </a:solidFill>
                      </a:endParaRPr>
                    </a:p>
                    <a:p>
                      <a:pPr indent="0" lvl="0" marL="0" rtl="0" algn="l">
                        <a:spcBef>
                          <a:spcPts val="0"/>
                        </a:spcBef>
                        <a:spcAft>
                          <a:spcPts val="0"/>
                        </a:spcAft>
                        <a:buNone/>
                      </a:pPr>
                      <a:r>
                        <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The system will scan the target application and check if the web application is having any of these vulnerabilities:</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SQL Injection and Cross Site Scripting</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The report will be generated consisting of endpoint affected, payload used, and generalized remediation.</a:t>
                      </a:r>
                      <a:endParaRPr sz="1100">
                        <a:solidFill>
                          <a:schemeClr val="dk1"/>
                        </a:solidFill>
                      </a:endParaRPr>
                    </a:p>
                    <a:p>
                      <a:pPr indent="0" lvl="0" marL="0" rtl="0" algn="l">
                        <a:spcBef>
                          <a:spcPts val="0"/>
                        </a:spcBef>
                        <a:spcAft>
                          <a:spcPts val="0"/>
                        </a:spcAft>
                        <a:buNone/>
                      </a:pPr>
                      <a:r>
                        <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Supports automated and reliable crawling.</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Optimized use of the numbon.er of threads to control the load on the target application.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Javascript, Python</a:t>
                      </a:r>
                      <a:endParaRPr sz="1100">
                        <a:solidFill>
                          <a:schemeClr val="dk1"/>
                        </a:solidFill>
                      </a:endParaRPr>
                    </a:p>
                    <a:p>
                      <a:pPr indent="0" lvl="0" marL="0" rtl="0" algn="l">
                        <a:spcBef>
                          <a:spcPts val="0"/>
                        </a:spcBef>
                        <a:spcAft>
                          <a:spcPts val="0"/>
                        </a:spcAft>
                        <a:buNone/>
                      </a:pPr>
                      <a:r>
                        <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723899" y="255911"/>
            <a:ext cx="7696200" cy="2216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RESEARCH GAP	 &amp; SCOPE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
        <p:nvSpPr>
          <p:cNvPr id="97" name="Google Shape;97;p20"/>
          <p:cNvSpPr txBox="1"/>
          <p:nvPr/>
        </p:nvSpPr>
        <p:spPr>
          <a:xfrm>
            <a:off x="458400" y="1135200"/>
            <a:ext cx="8227200" cy="4063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b="1" lang="en-US" sz="1700"/>
              <a:t>Research Gap :-</a:t>
            </a:r>
            <a:endParaRPr b="1" sz="1700"/>
          </a:p>
          <a:p>
            <a:pPr indent="0" lvl="0" marL="0" rtl="0" algn="l">
              <a:spcBef>
                <a:spcPts val="0"/>
              </a:spcBef>
              <a:spcAft>
                <a:spcPts val="0"/>
              </a:spcAft>
              <a:buNone/>
            </a:pPr>
            <a:r>
              <a:t/>
            </a:r>
            <a:endParaRPr b="1" sz="1700"/>
          </a:p>
          <a:p>
            <a:pPr indent="0" lvl="0" marL="0" rtl="0" algn="l">
              <a:spcBef>
                <a:spcPts val="0"/>
              </a:spcBef>
              <a:spcAft>
                <a:spcPts val="0"/>
              </a:spcAft>
              <a:buNone/>
            </a:pPr>
            <a:r>
              <a:rPr lang="en-US" sz="1700"/>
              <a:t>There are tools that detects vulnerabilities but they are not open source and also expensive.Most of the scanners detects few vulnerabilities generally the most common SQL Injection and XSS injection.One of the most common attack that is phishing is not detected in most Vulnerability systems.</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b="1" lang="en-US" sz="1700"/>
              <a:t>Scope :-</a:t>
            </a:r>
            <a:endParaRPr b="1"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 We are going to scan rare vulnerabilities which affects the whole system. We         have added phishing detection using machine learning with best accuracy </a:t>
            </a:r>
            <a:endParaRPr sz="1700"/>
          </a:p>
          <a:p>
            <a:pPr indent="0" lvl="0" marL="0" rtl="0" algn="l">
              <a:spcBef>
                <a:spcPts val="0"/>
              </a:spcBef>
              <a:spcAft>
                <a:spcPts val="0"/>
              </a:spcAft>
              <a:buNone/>
            </a:pPr>
            <a:r>
              <a:rPr lang="en-US" sz="1700"/>
              <a:t>94.32% using XGradient Boost. Certificate Validation vulnerabilities will be added in the system.</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438425" y="423575"/>
            <a:ext cx="8706900" cy="563100"/>
          </a:xfrm>
          <a:prstGeom prst="rect">
            <a:avLst/>
          </a:prstGeom>
          <a:noFill/>
          <a:ln>
            <a:noFill/>
          </a:ln>
        </p:spPr>
        <p:txBody>
          <a:bodyPr anchorCtr="0" anchor="t" bIns="0" lIns="0" spcFirstLastPara="1" rIns="0" wrap="square" tIns="8875">
            <a:spAutoFit/>
          </a:bodyPr>
          <a:lstStyle/>
          <a:p>
            <a:pPr indent="0" lvl="0" marL="21590" marR="5080" rtl="0" algn="l">
              <a:lnSpc>
                <a:spcPct val="100699"/>
              </a:lnSpc>
              <a:spcBef>
                <a:spcPts val="0"/>
              </a:spcBef>
              <a:spcAft>
                <a:spcPts val="0"/>
              </a:spcAft>
              <a:buNone/>
            </a:pPr>
            <a:r>
              <a:rPr lang="en-US"/>
              <a:t>PROBLEM STATEMENT &amp; OBJECTIVE</a:t>
            </a:r>
            <a:endParaRPr/>
          </a:p>
        </p:txBody>
      </p:sp>
      <p:sp>
        <p:nvSpPr>
          <p:cNvPr id="103" name="Google Shape;103;p21"/>
          <p:cNvSpPr txBox="1"/>
          <p:nvPr/>
        </p:nvSpPr>
        <p:spPr>
          <a:xfrm>
            <a:off x="438425" y="1787575"/>
            <a:ext cx="7658700" cy="46332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US" sz="1700">
                <a:solidFill>
                  <a:schemeClr val="dk1"/>
                </a:solidFill>
              </a:rPr>
              <a:t>There is unavailability of automated scanners for detecting vulnerabilities in web applications. And some scanners which are present are highly expensive. This leads to defacement, hijacking, stealing data from the server. This creates a security problem for all businesses as well as government people. So, making an affordable scanner is important. Scanners first crawl the web pages of a particular domain and scan each URL using different payloads and find out if a URL is vulnerable or not.</a:t>
            </a:r>
            <a:endParaRPr sz="1700">
              <a:solidFill>
                <a:schemeClr val="dk1"/>
              </a:solidFill>
            </a:endParaRPr>
          </a:p>
          <a:p>
            <a:pPr indent="0" lvl="0" marL="457200" rtl="0" algn="l">
              <a:spcBef>
                <a:spcPts val="0"/>
              </a:spcBef>
              <a:spcAft>
                <a:spcPts val="0"/>
              </a:spcAft>
              <a:buNone/>
            </a:pPr>
            <a:r>
              <a:rPr lang="en-US" sz="1700">
                <a:solidFill>
                  <a:schemeClr val="dk1"/>
                </a:solidFill>
              </a:rPr>
              <a:t> </a:t>
            </a:r>
            <a:endParaRPr sz="1700">
              <a:solidFill>
                <a:schemeClr val="dk1"/>
              </a:solidFill>
            </a:endParaRPr>
          </a:p>
          <a:p>
            <a:pPr indent="-336550" lvl="0" marL="457200" rtl="0" algn="l">
              <a:spcBef>
                <a:spcPts val="0"/>
              </a:spcBef>
              <a:spcAft>
                <a:spcPts val="0"/>
              </a:spcAft>
              <a:buSzPts val="1700"/>
              <a:buChar char="●"/>
            </a:pPr>
            <a:r>
              <a:rPr lang="en-US" sz="1700">
                <a:solidFill>
                  <a:schemeClr val="dk1"/>
                </a:solidFill>
              </a:rPr>
              <a:t>The aim here is to develop WAVD (Web App Vulnerability Detector), a tool to scan &amp; test URLs for certain vulnerabilities &amp; security issues by simply inspecting the corresponding client-side website</a:t>
            </a:r>
            <a:r>
              <a:rPr lang="en-US" sz="1100">
                <a:solidFill>
                  <a:schemeClr val="dk1"/>
                </a:solidFill>
              </a:rPr>
              <a:t>.</a:t>
            </a:r>
            <a:endParaRPr sz="1700"/>
          </a:p>
          <a:p>
            <a:pPr indent="0" lvl="0" marL="457200" rtl="0" algn="l">
              <a:spcBef>
                <a:spcPts val="0"/>
              </a:spcBef>
              <a:spcAft>
                <a:spcPts val="0"/>
              </a:spcAft>
              <a:buNone/>
            </a:pPr>
            <a:r>
              <a:t/>
            </a:r>
            <a:endParaRPr sz="1700"/>
          </a:p>
          <a:p>
            <a:pPr indent="0" lvl="0" marL="457200" rtl="0" algn="l">
              <a:spcBef>
                <a:spcPts val="0"/>
              </a:spcBef>
              <a:spcAft>
                <a:spcPts val="0"/>
              </a:spcAft>
              <a:buNone/>
            </a:pPr>
            <a:r>
              <a:rPr lang="en-US" sz="1700"/>
              <a:t> • Absence of Valid TLS Certificates</a:t>
            </a:r>
            <a:endParaRPr sz="1700"/>
          </a:p>
          <a:p>
            <a:pPr indent="0" lvl="0" marL="457200" rtl="0" algn="l">
              <a:spcBef>
                <a:spcPts val="0"/>
              </a:spcBef>
              <a:spcAft>
                <a:spcPts val="0"/>
              </a:spcAft>
              <a:buNone/>
            </a:pPr>
            <a:r>
              <a:rPr lang="en-US" sz="1700"/>
              <a:t> • Cross-Site Scripting (XSS)</a:t>
            </a:r>
            <a:endParaRPr sz="1700"/>
          </a:p>
          <a:p>
            <a:pPr indent="0" lvl="0" marL="457200" rtl="0" algn="l">
              <a:spcBef>
                <a:spcPts val="0"/>
              </a:spcBef>
              <a:spcAft>
                <a:spcPts val="0"/>
              </a:spcAft>
              <a:buNone/>
            </a:pPr>
            <a:r>
              <a:rPr lang="en-US" sz="1700"/>
              <a:t> • Potential Phishing Attempts</a:t>
            </a:r>
            <a:endParaRPr sz="1700"/>
          </a:p>
          <a:p>
            <a:pPr indent="0" lvl="0" marL="0" rtl="0" algn="l">
              <a:spcBef>
                <a:spcPts val="0"/>
              </a:spcBef>
              <a:spcAft>
                <a:spcPts val="0"/>
              </a:spcAft>
              <a:buNone/>
            </a:pPr>
            <a:r>
              <a:rPr lang="en-US" sz="1700"/>
              <a:t>         •</a:t>
            </a:r>
            <a:r>
              <a:rPr lang="en-US" sz="1700"/>
              <a:t> </a:t>
            </a:r>
            <a:r>
              <a:rPr lang="en-US" sz="1700"/>
              <a:t>Open Redirection</a:t>
            </a:r>
            <a:endParaRPr sz="1700"/>
          </a:p>
          <a:p>
            <a:pPr indent="0" lvl="0" marL="0" rtl="0" algn="l">
              <a:spcBef>
                <a:spcPts val="0"/>
              </a:spcBef>
              <a:spcAft>
                <a:spcPts val="0"/>
              </a:spcAft>
              <a:buNone/>
            </a:pPr>
            <a:r>
              <a:rPr lang="en-US" sz="1700"/>
              <a:t>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61949" y="273811"/>
            <a:ext cx="76962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ALGORITHM</a:t>
            </a:r>
            <a:endParaRPr/>
          </a:p>
        </p:txBody>
      </p:sp>
      <p:sp>
        <p:nvSpPr>
          <p:cNvPr id="109" name="Google Shape;109;p22"/>
          <p:cNvSpPr txBox="1"/>
          <p:nvPr/>
        </p:nvSpPr>
        <p:spPr>
          <a:xfrm>
            <a:off x="361950" y="1220450"/>
            <a:ext cx="74487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t>Step 1: Start	</a:t>
            </a:r>
            <a:endParaRPr sz="1700"/>
          </a:p>
          <a:p>
            <a:pPr indent="0" lvl="0" marL="0" rtl="0" algn="l">
              <a:spcBef>
                <a:spcPts val="0"/>
              </a:spcBef>
              <a:spcAft>
                <a:spcPts val="0"/>
              </a:spcAft>
              <a:buNone/>
            </a:pPr>
            <a:r>
              <a:rPr lang="en-US" sz="1700"/>
              <a:t>Step 2: Configure Browser</a:t>
            </a:r>
            <a:endParaRPr sz="1700"/>
          </a:p>
          <a:p>
            <a:pPr indent="0" lvl="0" marL="0" rtl="0" algn="l">
              <a:spcBef>
                <a:spcPts val="0"/>
              </a:spcBef>
              <a:spcAft>
                <a:spcPts val="0"/>
              </a:spcAft>
              <a:buNone/>
            </a:pPr>
            <a:r>
              <a:rPr lang="en-US" sz="1700"/>
              <a:t>Step 3: </a:t>
            </a:r>
            <a:r>
              <a:rPr lang="en-US" sz="1700"/>
              <a:t>Start Web Browser</a:t>
            </a:r>
            <a:endParaRPr sz="1700"/>
          </a:p>
          <a:p>
            <a:pPr indent="0" lvl="0" marL="0" rtl="0" algn="l">
              <a:spcBef>
                <a:spcPts val="0"/>
              </a:spcBef>
              <a:spcAft>
                <a:spcPts val="0"/>
              </a:spcAft>
              <a:buNone/>
            </a:pPr>
            <a:r>
              <a:rPr lang="en-US" sz="1700"/>
              <a:t>Step 4 : Start Intercept Proxy</a:t>
            </a:r>
            <a:endParaRPr sz="1700"/>
          </a:p>
          <a:p>
            <a:pPr indent="0" lvl="0" marL="0" rtl="0" algn="l">
              <a:spcBef>
                <a:spcPts val="0"/>
              </a:spcBef>
              <a:spcAft>
                <a:spcPts val="0"/>
              </a:spcAft>
              <a:buNone/>
            </a:pPr>
            <a:r>
              <a:rPr lang="en-US" sz="1700"/>
              <a:t>Step 5 : Enter URL</a:t>
            </a:r>
            <a:endParaRPr sz="1700"/>
          </a:p>
          <a:p>
            <a:pPr indent="0" lvl="0" marL="0" rtl="0" algn="l">
              <a:spcBef>
                <a:spcPts val="0"/>
              </a:spcBef>
              <a:spcAft>
                <a:spcPts val="0"/>
              </a:spcAft>
              <a:buNone/>
            </a:pPr>
            <a:r>
              <a:rPr lang="en-US" sz="1700"/>
              <a:t>Step 6 : </a:t>
            </a:r>
            <a:r>
              <a:rPr lang="en-US" sz="1700"/>
              <a:t>Send URL to restful API component</a:t>
            </a:r>
            <a:endParaRPr sz="1700"/>
          </a:p>
          <a:p>
            <a:pPr indent="0" lvl="0" marL="0" rtl="0" algn="l">
              <a:spcBef>
                <a:spcPts val="0"/>
              </a:spcBef>
              <a:spcAft>
                <a:spcPts val="0"/>
              </a:spcAft>
              <a:buNone/>
            </a:pPr>
            <a:r>
              <a:rPr lang="en-US" sz="1700"/>
              <a:t>Step 7 : Restful API will call services</a:t>
            </a:r>
            <a:endParaRPr sz="1700"/>
          </a:p>
          <a:p>
            <a:pPr indent="0" lvl="0" marL="0" rtl="0" algn="l">
              <a:spcBef>
                <a:spcPts val="0"/>
              </a:spcBef>
              <a:spcAft>
                <a:spcPts val="0"/>
              </a:spcAft>
              <a:buNone/>
            </a:pPr>
            <a:r>
              <a:rPr lang="en-US" sz="1700"/>
              <a:t>Step 8 : Servers will perform security checks</a:t>
            </a:r>
            <a:endParaRPr sz="1700"/>
          </a:p>
          <a:p>
            <a:pPr indent="0" lvl="0" marL="0" rtl="0" algn="l">
              <a:spcBef>
                <a:spcPts val="0"/>
              </a:spcBef>
              <a:spcAft>
                <a:spcPts val="0"/>
              </a:spcAft>
              <a:buNone/>
            </a:pPr>
            <a:r>
              <a:rPr lang="en-US" sz="1700"/>
              <a:t>Step 9 : Restful API fetches security check result</a:t>
            </a:r>
            <a:r>
              <a:rPr lang="en-US" sz="1700"/>
              <a:t>s</a:t>
            </a:r>
            <a:endParaRPr sz="1700"/>
          </a:p>
          <a:p>
            <a:pPr indent="0" lvl="0" marL="0" rtl="0" algn="l">
              <a:spcBef>
                <a:spcPts val="0"/>
              </a:spcBef>
              <a:spcAft>
                <a:spcPts val="0"/>
              </a:spcAft>
              <a:buNone/>
            </a:pPr>
            <a:r>
              <a:rPr lang="en-US" sz="1700"/>
              <a:t>Step 10 : Pr</a:t>
            </a:r>
            <a:r>
              <a:rPr lang="en-US" sz="1700"/>
              <a:t>oxy will fetch results</a:t>
            </a:r>
            <a:endParaRPr sz="1700"/>
          </a:p>
          <a:p>
            <a:pPr indent="0" lvl="0" marL="0" rtl="0" algn="l">
              <a:spcBef>
                <a:spcPts val="0"/>
              </a:spcBef>
              <a:spcAft>
                <a:spcPts val="0"/>
              </a:spcAft>
              <a:buNone/>
            </a:pPr>
            <a:r>
              <a:rPr lang="en-US" sz="1700"/>
              <a:t>Step 11 : R</a:t>
            </a:r>
            <a:r>
              <a:rPr lang="en-US" sz="1700"/>
              <a:t>esults will be formatted in HTML</a:t>
            </a:r>
            <a:endParaRPr sz="1700"/>
          </a:p>
          <a:p>
            <a:pPr indent="0" lvl="0" marL="0" rtl="0" algn="l">
              <a:spcBef>
                <a:spcPts val="0"/>
              </a:spcBef>
              <a:spcAft>
                <a:spcPts val="0"/>
              </a:spcAft>
              <a:buNone/>
            </a:pPr>
            <a:r>
              <a:rPr lang="en-US" sz="1700"/>
              <a:t>Step 12 : It will return the result on the web browser</a:t>
            </a:r>
            <a:endParaRPr sz="1700"/>
          </a:p>
          <a:p>
            <a:pPr indent="0" lvl="0" marL="0" rtl="0" algn="l">
              <a:spcBef>
                <a:spcPts val="0"/>
              </a:spcBef>
              <a:spcAft>
                <a:spcPts val="0"/>
              </a:spcAft>
              <a:buNone/>
            </a:pPr>
            <a:r>
              <a:rPr lang="en-US" sz="1700"/>
              <a:t>Step 13 : Show results</a:t>
            </a:r>
            <a:endParaRPr sz="1700"/>
          </a:p>
          <a:p>
            <a:pPr indent="0" lvl="0" marL="0" rtl="0" algn="l">
              <a:spcBef>
                <a:spcPts val="0"/>
              </a:spcBef>
              <a:spcAft>
                <a:spcPts val="0"/>
              </a:spcAft>
              <a:buNone/>
            </a:pPr>
            <a:r>
              <a:rPr lang="en-US" sz="1700"/>
              <a:t>Step 14 : END</a:t>
            </a:r>
            <a:endParaRPr sz="1600"/>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514349" y="350011"/>
            <a:ext cx="76962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DETAILS OF THE SYSTEM</a:t>
            </a:r>
            <a:endParaRPr/>
          </a:p>
        </p:txBody>
      </p:sp>
      <p:sp>
        <p:nvSpPr>
          <p:cNvPr id="115" name="Google Shape;115;p23"/>
          <p:cNvSpPr txBox="1"/>
          <p:nvPr/>
        </p:nvSpPr>
        <p:spPr>
          <a:xfrm>
            <a:off x="895625" y="1467925"/>
            <a:ext cx="6894000" cy="48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t>SOFTWARE REQUIREMENTS : </a:t>
            </a:r>
            <a:endParaRPr b="1" sz="1500"/>
          </a:p>
          <a:p>
            <a:pPr indent="0" lvl="0" marL="0" rtl="0" algn="l">
              <a:spcBef>
                <a:spcPts val="0"/>
              </a:spcBef>
              <a:spcAft>
                <a:spcPts val="0"/>
              </a:spcAft>
              <a:buNone/>
            </a:pPr>
            <a:r>
              <a:t/>
            </a:r>
            <a:endParaRPr sz="1500"/>
          </a:p>
          <a:p>
            <a:pPr indent="-330200" lvl="0" marL="914400" rtl="0" algn="l">
              <a:spcBef>
                <a:spcPts val="0"/>
              </a:spcBef>
              <a:spcAft>
                <a:spcPts val="0"/>
              </a:spcAft>
              <a:buSzPts val="1600"/>
              <a:buAutoNum type="arabicPeriod"/>
            </a:pPr>
            <a:r>
              <a:rPr lang="en-US" sz="1600"/>
              <a:t>Proxy Server : NodeJs</a:t>
            </a:r>
            <a:endParaRPr sz="1600"/>
          </a:p>
          <a:p>
            <a:pPr indent="-330200" lvl="0" marL="914400" rtl="0" algn="l">
              <a:spcBef>
                <a:spcPts val="0"/>
              </a:spcBef>
              <a:spcAft>
                <a:spcPts val="0"/>
              </a:spcAft>
              <a:buSzPts val="1600"/>
              <a:buAutoNum type="arabicPeriod"/>
            </a:pPr>
            <a:r>
              <a:rPr lang="en-US" sz="1600"/>
              <a:t>Virtual Server : Python &amp; FastAPI</a:t>
            </a:r>
            <a:endParaRPr sz="1600"/>
          </a:p>
          <a:p>
            <a:pPr indent="-330200" lvl="0" marL="914400" rtl="0" algn="l">
              <a:spcBef>
                <a:spcPts val="0"/>
              </a:spcBef>
              <a:spcAft>
                <a:spcPts val="0"/>
              </a:spcAft>
              <a:buSzPts val="1600"/>
              <a:buAutoNum type="arabicPeriod"/>
            </a:pPr>
            <a:r>
              <a:rPr lang="en-US" sz="1600"/>
              <a:t>WAVD Dashboard : HTML, CSS, JS &amp; Bootstrap Framework</a:t>
            </a:r>
            <a:endParaRPr sz="1600"/>
          </a:p>
          <a:p>
            <a:pPr indent="-330200" lvl="0" marL="914400" rtl="0" algn="l">
              <a:spcBef>
                <a:spcPts val="0"/>
              </a:spcBef>
              <a:spcAft>
                <a:spcPts val="0"/>
              </a:spcAft>
              <a:buSzPts val="1600"/>
              <a:buAutoNum type="arabicPeriod"/>
            </a:pPr>
            <a:r>
              <a:rPr lang="en-US" sz="1600"/>
              <a:t>Browser : Google Chrome</a:t>
            </a:r>
            <a:endParaRPr sz="1600"/>
          </a:p>
          <a:p>
            <a:pPr indent="-330200" lvl="0" marL="914400" rtl="0" algn="l">
              <a:spcBef>
                <a:spcPts val="0"/>
              </a:spcBef>
              <a:spcAft>
                <a:spcPts val="0"/>
              </a:spcAft>
              <a:buSzPts val="1600"/>
              <a:buAutoNum type="arabicPeriod"/>
            </a:pPr>
            <a:r>
              <a:rPr lang="en-US" sz="1600"/>
              <a:t>IDE : Visual Studio Code</a:t>
            </a:r>
            <a:endParaRPr sz="1600"/>
          </a:p>
          <a:p>
            <a:pPr indent="-330200" lvl="0" marL="914400" rtl="0" algn="l">
              <a:spcBef>
                <a:spcPts val="0"/>
              </a:spcBef>
              <a:spcAft>
                <a:spcPts val="0"/>
              </a:spcAft>
              <a:buSzPts val="1600"/>
              <a:buAutoNum type="arabicPeriod"/>
            </a:pPr>
            <a:r>
              <a:rPr lang="en-US" sz="1600"/>
              <a:t>Ope</a:t>
            </a:r>
            <a:r>
              <a:rPr lang="en-US" sz="1600"/>
              <a:t>rating System : Windows &amp; Linux</a:t>
            </a:r>
            <a:endParaRPr sz="1600"/>
          </a:p>
          <a:p>
            <a:pPr indent="-330200" lvl="0" marL="914400" rtl="0" algn="l">
              <a:spcBef>
                <a:spcPts val="0"/>
              </a:spcBef>
              <a:spcAft>
                <a:spcPts val="0"/>
              </a:spcAft>
              <a:buSzPts val="1600"/>
              <a:buAutoNum type="arabicPeriod"/>
            </a:pPr>
            <a:r>
              <a:rPr lang="en-US" sz="1600"/>
              <a:t>Jupyter notebook</a:t>
            </a:r>
            <a:endParaRPr sz="1600"/>
          </a:p>
          <a:p>
            <a:pPr indent="0" lvl="0" marL="0" rtl="0" algn="l">
              <a:spcBef>
                <a:spcPts val="0"/>
              </a:spcBef>
              <a:spcAft>
                <a:spcPts val="0"/>
              </a:spcAft>
              <a:buNone/>
            </a:pPr>
            <a:r>
              <a:rPr lang="en-US" sz="1300"/>
              <a: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US" sz="1500"/>
              <a:t>HARDWARE REQUIREMENTS :</a:t>
            </a:r>
            <a:endParaRPr b="1" sz="1500"/>
          </a:p>
          <a:p>
            <a:pPr indent="0" lvl="0" marL="0" rtl="0" algn="l">
              <a:spcBef>
                <a:spcPts val="0"/>
              </a:spcBef>
              <a:spcAft>
                <a:spcPts val="0"/>
              </a:spcAft>
              <a:buNone/>
            </a:pPr>
            <a:r>
              <a:rPr b="1" lang="en-US" sz="1500"/>
              <a:t>	</a:t>
            </a:r>
            <a:endParaRPr b="1" sz="1500"/>
          </a:p>
          <a:p>
            <a:pPr indent="-330200" lvl="0" marL="914400" rtl="0" algn="l">
              <a:spcBef>
                <a:spcPts val="0"/>
              </a:spcBef>
              <a:spcAft>
                <a:spcPts val="0"/>
              </a:spcAft>
              <a:buSzPts val="1600"/>
              <a:buAutoNum type="arabicPeriod"/>
            </a:pPr>
            <a:r>
              <a:rPr lang="en-US" sz="1600"/>
              <a:t>Processor : Intel i3</a:t>
            </a:r>
            <a:endParaRPr sz="1600"/>
          </a:p>
          <a:p>
            <a:pPr indent="-330200" lvl="0" marL="914400" rtl="0" algn="l">
              <a:spcBef>
                <a:spcPts val="0"/>
              </a:spcBef>
              <a:spcAft>
                <a:spcPts val="0"/>
              </a:spcAft>
              <a:buSzPts val="1600"/>
              <a:buAutoNum type="arabicPeriod"/>
            </a:pPr>
            <a:r>
              <a:rPr lang="en-US" sz="1600"/>
              <a:t>RAM : 4GB</a:t>
            </a:r>
            <a:endParaRPr sz="1600"/>
          </a:p>
          <a:p>
            <a:pPr indent="-330200" lvl="0" marL="914400" rtl="0" algn="l">
              <a:spcBef>
                <a:spcPts val="0"/>
              </a:spcBef>
              <a:spcAft>
                <a:spcPts val="0"/>
              </a:spcAft>
              <a:buSzPts val="1600"/>
              <a:buAutoNum type="arabicPeriod"/>
            </a:pPr>
            <a:r>
              <a:rPr lang="en-US" sz="1600"/>
              <a:t>Storage : 20GB</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b="1" sz="1500"/>
          </a:p>
          <a:p>
            <a:pPr indent="0" lvl="0" marL="0" rtl="0" algn="l">
              <a:spcBef>
                <a:spcPts val="0"/>
              </a:spcBef>
              <a:spcAft>
                <a:spcPts val="0"/>
              </a:spcAft>
              <a:buNone/>
            </a:pPr>
            <a:r>
              <a:rPr lang="en-US" sz="1300"/>
              <a:t>	</a:t>
            </a:r>
            <a:endParaRPr sz="1300"/>
          </a:p>
          <a:p>
            <a:pPr indent="0" lvl="0" marL="0" rtl="0" algn="l">
              <a:spcBef>
                <a:spcPts val="0"/>
              </a:spcBef>
              <a:spcAft>
                <a:spcPts val="0"/>
              </a:spcAft>
              <a:buNone/>
            </a:pPr>
            <a:r>
              <a:rPr lang="en-US" sz="1300"/>
              <a:t>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