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7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1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77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74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22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98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24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03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6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2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3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7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3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23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6725" y="1844129"/>
            <a:ext cx="5672455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000" spc="285" dirty="0">
                <a:solidFill>
                  <a:srgbClr val="FFFFFF"/>
                </a:solidFill>
                <a:latin typeface="Arial"/>
                <a:cs typeface="Arial"/>
              </a:rPr>
              <a:t>Consumer</a:t>
            </a:r>
            <a:r>
              <a:rPr sz="5000" spc="-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0" spc="85" dirty="0">
                <a:solidFill>
                  <a:srgbClr val="FFFFFF"/>
                </a:solidFill>
                <a:latin typeface="Arial"/>
                <a:cs typeface="Arial"/>
              </a:rPr>
              <a:t>Goods  </a:t>
            </a:r>
            <a:r>
              <a:rPr sz="5000" spc="325" dirty="0">
                <a:solidFill>
                  <a:srgbClr val="FFFFFF"/>
                </a:solidFill>
                <a:latin typeface="Arial"/>
                <a:cs typeface="Arial"/>
              </a:rPr>
              <a:t>Ad_Hoc</a:t>
            </a:r>
            <a:r>
              <a:rPr sz="5000" spc="-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000" spc="190" dirty="0" smtClean="0">
                <a:solidFill>
                  <a:srgbClr val="FFFFFF"/>
                </a:solidFill>
                <a:latin typeface="Arial"/>
                <a:cs typeface="Arial"/>
              </a:rPr>
              <a:t>Insights</a:t>
            </a:r>
            <a:r>
              <a:rPr lang="en-US" sz="5000" spc="190" dirty="0" smtClean="0">
                <a:solidFill>
                  <a:srgbClr val="FFFFFF"/>
                </a:solidFill>
                <a:latin typeface="Arial"/>
                <a:cs typeface="Arial"/>
              </a:rPr>
              <a:t/>
            </a:r>
            <a:br>
              <a:rPr lang="en-US" sz="5000" spc="190" dirty="0" smtClean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5000" spc="190" dirty="0">
                <a:solidFill>
                  <a:srgbClr val="FFFFFF"/>
                </a:solidFill>
                <a:latin typeface="Arial"/>
                <a:cs typeface="Arial"/>
              </a:rPr>
              <a:t/>
            </a:r>
            <a:br>
              <a:rPr lang="en-US" sz="5000" spc="190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5000" spc="190" dirty="0" smtClean="0">
                <a:solidFill>
                  <a:srgbClr val="FFFFFF"/>
                </a:solidFill>
                <a:latin typeface="Arial"/>
                <a:cs typeface="Arial"/>
              </a:rPr>
              <a:t>              </a:t>
            </a:r>
            <a:endParaRPr sz="50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7399" y="5221151"/>
            <a:ext cx="11522710" cy="1464310"/>
            <a:chOff x="427399" y="5221151"/>
            <a:chExt cx="11522710" cy="14643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399" y="5512538"/>
              <a:ext cx="1006673" cy="985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5614" y="5221151"/>
              <a:ext cx="1464249" cy="146429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28600"/>
            <a:ext cx="10353762" cy="970450"/>
          </a:xfrm>
        </p:spPr>
        <p:txBody>
          <a:bodyPr/>
          <a:lstStyle/>
          <a:p>
            <a:r>
              <a:rPr lang="en-US" dirty="0" smtClean="0"/>
              <a:t>Request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99050"/>
            <a:ext cx="10353762" cy="5049350"/>
          </a:xfrm>
        </p:spPr>
        <p:txBody>
          <a:bodyPr/>
          <a:lstStyle/>
          <a:p>
            <a:pPr marL="36900" lvl="0" indent="0">
              <a:buNone/>
            </a:pPr>
            <a:r>
              <a:rPr lang="en-US" dirty="0">
                <a:effectLst/>
              </a:rPr>
              <a:t>Generate a report which contains the top 5 customers who received an average high pre_invoice_discount_pct for the fiscal year 2021 and in the Indian market. The final output contains these fields,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                                       customer_code, customer, average_discount, percentage</a:t>
            </a:r>
            <a:endParaRPr lang="en-US" dirty="0">
              <a:effectLst/>
            </a:endParaRP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581400"/>
            <a:ext cx="513500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10353762" cy="970450"/>
          </a:xfrm>
        </p:spPr>
        <p:txBody>
          <a:bodyPr/>
          <a:lstStyle/>
          <a:p>
            <a:r>
              <a:rPr lang="en-US" dirty="0" smtClean="0"/>
              <a:t>Data to Visual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79" y="914400"/>
            <a:ext cx="3077004" cy="1019317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5824581" y="2102387"/>
            <a:ext cx="533400" cy="669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24" y="2940587"/>
            <a:ext cx="6192114" cy="371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200"/>
            <a:ext cx="10353762" cy="970450"/>
          </a:xfrm>
        </p:spPr>
        <p:txBody>
          <a:bodyPr/>
          <a:lstStyle/>
          <a:p>
            <a:r>
              <a:rPr lang="en-US" dirty="0" smtClean="0"/>
              <a:t>Request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90600"/>
            <a:ext cx="10353762" cy="5562600"/>
          </a:xfrm>
        </p:spPr>
        <p:txBody>
          <a:bodyPr/>
          <a:lstStyle/>
          <a:p>
            <a:pPr marL="36900" lvl="0" indent="0">
              <a:buNone/>
            </a:pPr>
            <a:r>
              <a:rPr lang="en-US" dirty="0">
                <a:effectLst/>
              </a:rPr>
              <a:t>Get the complete report of the Gross sales amount for the customer </a:t>
            </a:r>
            <a:r>
              <a:rPr lang="en-US" b="1" dirty="0">
                <a:effectLst/>
              </a:rPr>
              <a:t>“Atliq Exclusive” </a:t>
            </a:r>
            <a:r>
              <a:rPr lang="en-US" dirty="0">
                <a:effectLst/>
              </a:rPr>
              <a:t>for each month</a:t>
            </a:r>
            <a:r>
              <a:rPr lang="en-US" b="1" dirty="0">
                <a:effectLst/>
              </a:rPr>
              <a:t>. </a:t>
            </a:r>
            <a:r>
              <a:rPr lang="en-US" dirty="0">
                <a:effectLst/>
              </a:rPr>
              <a:t>This analysis helps to get an idea of low and high-performing months and take strategic decisions.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The final report contains these columns:</a:t>
            </a:r>
          </a:p>
          <a:p>
            <a:pPr marL="36900" indent="0">
              <a:buNone/>
            </a:pPr>
            <a:r>
              <a:rPr lang="en-US" dirty="0" smtClean="0">
                <a:effectLst/>
              </a:rPr>
              <a:t>                                                            Month Year, Gross </a:t>
            </a:r>
            <a:r>
              <a:rPr lang="en-US" dirty="0">
                <a:effectLst/>
              </a:rPr>
              <a:t>sales </a:t>
            </a:r>
            <a:r>
              <a:rPr lang="en-US" dirty="0" smtClean="0">
                <a:effectLst/>
              </a:rPr>
              <a:t>Amount</a:t>
            </a:r>
          </a:p>
          <a:p>
            <a:pPr marL="36900" indent="0">
              <a:buNone/>
            </a:pPr>
            <a:r>
              <a:rPr lang="en-US" dirty="0" smtClean="0">
                <a:effectLst/>
              </a:rPr>
              <a:t>Output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505200"/>
            <a:ext cx="2267266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071"/>
            <a:ext cx="10353762" cy="970450"/>
          </a:xfrm>
        </p:spPr>
        <p:txBody>
          <a:bodyPr/>
          <a:lstStyle/>
          <a:p>
            <a:r>
              <a:rPr lang="en-US" dirty="0" smtClean="0"/>
              <a:t>Data to Visual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2267266" cy="52578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021658" y="3238500"/>
            <a:ext cx="990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1618939"/>
            <a:ext cx="7848600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453" y="-6790"/>
            <a:ext cx="10353762" cy="741850"/>
          </a:xfrm>
        </p:spPr>
        <p:txBody>
          <a:bodyPr/>
          <a:lstStyle/>
          <a:p>
            <a:r>
              <a:rPr lang="en-US" dirty="0" smtClean="0"/>
              <a:t>Request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0725"/>
            <a:ext cx="10353762" cy="5791734"/>
          </a:xfrm>
        </p:spPr>
        <p:txBody>
          <a:bodyPr/>
          <a:lstStyle/>
          <a:p>
            <a:pPr marL="36900" lvl="0" indent="0">
              <a:buNone/>
            </a:pPr>
            <a:r>
              <a:rPr lang="en-US" dirty="0">
                <a:effectLst/>
              </a:rPr>
              <a:t>In which quarter of 2020, got the maximum total_sold_quantity? The final output contains these fields sorted by the </a:t>
            </a:r>
            <a:r>
              <a:rPr lang="en-US" dirty="0" smtClean="0">
                <a:effectLst/>
              </a:rPr>
              <a:t>total_sold_quantity, Quarter  andtotal_sold_quantity</a:t>
            </a:r>
          </a:p>
          <a:p>
            <a:pPr marL="36900" lvl="0" indent="0">
              <a:buNone/>
            </a:pPr>
            <a:endParaRPr lang="en-US" dirty="0">
              <a:effectLst/>
            </a:endParaRPr>
          </a:p>
          <a:p>
            <a:pPr marL="36900" lvl="0" indent="0">
              <a:buNone/>
            </a:pPr>
            <a:r>
              <a:rPr lang="en-US" dirty="0" smtClean="0">
                <a:effectLst/>
              </a:rPr>
              <a:t>Output</a:t>
            </a:r>
          </a:p>
          <a:p>
            <a:pPr marL="36900" lvl="0" indent="0">
              <a:buNone/>
            </a:pPr>
            <a:endParaRPr lang="en-US" dirty="0">
              <a:effectLst/>
            </a:endParaRPr>
          </a:p>
          <a:p>
            <a:pPr marL="36900" lvl="0" indent="0">
              <a:buNone/>
            </a:pPr>
            <a:endParaRPr lang="en-US" dirty="0" smtClean="0">
              <a:effectLst/>
            </a:endParaRPr>
          </a:p>
          <a:p>
            <a:pPr marL="36900" lvl="0" indent="0">
              <a:buNone/>
            </a:pPr>
            <a:endParaRPr lang="en-US" dirty="0">
              <a:effectLst/>
            </a:endParaRPr>
          </a:p>
          <a:p>
            <a:pPr marL="36900" lvl="0" indent="0">
              <a:buNone/>
            </a:pPr>
            <a:r>
              <a:rPr lang="en-US" dirty="0" smtClean="0">
                <a:effectLst/>
              </a:rPr>
              <a:t>Visual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828800"/>
            <a:ext cx="1876687" cy="885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048000"/>
            <a:ext cx="7259063" cy="33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200"/>
            <a:ext cx="10353762" cy="970450"/>
          </a:xfrm>
        </p:spPr>
        <p:txBody>
          <a:bodyPr/>
          <a:lstStyle/>
          <a:p>
            <a:r>
              <a:rPr lang="en-US" dirty="0" smtClean="0"/>
              <a:t>Request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075319"/>
            <a:ext cx="10353762" cy="5401681"/>
          </a:xfrm>
        </p:spPr>
        <p:txBody>
          <a:bodyPr/>
          <a:lstStyle/>
          <a:p>
            <a:pPr marL="36900" lvl="0" indent="0">
              <a:buNone/>
            </a:pPr>
            <a:r>
              <a:rPr lang="en-US" dirty="0">
                <a:effectLst/>
              </a:rPr>
              <a:t>Which channel helped to bring more gross sales in the fiscal year 2021 and the percentage of contribution? The final output contains these fields,</a:t>
            </a:r>
          </a:p>
          <a:p>
            <a:pPr marL="36900" indent="0">
              <a:buNone/>
            </a:pPr>
            <a:r>
              <a:rPr lang="en-US" dirty="0" smtClean="0">
                <a:effectLst/>
              </a:rPr>
              <a:t>                                                                 channel,  gross_sales_mln,  </a:t>
            </a:r>
            <a:r>
              <a:rPr lang="en-US" dirty="0">
                <a:effectLst/>
              </a:rPr>
              <a:t>percentage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Output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657600"/>
            <a:ext cx="4419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10353762" cy="970450"/>
          </a:xfrm>
        </p:spPr>
        <p:txBody>
          <a:bodyPr/>
          <a:lstStyle/>
          <a:p>
            <a:r>
              <a:rPr lang="en-US" dirty="0" smtClean="0"/>
              <a:t>Data to Visual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81" y="914400"/>
            <a:ext cx="4419600" cy="18288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5943600" y="2851136"/>
            <a:ext cx="533400" cy="669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581400"/>
            <a:ext cx="920243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200"/>
            <a:ext cx="10353762" cy="970450"/>
          </a:xfrm>
        </p:spPr>
        <p:txBody>
          <a:bodyPr/>
          <a:lstStyle/>
          <a:p>
            <a:r>
              <a:rPr lang="en-US" dirty="0" smtClean="0"/>
              <a:t>Request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596" y="1219200"/>
            <a:ext cx="10353762" cy="5334000"/>
          </a:xfrm>
        </p:spPr>
        <p:txBody>
          <a:bodyPr/>
          <a:lstStyle/>
          <a:p>
            <a:pPr marL="36900" lvl="0" indent="0">
              <a:buNone/>
            </a:pPr>
            <a:r>
              <a:rPr lang="en-US" dirty="0">
                <a:effectLst/>
              </a:rPr>
              <a:t>Get the Top 3 products in each division that have a high total_sold_quantity in the </a:t>
            </a:r>
            <a:r>
              <a:rPr lang="en-US" dirty="0" err="1">
                <a:effectLst/>
              </a:rPr>
              <a:t>fiscal_year</a:t>
            </a:r>
            <a:r>
              <a:rPr lang="en-US" dirty="0">
                <a:effectLst/>
              </a:rPr>
              <a:t> 2021? The final output contains these fields,</a:t>
            </a:r>
          </a:p>
          <a:p>
            <a:pPr marL="36900" indent="0">
              <a:buNone/>
            </a:pPr>
            <a:r>
              <a:rPr lang="en-US" dirty="0" smtClean="0">
                <a:effectLst/>
              </a:rPr>
              <a:t>Division,                                                                 </a:t>
            </a:r>
          </a:p>
          <a:p>
            <a:pPr marL="36900" indent="0">
              <a:buNone/>
            </a:pPr>
            <a:r>
              <a:rPr lang="en-US" dirty="0" smtClean="0">
                <a:effectLst/>
              </a:rPr>
              <a:t>product_code,                                                                      Output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product,</a:t>
            </a:r>
          </a:p>
          <a:p>
            <a:pPr marL="36900" indent="0">
              <a:buNone/>
            </a:pPr>
            <a:r>
              <a:rPr lang="en-US" dirty="0" smtClean="0">
                <a:effectLst/>
              </a:rPr>
              <a:t>total_sold_quantity,</a:t>
            </a:r>
          </a:p>
          <a:p>
            <a:pPr marL="36900" indent="0">
              <a:buNone/>
            </a:pPr>
            <a:r>
              <a:rPr lang="en-US" dirty="0" smtClean="0">
                <a:effectLst/>
              </a:rPr>
              <a:t>rank_order</a:t>
            </a: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352800"/>
            <a:ext cx="651362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/>
              <a:t>Request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524000"/>
            <a:ext cx="9058362" cy="4953000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</a:rPr>
              <a:t>Provide the list of markets in which customer </a:t>
            </a:r>
            <a:r>
              <a:rPr lang="en-US" dirty="0" smtClean="0">
                <a:effectLst/>
              </a:rPr>
              <a:t>“Atliq Exclusive” </a:t>
            </a:r>
            <a:r>
              <a:rPr lang="en-US" dirty="0">
                <a:effectLst/>
              </a:rPr>
              <a:t>operates its business in the APAC region</a:t>
            </a:r>
            <a:r>
              <a:rPr lang="en-US" dirty="0" smtClean="0">
                <a:effectLst/>
              </a:rPr>
              <a:t>.</a:t>
            </a:r>
          </a:p>
          <a:p>
            <a:pPr marL="36900" lvl="0" indent="0">
              <a:buNone/>
            </a:pPr>
            <a:r>
              <a:rPr lang="en-US" b="1" dirty="0" smtClean="0">
                <a:effectLst/>
              </a:rPr>
              <a:t>Query:</a:t>
            </a:r>
          </a:p>
          <a:p>
            <a:pPr marL="36900" lvl="0" indent="0">
              <a:buNone/>
            </a:pPr>
            <a:r>
              <a:rPr lang="en-US" dirty="0">
                <a:effectLst/>
              </a:rPr>
              <a:t>SELECT distinct market FROM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gdb023.dim_customer</a:t>
            </a:r>
            <a:r>
              <a:rPr lang="en-US" dirty="0">
                <a:effectLst/>
              </a:rPr>
              <a:t> where customer = 'Atliq Exclusive' and region = 'APAC';</a:t>
            </a:r>
            <a:endParaRPr lang="en-US" dirty="0" smtClean="0">
              <a:effectLst/>
            </a:endParaRPr>
          </a:p>
          <a:p>
            <a:pPr marL="36900" lvl="0" indent="0">
              <a:buNone/>
            </a:pPr>
            <a:endParaRPr lang="en-US" dirty="0" smtClean="0">
              <a:effectLst/>
            </a:endParaRPr>
          </a:p>
          <a:p>
            <a:pPr marL="36900" lvl="0" indent="0">
              <a:buNone/>
            </a:pPr>
            <a:r>
              <a:rPr lang="en-US" dirty="0" smtClean="0">
                <a:effectLst/>
              </a:rPr>
              <a:t>Output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648200"/>
            <a:ext cx="126700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0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/>
          <a:lstStyle/>
          <a:p>
            <a:pPr marL="36900" lvl="0" indent="0">
              <a:buNone/>
            </a:pPr>
            <a:r>
              <a:rPr lang="en-US" dirty="0" smtClean="0">
                <a:effectLst/>
              </a:rPr>
              <a:t>What </a:t>
            </a:r>
            <a:r>
              <a:rPr lang="en-US" dirty="0">
                <a:effectLst/>
              </a:rPr>
              <a:t>is the percentage of unique product increase in 2021 vs. 2020? The final </a:t>
            </a:r>
            <a:r>
              <a:rPr lang="en-US" dirty="0" smtClean="0">
                <a:effectLst/>
              </a:rPr>
              <a:t>output contains </a:t>
            </a:r>
            <a:r>
              <a:rPr lang="en-US" dirty="0">
                <a:effectLst/>
              </a:rPr>
              <a:t>these fields,</a:t>
            </a:r>
          </a:p>
          <a:p>
            <a:pPr marL="36900" indent="0">
              <a:buNone/>
            </a:pPr>
            <a:r>
              <a:rPr lang="en-US" dirty="0" smtClean="0">
                <a:effectLst/>
              </a:rPr>
              <a:t>                       unique_products_2020 </a:t>
            </a:r>
            <a:r>
              <a:rPr lang="en-US" dirty="0">
                <a:effectLst/>
              </a:rPr>
              <a:t>unique_products_2021 </a:t>
            </a:r>
            <a:r>
              <a:rPr lang="en-US" dirty="0" smtClean="0">
                <a:effectLst/>
              </a:rPr>
              <a:t>percentage_chg</a:t>
            </a:r>
          </a:p>
          <a:p>
            <a:pPr marL="36900" indent="0">
              <a:buNone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Output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886200"/>
            <a:ext cx="4591691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125"/>
            <a:ext cx="10353762" cy="970450"/>
          </a:xfrm>
        </p:spPr>
        <p:txBody>
          <a:bodyPr/>
          <a:lstStyle/>
          <a:p>
            <a:r>
              <a:rPr lang="en-US" dirty="0" smtClean="0"/>
              <a:t>Data to Visual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829" y="991575"/>
            <a:ext cx="4591691" cy="1162212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6019800" y="23622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93" y="3101603"/>
            <a:ext cx="9231013" cy="341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68351"/>
          </a:xfrm>
        </p:spPr>
        <p:txBody>
          <a:bodyPr/>
          <a:lstStyle/>
          <a:p>
            <a:pPr marL="36900" lvl="0" indent="0">
              <a:buNone/>
            </a:pPr>
            <a:r>
              <a:rPr lang="en-US" dirty="0">
                <a:effectLst/>
              </a:rPr>
              <a:t>Provide a report with all the unique product counts for each segment and sort them in descending order of product counts</a:t>
            </a:r>
            <a:r>
              <a:rPr lang="en-US" dirty="0" smtClean="0">
                <a:effectLst/>
              </a:rPr>
              <a:t>.</a:t>
            </a:r>
          </a:p>
          <a:p>
            <a:pPr marL="36900" lvl="0" indent="0">
              <a:buNone/>
            </a:pP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The final output contains 2 </a:t>
            </a:r>
            <a:r>
              <a:rPr lang="en-US" dirty="0" smtClean="0">
                <a:effectLst/>
              </a:rPr>
              <a:t>fields: </a:t>
            </a:r>
            <a:r>
              <a:rPr lang="en-US" dirty="0">
                <a:effectLst/>
              </a:rPr>
              <a:t>Segment, </a:t>
            </a:r>
            <a:r>
              <a:rPr lang="en-US" dirty="0" smtClean="0">
                <a:effectLst/>
              </a:rPr>
              <a:t>product_count</a:t>
            </a:r>
          </a:p>
          <a:p>
            <a:pPr marL="36900" lvl="0" indent="0">
              <a:buNone/>
            </a:pP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US" dirty="0" smtClean="0"/>
              <a:t>Output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419600"/>
            <a:ext cx="2638793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4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 smtClean="0"/>
              <a:t>Data to Visual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5" y="970450"/>
            <a:ext cx="1838582" cy="1162212"/>
          </a:xfrm>
        </p:spPr>
      </p:pic>
      <p:sp>
        <p:nvSpPr>
          <p:cNvPr id="7" name="Down Arrow 6"/>
          <p:cNvSpPr/>
          <p:nvPr/>
        </p:nvSpPr>
        <p:spPr>
          <a:xfrm>
            <a:off x="6019800" y="2290831"/>
            <a:ext cx="533400" cy="528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95600"/>
            <a:ext cx="10058400" cy="38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-8299"/>
            <a:ext cx="10353762" cy="1122850"/>
          </a:xfrm>
        </p:spPr>
        <p:txBody>
          <a:bodyPr/>
          <a:lstStyle/>
          <a:p>
            <a:r>
              <a:rPr lang="en-US" dirty="0" smtClean="0"/>
              <a:t>Request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47" y="1137939"/>
            <a:ext cx="10353762" cy="5110461"/>
          </a:xfrm>
        </p:spPr>
        <p:txBody>
          <a:bodyPr/>
          <a:lstStyle/>
          <a:p>
            <a:pPr marR="33909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33400" algn="l"/>
              </a:tabLst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Follow-up: Which segment had the most increase in unique products</a:t>
            </a:r>
            <a:r>
              <a:rPr lang="en-US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2021 vs 2020? The final output contains these</a:t>
            </a:r>
            <a:r>
              <a:rPr lang="en-US" spc="-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fields,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141165" marR="309245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Segment</a:t>
            </a:r>
          </a:p>
          <a:p>
            <a:pPr marL="1141165" marR="309245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product_count_2020 </a:t>
            </a:r>
            <a:endParaRPr lang="en-US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141165" marR="309245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product_count_2021</a:t>
            </a:r>
          </a:p>
          <a:p>
            <a:pPr marL="1141165" marR="309245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difference</a:t>
            </a:r>
          </a:p>
          <a:p>
            <a:pPr marL="36900" indent="0">
              <a:buNone/>
            </a:pPr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886200"/>
            <a:ext cx="468695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125"/>
            <a:ext cx="10353762" cy="970450"/>
          </a:xfrm>
        </p:spPr>
        <p:txBody>
          <a:bodyPr/>
          <a:lstStyle/>
          <a:p>
            <a:r>
              <a:rPr lang="en-US" dirty="0" smtClean="0"/>
              <a:t>Data to Visual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567" y="966006"/>
            <a:ext cx="3591426" cy="11526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16" y="3124201"/>
            <a:ext cx="9526329" cy="35052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6019800" y="2290831"/>
            <a:ext cx="533400" cy="669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20751"/>
          </a:xfrm>
        </p:spPr>
        <p:txBody>
          <a:bodyPr/>
          <a:lstStyle/>
          <a:p>
            <a:pPr marL="36900" lvl="0" indent="0">
              <a:buNone/>
            </a:pPr>
            <a:r>
              <a:rPr lang="en-US" dirty="0">
                <a:effectLst/>
              </a:rPr>
              <a:t>Get the products that have the highest and lowest manufacturing costs. The final output should contain these </a:t>
            </a:r>
            <a:r>
              <a:rPr lang="en-US" dirty="0" smtClean="0">
                <a:effectLst/>
              </a:rPr>
              <a:t>fields:</a:t>
            </a: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US" dirty="0" smtClean="0">
                <a:effectLst/>
              </a:rPr>
              <a:t>                                product_code,  product,  </a:t>
            </a:r>
            <a:r>
              <a:rPr lang="en-US" dirty="0">
                <a:effectLst/>
              </a:rPr>
              <a:t>manufacturing_cost</a:t>
            </a:r>
          </a:p>
          <a:p>
            <a:pPr marL="36900" indent="0">
              <a:buNone/>
            </a:pPr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733800"/>
            <a:ext cx="5638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158</TotalTime>
  <Words>381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Calisto MT</vt:lpstr>
      <vt:lpstr>Trebuchet MS</vt:lpstr>
      <vt:lpstr>Wingdings 2</vt:lpstr>
      <vt:lpstr>Slate</vt:lpstr>
      <vt:lpstr>Consumer Goods  Ad_Hoc Insights                </vt:lpstr>
      <vt:lpstr>Request 1</vt:lpstr>
      <vt:lpstr>Request 2</vt:lpstr>
      <vt:lpstr>Data to Visual</vt:lpstr>
      <vt:lpstr>Request 3</vt:lpstr>
      <vt:lpstr>Data to Visual</vt:lpstr>
      <vt:lpstr>Request 4</vt:lpstr>
      <vt:lpstr>Data to Visual</vt:lpstr>
      <vt:lpstr>Request 5</vt:lpstr>
      <vt:lpstr>Request 6</vt:lpstr>
      <vt:lpstr>Data to Visual</vt:lpstr>
      <vt:lpstr>Request 7</vt:lpstr>
      <vt:lpstr>Data to Visual</vt:lpstr>
      <vt:lpstr>Request 8</vt:lpstr>
      <vt:lpstr>Request 9</vt:lpstr>
      <vt:lpstr>Data to Visual</vt:lpstr>
      <vt:lpstr>Request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sample_challenge_presentation.pptx</dc:title>
  <dc:creator>rahul</dc:creator>
  <cp:lastModifiedBy>Microsoft account</cp:lastModifiedBy>
  <cp:revision>15</cp:revision>
  <dcterms:created xsi:type="dcterms:W3CDTF">2023-01-24T13:01:20Z</dcterms:created>
  <dcterms:modified xsi:type="dcterms:W3CDTF">2023-01-26T07:04:25Z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