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5E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0FEAE1-FC38-4004-8F44-AA3027530134}"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A11461-E29C-439F-8228-695BB31C5920}" type="slidenum">
              <a:rPr lang="en-IN" smtClean="0"/>
              <a:t>‹#›</a:t>
            </a:fld>
            <a:endParaRPr lang="en-IN"/>
          </a:p>
        </p:txBody>
      </p:sp>
    </p:spTree>
    <p:extLst>
      <p:ext uri="{BB962C8B-B14F-4D97-AF65-F5344CB8AC3E}">
        <p14:creationId xmlns:p14="http://schemas.microsoft.com/office/powerpoint/2010/main" val="3284312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A11461-E29C-439F-8228-695BB31C5920}" type="slidenum">
              <a:rPr lang="en-IN" smtClean="0"/>
              <a:t>5</a:t>
            </a:fld>
            <a:endParaRPr lang="en-IN"/>
          </a:p>
        </p:txBody>
      </p:sp>
    </p:spTree>
    <p:extLst>
      <p:ext uri="{BB962C8B-B14F-4D97-AF65-F5344CB8AC3E}">
        <p14:creationId xmlns:p14="http://schemas.microsoft.com/office/powerpoint/2010/main" val="2414235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A11461-E29C-439F-8228-695BB31C5920}" type="slidenum">
              <a:rPr lang="en-IN" smtClean="0"/>
              <a:t>6</a:t>
            </a:fld>
            <a:endParaRPr lang="en-IN"/>
          </a:p>
        </p:txBody>
      </p:sp>
    </p:spTree>
    <p:extLst>
      <p:ext uri="{BB962C8B-B14F-4D97-AF65-F5344CB8AC3E}">
        <p14:creationId xmlns:p14="http://schemas.microsoft.com/office/powerpoint/2010/main" val="2697870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4/9/2024</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12859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4/9/2024</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14517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4/9/2024</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74750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4/9/2024</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29433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4/9/2024</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73371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4/9/2024</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61628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4/9/2024</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176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4/9/2024</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0877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4/9/2024</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61285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4/9/2024</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1700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4/9/2024</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0386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4/9/2024</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466542774"/>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1" r:id="rId6"/>
    <p:sldLayoutId id="2147483827" r:id="rId7"/>
    <p:sldLayoutId id="2147483828" r:id="rId8"/>
    <p:sldLayoutId id="2147483829" r:id="rId9"/>
    <p:sldLayoutId id="2147483830" r:id="rId10"/>
    <p:sldLayoutId id="21474838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B2FD6F6-12A7-01C6-493E-8270D5566B43}"/>
              </a:ext>
            </a:extLst>
          </p:cNvPr>
          <p:cNvSpPr>
            <a:spLocks noGrp="1"/>
          </p:cNvSpPr>
          <p:nvPr>
            <p:ph type="ctrTitle"/>
          </p:nvPr>
        </p:nvSpPr>
        <p:spPr>
          <a:xfrm>
            <a:off x="762000" y="762000"/>
            <a:ext cx="3810000" cy="3048000"/>
          </a:xfrm>
          <a:ln w="28575">
            <a:solidFill>
              <a:schemeClr val="bg1"/>
            </a:solidFill>
          </a:ln>
        </p:spPr>
        <p:txBody>
          <a:bodyPr>
            <a:normAutofit/>
          </a:bodyPr>
          <a:lstStyle/>
          <a:p>
            <a:r>
              <a:rPr lang="en-US" sz="2100" b="1" dirty="0">
                <a:latin typeface="Calibri" panose="020F0502020204030204" pitchFamily="34" charset="0"/>
                <a:cs typeface="Calibri" panose="020F0502020204030204" pitchFamily="34" charset="0"/>
              </a:rPr>
              <a:t>APOGEE INOVATION CHALLENGE</a:t>
            </a:r>
            <a:br>
              <a:rPr lang="en-US" sz="2100" dirty="0">
                <a:latin typeface="Calibri" panose="020F0502020204030204" pitchFamily="34" charset="0"/>
                <a:cs typeface="Calibri" panose="020F0502020204030204" pitchFamily="34" charset="0"/>
              </a:rPr>
            </a:br>
            <a:br>
              <a:rPr lang="en-US" sz="2100" dirty="0">
                <a:latin typeface="Calibri" panose="020F0502020204030204" pitchFamily="34" charset="0"/>
                <a:cs typeface="Calibri" panose="020F0502020204030204" pitchFamily="34" charset="0"/>
              </a:rPr>
            </a:br>
            <a:r>
              <a:rPr lang="en-US" sz="2100" b="1" dirty="0">
                <a:latin typeface="Calibri" panose="020F0502020204030204" pitchFamily="34" charset="0"/>
                <a:cs typeface="Calibri" panose="020F0502020204030204" pitchFamily="34" charset="0"/>
              </a:rPr>
              <a:t>PROBLEM STATEMENT:- </a:t>
            </a:r>
            <a:r>
              <a:rPr lang="en-IN" sz="2100" dirty="0">
                <a:latin typeface="Calibri" panose="020F0502020204030204" pitchFamily="34" charset="0"/>
                <a:cs typeface="Calibri" panose="020F0502020204030204" pitchFamily="34" charset="0"/>
              </a:rPr>
              <a:t>Supply Operations Distribution</a:t>
            </a:r>
            <a:br>
              <a:rPr lang="en-IN" sz="2100" dirty="0">
                <a:latin typeface="Calibri" panose="020F0502020204030204" pitchFamily="34" charset="0"/>
                <a:cs typeface="Calibri" panose="020F0502020204030204" pitchFamily="34" charset="0"/>
              </a:rPr>
            </a:br>
            <a:br>
              <a:rPr lang="en-IN" sz="2100" dirty="0">
                <a:latin typeface="Calibri" panose="020F0502020204030204" pitchFamily="34" charset="0"/>
                <a:cs typeface="Calibri" panose="020F0502020204030204" pitchFamily="34" charset="0"/>
              </a:rPr>
            </a:br>
            <a:r>
              <a:rPr lang="en-US" sz="2100" dirty="0">
                <a:latin typeface="Calibri" panose="020F0502020204030204" pitchFamily="34" charset="0"/>
                <a:cs typeface="Calibri" panose="020F0502020204030204" pitchFamily="34" charset="0"/>
              </a:rPr>
              <a:t>Predictive Analytics for HPCL's Supply Operations and Truck Logistics</a:t>
            </a:r>
            <a:br>
              <a:rPr lang="en-IN" sz="2100" dirty="0">
                <a:latin typeface="Calibri" panose="020F0502020204030204" pitchFamily="34" charset="0"/>
                <a:cs typeface="Calibri" panose="020F0502020204030204" pitchFamily="34" charset="0"/>
              </a:rPr>
            </a:br>
            <a:endParaRPr lang="en-IN" sz="2100" dirty="0">
              <a:latin typeface="Calibri" panose="020F0502020204030204" pitchFamily="34" charset="0"/>
              <a:cs typeface="Calibri" panose="020F0502020204030204" pitchFamily="34" charset="0"/>
            </a:endParaRPr>
          </a:p>
        </p:txBody>
      </p:sp>
      <p:sp>
        <p:nvSpPr>
          <p:cNvPr id="49" name="Freeform: Shape 48">
            <a:extLst>
              <a:ext uri="{FF2B5EF4-FFF2-40B4-BE49-F238E27FC236}">
                <a16:creationId xmlns:a16="http://schemas.microsoft.com/office/drawing/2014/main" id="{F798D3DD-23B7-41EE-9021-C8F9A8E2C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8"/>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grpSp>
        <p:nvGrpSpPr>
          <p:cNvPr id="51" name="Group 50">
            <a:extLst>
              <a:ext uri="{FF2B5EF4-FFF2-40B4-BE49-F238E27FC236}">
                <a16:creationId xmlns:a16="http://schemas.microsoft.com/office/drawing/2014/main" id="{2C072688-BFC7-4FE8-A45E-B3C63CBB9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5829359"/>
            <a:ext cx="4333875" cy="1028642"/>
            <a:chOff x="7153921" y="5829359"/>
            <a:chExt cx="5038079" cy="1028642"/>
          </a:xfrm>
        </p:grpSpPr>
        <p:sp>
          <p:nvSpPr>
            <p:cNvPr id="52" name="Freeform: Shape 51">
              <a:extLst>
                <a:ext uri="{FF2B5EF4-FFF2-40B4-BE49-F238E27FC236}">
                  <a16:creationId xmlns:a16="http://schemas.microsoft.com/office/drawing/2014/main" id="{F3002ED9-43C6-4BA8-8941-9AFCB04E4D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63906" y="5913098"/>
              <a:ext cx="4228094"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53" name="Freeform: Shape 52">
              <a:extLst>
                <a:ext uri="{FF2B5EF4-FFF2-40B4-BE49-F238E27FC236}">
                  <a16:creationId xmlns:a16="http://schemas.microsoft.com/office/drawing/2014/main" id="{4EB09750-C9B1-40CE-AB9B-FEB308A1F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53921" y="5829359"/>
              <a:ext cx="5038078"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grpSp>
      <p:sp>
        <p:nvSpPr>
          <p:cNvPr id="3" name="Subtitle 2">
            <a:extLst>
              <a:ext uri="{FF2B5EF4-FFF2-40B4-BE49-F238E27FC236}">
                <a16:creationId xmlns:a16="http://schemas.microsoft.com/office/drawing/2014/main" id="{7E46C5FA-BB9C-C7D6-7606-B73388DB8E8E}"/>
              </a:ext>
            </a:extLst>
          </p:cNvPr>
          <p:cNvSpPr>
            <a:spLocks noGrp="1"/>
          </p:cNvSpPr>
          <p:nvPr>
            <p:ph type="subTitle" idx="1"/>
          </p:nvPr>
        </p:nvSpPr>
        <p:spPr>
          <a:xfrm>
            <a:off x="762000" y="4077134"/>
            <a:ext cx="3810000" cy="1524000"/>
          </a:xfrm>
          <a:ln w="28575">
            <a:solidFill>
              <a:schemeClr val="bg1"/>
            </a:solidFill>
          </a:ln>
        </p:spPr>
        <p:txBody>
          <a:bodyPr>
            <a:normAutofit/>
          </a:bodyPr>
          <a:lstStyle/>
          <a:p>
            <a:pPr algn="l">
              <a:lnSpc>
                <a:spcPct val="115000"/>
              </a:lnSpc>
            </a:pPr>
            <a:r>
              <a:rPr lang="en-US" sz="2000" b="1" dirty="0">
                <a:latin typeface="Calibri" panose="020F0502020204030204" pitchFamily="34" charset="0"/>
                <a:cs typeface="Calibri" panose="020F0502020204030204" pitchFamily="34" charset="0"/>
              </a:rPr>
              <a:t>TEAM NAME:- ROHAN’S TEAM</a:t>
            </a:r>
          </a:p>
          <a:p>
            <a:pPr algn="l">
              <a:lnSpc>
                <a:spcPct val="115000"/>
              </a:lnSpc>
            </a:pPr>
            <a:r>
              <a:rPr lang="en-US" sz="2000" b="1" dirty="0">
                <a:latin typeface="Calibri" panose="020F0502020204030204" pitchFamily="34" charset="0"/>
                <a:cs typeface="Calibri" panose="020F0502020204030204" pitchFamily="34" charset="0"/>
              </a:rPr>
              <a:t>TEAM MEMBER:- ROHAN NASHIKKAR</a:t>
            </a:r>
            <a:endParaRPr lang="en-IN" sz="2000" b="1" dirty="0">
              <a:latin typeface="Calibri" panose="020F0502020204030204" pitchFamily="34" charset="0"/>
              <a:cs typeface="Calibri" panose="020F0502020204030204" pitchFamily="34" charset="0"/>
            </a:endParaRPr>
          </a:p>
        </p:txBody>
      </p:sp>
      <p:pic>
        <p:nvPicPr>
          <p:cNvPr id="6" name="Picture 5" descr="A poster for a company&#10;&#10;Description automatically generated with medium confidence">
            <a:extLst>
              <a:ext uri="{FF2B5EF4-FFF2-40B4-BE49-F238E27FC236}">
                <a16:creationId xmlns:a16="http://schemas.microsoft.com/office/drawing/2014/main" id="{88159B61-F478-6305-8894-2904B95FEF81}"/>
              </a:ext>
            </a:extLst>
          </p:cNvPr>
          <p:cNvPicPr>
            <a:picLocks noChangeAspect="1"/>
          </p:cNvPicPr>
          <p:nvPr/>
        </p:nvPicPr>
        <p:blipFill rotWithShape="1">
          <a:blip r:embed="rId2">
            <a:extLst>
              <a:ext uri="{28A0092B-C50C-407E-A947-70E740481C1C}">
                <a14:useLocalDpi xmlns:a14="http://schemas.microsoft.com/office/drawing/2010/main" val="0"/>
              </a:ext>
            </a:extLst>
          </a:blip>
          <a:srcRect t="-60" b="12741"/>
          <a:stretch/>
        </p:blipFill>
        <p:spPr>
          <a:xfrm>
            <a:off x="5334000" y="606288"/>
            <a:ext cx="6096000" cy="4790660"/>
          </a:xfrm>
          <a:prstGeom prst="rect">
            <a:avLst/>
          </a:prstGeom>
        </p:spPr>
      </p:pic>
    </p:spTree>
    <p:extLst>
      <p:ext uri="{BB962C8B-B14F-4D97-AF65-F5344CB8AC3E}">
        <p14:creationId xmlns:p14="http://schemas.microsoft.com/office/powerpoint/2010/main" val="1249765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1A0D2-2068-81EF-6B8C-D2E7A36C49A8}"/>
              </a:ext>
            </a:extLst>
          </p:cNvPr>
          <p:cNvSpPr>
            <a:spLocks noGrp="1"/>
          </p:cNvSpPr>
          <p:nvPr>
            <p:ph type="ctrTitle"/>
          </p:nvPr>
        </p:nvSpPr>
        <p:spPr>
          <a:xfrm>
            <a:off x="2624847" y="612842"/>
            <a:ext cx="6942306" cy="651753"/>
          </a:xfrm>
          <a:solidFill>
            <a:srgbClr val="B15E4E"/>
          </a:solidFill>
          <a:ln w="28575">
            <a:solidFill>
              <a:schemeClr val="bg1"/>
            </a:solidFill>
          </a:ln>
        </p:spPr>
        <p:txBody>
          <a:bodyPr>
            <a:normAutofit/>
          </a:bodyPr>
          <a:lstStyle/>
          <a:p>
            <a:r>
              <a:rPr lang="en-US" sz="4000" b="1" dirty="0">
                <a:latin typeface="Calibri" panose="020F0502020204030204" pitchFamily="34" charset="0"/>
                <a:cs typeface="Calibri" panose="020F0502020204030204" pitchFamily="34" charset="0"/>
              </a:rPr>
              <a:t>ABSTRACT</a:t>
            </a:r>
            <a:endParaRPr lang="en-IN" sz="4000" b="1"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60E8D365-9394-F9D9-00B9-4945CF7E880A}"/>
              </a:ext>
            </a:extLst>
          </p:cNvPr>
          <p:cNvSpPr>
            <a:spLocks noGrp="1"/>
          </p:cNvSpPr>
          <p:nvPr>
            <p:ph type="subTitle" idx="1"/>
          </p:nvPr>
        </p:nvSpPr>
        <p:spPr>
          <a:xfrm>
            <a:off x="760378" y="1741252"/>
            <a:ext cx="10671243" cy="3771088"/>
          </a:xfrm>
          <a:ln w="28575">
            <a:solidFill>
              <a:schemeClr val="bg1"/>
            </a:solidFill>
          </a:ln>
        </p:spPr>
        <p:txBody>
          <a:bodyPr/>
          <a:lstStyle/>
          <a:p>
            <a:pPr algn="l"/>
            <a:r>
              <a:rPr lang="en-US" b="1" dirty="0">
                <a:latin typeface="Calibri" panose="020F0502020204030204" pitchFamily="34" charset="0"/>
                <a:cs typeface="Calibri" panose="020F0502020204030204" pitchFamily="34" charset="0"/>
              </a:rPr>
              <a:t>The abstract highlights the challenges faced by Hindustan Petroleum Corporation Limited (HPCL) in efficiently managing its fuel supply and distribution network across multiple locations. It emphasizes the critical need for precise forecasting of daily fuel demands and the importance of leveraging AI/ML technologies to optimize logistics and enhance customer satisfaction.</a:t>
            </a: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34204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1A0D2-2068-81EF-6B8C-D2E7A36C49A8}"/>
              </a:ext>
            </a:extLst>
          </p:cNvPr>
          <p:cNvSpPr>
            <a:spLocks noGrp="1"/>
          </p:cNvSpPr>
          <p:nvPr>
            <p:ph type="ctrTitle"/>
          </p:nvPr>
        </p:nvSpPr>
        <p:spPr>
          <a:xfrm>
            <a:off x="2624847" y="612842"/>
            <a:ext cx="6942306" cy="651753"/>
          </a:xfrm>
          <a:solidFill>
            <a:srgbClr val="B15E4E"/>
          </a:solidFill>
          <a:ln w="28575">
            <a:solidFill>
              <a:schemeClr val="bg1"/>
            </a:solidFill>
          </a:ln>
        </p:spPr>
        <p:txBody>
          <a:bodyPr>
            <a:normAutofit/>
          </a:bodyPr>
          <a:lstStyle/>
          <a:p>
            <a:r>
              <a:rPr lang="en-US" sz="4000" b="1" dirty="0">
                <a:latin typeface="Calibri" panose="020F0502020204030204" pitchFamily="34" charset="0"/>
                <a:cs typeface="Calibri" panose="020F0502020204030204" pitchFamily="34" charset="0"/>
              </a:rPr>
              <a:t>PROBLEM STATEMENT</a:t>
            </a:r>
            <a:endParaRPr lang="en-IN" sz="4000" b="1"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60E8D365-9394-F9D9-00B9-4945CF7E880A}"/>
              </a:ext>
            </a:extLst>
          </p:cNvPr>
          <p:cNvSpPr>
            <a:spLocks noGrp="1"/>
          </p:cNvSpPr>
          <p:nvPr>
            <p:ph type="subTitle" idx="1"/>
          </p:nvPr>
        </p:nvSpPr>
        <p:spPr>
          <a:xfrm>
            <a:off x="760378" y="1741252"/>
            <a:ext cx="10671243" cy="3771088"/>
          </a:xfrm>
          <a:ln w="28575">
            <a:solidFill>
              <a:schemeClr val="bg1"/>
            </a:solidFill>
          </a:ln>
        </p:spPr>
        <p:txBody>
          <a:bodyPr>
            <a:normAutofit lnSpcReduction="10000"/>
          </a:bodyPr>
          <a:lstStyle/>
          <a:p>
            <a:pPr algn="l"/>
            <a:r>
              <a:rPr lang="en-US" dirty="0">
                <a:latin typeface="Calibri" panose="020F0502020204030204" pitchFamily="34" charset="0"/>
                <a:cs typeface="Calibri" panose="020F0502020204030204" pitchFamily="34" charset="0"/>
              </a:rPr>
              <a:t>HPCL faces challenges in accurately forecasting daily fuel demands across its network, exacerbated by fluctuating sales volumes, storage capacities, and weather conditions. </a:t>
            </a:r>
          </a:p>
          <a:p>
            <a:pPr algn="l"/>
            <a:r>
              <a:rPr lang="en-US" dirty="0">
                <a:latin typeface="Calibri" panose="020F0502020204030204" pitchFamily="34" charset="0"/>
                <a:cs typeface="Calibri" panose="020F0502020204030204" pitchFamily="34" charset="0"/>
              </a:rPr>
              <a:t>Inefficient truck management, compounded by fragmented systems and lack of real-time visibility, leads to suboptimal allocation and utilization of contracted trucks, resulting in delays and customer dissatisfaction.</a:t>
            </a:r>
          </a:p>
          <a:p>
            <a:pPr algn="l"/>
            <a:r>
              <a:rPr lang="en-US" dirty="0">
                <a:latin typeface="Calibri" panose="020F0502020204030204" pitchFamily="34" charset="0"/>
                <a:cs typeface="Calibri" panose="020F0502020204030204" pitchFamily="34" charset="0"/>
              </a:rPr>
              <a:t> Integrated solutions are needed to streamline logistical operations, enhance forecasting accuracy, and improve overall efficiency in fuel distribution.</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8261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1A0D2-2068-81EF-6B8C-D2E7A36C49A8}"/>
              </a:ext>
            </a:extLst>
          </p:cNvPr>
          <p:cNvSpPr>
            <a:spLocks noGrp="1"/>
          </p:cNvSpPr>
          <p:nvPr>
            <p:ph type="ctrTitle"/>
          </p:nvPr>
        </p:nvSpPr>
        <p:spPr>
          <a:xfrm>
            <a:off x="2624847" y="612842"/>
            <a:ext cx="6942306" cy="651753"/>
          </a:xfrm>
          <a:solidFill>
            <a:srgbClr val="B15E4E"/>
          </a:solidFill>
          <a:ln w="28575">
            <a:solidFill>
              <a:schemeClr val="bg1"/>
            </a:solidFill>
          </a:ln>
        </p:spPr>
        <p:txBody>
          <a:bodyPr>
            <a:normAutofit/>
          </a:bodyPr>
          <a:lstStyle/>
          <a:p>
            <a:r>
              <a:rPr lang="en-US" sz="4000" b="1" dirty="0">
                <a:latin typeface="Calibri" panose="020F0502020204030204" pitchFamily="34" charset="0"/>
                <a:cs typeface="Calibri" panose="020F0502020204030204" pitchFamily="34" charset="0"/>
              </a:rPr>
              <a:t>PROPOSED SYSTEM</a:t>
            </a:r>
            <a:endParaRPr lang="en-IN" sz="4000" b="1"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60E8D365-9394-F9D9-00B9-4945CF7E880A}"/>
              </a:ext>
            </a:extLst>
          </p:cNvPr>
          <p:cNvSpPr>
            <a:spLocks noGrp="1"/>
          </p:cNvSpPr>
          <p:nvPr>
            <p:ph type="subTitle" idx="1"/>
          </p:nvPr>
        </p:nvSpPr>
        <p:spPr>
          <a:xfrm>
            <a:off x="760378" y="1741252"/>
            <a:ext cx="10671243" cy="3771088"/>
          </a:xfrm>
          <a:ln w="28575">
            <a:solidFill>
              <a:schemeClr val="bg1"/>
            </a:solidFill>
          </a:ln>
        </p:spPr>
        <p:txBody>
          <a:bodyPr>
            <a:normAutofit fontScale="92500" lnSpcReduction="20000"/>
          </a:bodyPr>
          <a:lstStyle/>
          <a:p>
            <a:pPr algn="l"/>
            <a:r>
              <a:rPr lang="en-US" dirty="0">
                <a:latin typeface="Calibri" panose="020F0502020204030204" pitchFamily="34" charset="0"/>
                <a:cs typeface="Calibri" panose="020F0502020204030204" pitchFamily="34" charset="0"/>
              </a:rPr>
              <a:t>The proposed system aims to revolutionize HPCL's fuel distribution operations by leveraging advanced technologies and seamless integration of key components. </a:t>
            </a:r>
          </a:p>
          <a:p>
            <a:pPr algn="l"/>
            <a:r>
              <a:rPr lang="en-US" dirty="0">
                <a:latin typeface="Calibri" panose="020F0502020204030204" pitchFamily="34" charset="0"/>
                <a:cs typeface="Calibri" panose="020F0502020204030204" pitchFamily="34" charset="0"/>
              </a:rPr>
              <a:t>It entails precise forecasting of fuel demands through AI/ML models, considering historical data and dynamic factors like sales volumes and weather conditions. </a:t>
            </a:r>
          </a:p>
          <a:p>
            <a:pPr algn="l"/>
            <a:r>
              <a:rPr lang="en-US" dirty="0">
                <a:latin typeface="Calibri" panose="020F0502020204030204" pitchFamily="34" charset="0"/>
                <a:cs typeface="Calibri" panose="020F0502020204030204" pitchFamily="34" charset="0"/>
              </a:rPr>
              <a:t>Integration of Indent Management, Terminal Automation, and Vehicle Tracking Systems enables real-time monitoring of fuel indents, truck loading status, and movements. </a:t>
            </a:r>
          </a:p>
          <a:p>
            <a:pPr algn="l"/>
            <a:r>
              <a:rPr lang="en-US" dirty="0">
                <a:latin typeface="Calibri" panose="020F0502020204030204" pitchFamily="34" charset="0"/>
                <a:cs typeface="Calibri" panose="020F0502020204030204" pitchFamily="34" charset="0"/>
              </a:rPr>
              <a:t>Additionally, the Optimized Logical Allocation module ensures equitable distribution of loads to contracted trucks based on historical trends, transit times, and feedback, maximizing truck utilization and optimizing fuel distribution efficiency.</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1702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1A0D2-2068-81EF-6B8C-D2E7A36C49A8}"/>
              </a:ext>
            </a:extLst>
          </p:cNvPr>
          <p:cNvSpPr>
            <a:spLocks noGrp="1"/>
          </p:cNvSpPr>
          <p:nvPr>
            <p:ph type="ctrTitle"/>
          </p:nvPr>
        </p:nvSpPr>
        <p:spPr>
          <a:xfrm>
            <a:off x="2624847" y="612842"/>
            <a:ext cx="6942306" cy="651753"/>
          </a:xfrm>
          <a:solidFill>
            <a:srgbClr val="B15E4E"/>
          </a:solidFill>
          <a:ln w="28575">
            <a:solidFill>
              <a:schemeClr val="bg1"/>
            </a:solidFill>
          </a:ln>
        </p:spPr>
        <p:txBody>
          <a:bodyPr>
            <a:normAutofit/>
          </a:bodyPr>
          <a:lstStyle/>
          <a:p>
            <a:r>
              <a:rPr lang="en-US" sz="4000" b="1">
                <a:latin typeface="Calibri" panose="020F0502020204030204" pitchFamily="34" charset="0"/>
                <a:cs typeface="Calibri" panose="020F0502020204030204" pitchFamily="34" charset="0"/>
              </a:rPr>
              <a:t>SYSTEM ARCHITECTURE</a:t>
            </a:r>
            <a:endParaRPr lang="en-IN" sz="4000" b="1" dirty="0">
              <a:latin typeface="Calibri" panose="020F0502020204030204" pitchFamily="34" charset="0"/>
              <a:cs typeface="Calibri" panose="020F0502020204030204" pitchFamily="34" charset="0"/>
            </a:endParaRPr>
          </a:p>
        </p:txBody>
      </p:sp>
      <p:pic>
        <p:nvPicPr>
          <p:cNvPr id="5" name="Picture 4" descr="A screenshot of a computer screen&#10;&#10;Description automatically generated">
            <a:extLst>
              <a:ext uri="{FF2B5EF4-FFF2-40B4-BE49-F238E27FC236}">
                <a16:creationId xmlns:a16="http://schemas.microsoft.com/office/drawing/2014/main" id="{F433CEFC-BB79-2365-07A3-CDCF77A2C28C}"/>
              </a:ext>
            </a:extLst>
          </p:cNvPr>
          <p:cNvPicPr>
            <a:picLocks noChangeAspect="1"/>
          </p:cNvPicPr>
          <p:nvPr/>
        </p:nvPicPr>
        <p:blipFill rotWithShape="1">
          <a:blip r:embed="rId3">
            <a:extLst>
              <a:ext uri="{28A0092B-C50C-407E-A947-70E740481C1C}">
                <a14:useLocalDpi xmlns:a14="http://schemas.microsoft.com/office/drawing/2010/main" val="0"/>
              </a:ext>
            </a:extLst>
          </a:blip>
          <a:srcRect l="2473" t="3263" r="1303" b="15461"/>
          <a:stretch/>
        </p:blipFill>
        <p:spPr>
          <a:xfrm>
            <a:off x="2151434" y="1653702"/>
            <a:ext cx="7889132" cy="3748319"/>
          </a:xfrm>
          <a:prstGeom prst="rect">
            <a:avLst/>
          </a:prstGeom>
        </p:spPr>
      </p:pic>
    </p:spTree>
    <p:extLst>
      <p:ext uri="{BB962C8B-B14F-4D97-AF65-F5344CB8AC3E}">
        <p14:creationId xmlns:p14="http://schemas.microsoft.com/office/powerpoint/2010/main" val="3526661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1A0D2-2068-81EF-6B8C-D2E7A36C49A8}"/>
              </a:ext>
            </a:extLst>
          </p:cNvPr>
          <p:cNvSpPr>
            <a:spLocks noGrp="1"/>
          </p:cNvSpPr>
          <p:nvPr>
            <p:ph type="ctrTitle"/>
          </p:nvPr>
        </p:nvSpPr>
        <p:spPr>
          <a:xfrm>
            <a:off x="3043136" y="209144"/>
            <a:ext cx="6942306" cy="651753"/>
          </a:xfrm>
          <a:solidFill>
            <a:srgbClr val="B15E4E"/>
          </a:solidFill>
          <a:ln w="28575">
            <a:solidFill>
              <a:schemeClr val="bg1"/>
            </a:solidFill>
          </a:ln>
        </p:spPr>
        <p:txBody>
          <a:bodyPr>
            <a:normAutofit/>
          </a:bodyPr>
          <a:lstStyle/>
          <a:p>
            <a:r>
              <a:rPr lang="en-US" sz="4000" b="1">
                <a:latin typeface="Calibri" panose="020F0502020204030204" pitchFamily="34" charset="0"/>
                <a:cs typeface="Calibri" panose="020F0502020204030204" pitchFamily="34" charset="0"/>
              </a:rPr>
              <a:t>OUTPUTS</a:t>
            </a:r>
            <a:endParaRPr lang="en-IN" sz="4000"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0D73FBD-9170-4CA6-B6ED-A3C6D83ED784}"/>
              </a:ext>
            </a:extLst>
          </p:cNvPr>
          <p:cNvPicPr>
            <a:picLocks noChangeAspect="1"/>
          </p:cNvPicPr>
          <p:nvPr/>
        </p:nvPicPr>
        <p:blipFill>
          <a:blip r:embed="rId3"/>
          <a:stretch>
            <a:fillRect/>
          </a:stretch>
        </p:blipFill>
        <p:spPr>
          <a:xfrm>
            <a:off x="181585" y="933856"/>
            <a:ext cx="5914416" cy="33268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4FCDE670-1FB8-4A26-9638-D1F07345ED15}"/>
              </a:ext>
            </a:extLst>
          </p:cNvPr>
          <p:cNvPicPr>
            <a:picLocks noChangeAspect="1"/>
          </p:cNvPicPr>
          <p:nvPr/>
        </p:nvPicPr>
        <p:blipFill>
          <a:blip r:embed="rId4"/>
          <a:stretch>
            <a:fillRect/>
          </a:stretch>
        </p:blipFill>
        <p:spPr>
          <a:xfrm>
            <a:off x="6284068" y="3429000"/>
            <a:ext cx="5741481" cy="32295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58038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1A0D2-2068-81EF-6B8C-D2E7A36C49A8}"/>
              </a:ext>
            </a:extLst>
          </p:cNvPr>
          <p:cNvSpPr>
            <a:spLocks noGrp="1"/>
          </p:cNvSpPr>
          <p:nvPr>
            <p:ph type="ctrTitle"/>
          </p:nvPr>
        </p:nvSpPr>
        <p:spPr>
          <a:xfrm>
            <a:off x="2624847" y="612842"/>
            <a:ext cx="6942306" cy="651753"/>
          </a:xfrm>
          <a:solidFill>
            <a:srgbClr val="B15E4E"/>
          </a:solidFill>
          <a:ln w="28575">
            <a:solidFill>
              <a:schemeClr val="bg1"/>
            </a:solidFill>
          </a:ln>
        </p:spPr>
        <p:txBody>
          <a:bodyPr>
            <a:normAutofit/>
          </a:bodyPr>
          <a:lstStyle/>
          <a:p>
            <a:r>
              <a:rPr lang="en-US" sz="4000" b="1" dirty="0">
                <a:latin typeface="Calibri" panose="020F0502020204030204" pitchFamily="34" charset="0"/>
                <a:cs typeface="Calibri" panose="020F0502020204030204" pitchFamily="34" charset="0"/>
              </a:rPr>
              <a:t>CONCLUSION</a:t>
            </a:r>
            <a:endParaRPr lang="en-IN" sz="4000" b="1"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60E8D365-9394-F9D9-00B9-4945CF7E880A}"/>
              </a:ext>
            </a:extLst>
          </p:cNvPr>
          <p:cNvSpPr>
            <a:spLocks noGrp="1"/>
          </p:cNvSpPr>
          <p:nvPr>
            <p:ph type="subTitle" idx="1"/>
          </p:nvPr>
        </p:nvSpPr>
        <p:spPr>
          <a:xfrm>
            <a:off x="760378" y="1741252"/>
            <a:ext cx="10671243" cy="3771088"/>
          </a:xfrm>
          <a:ln w="28575">
            <a:solidFill>
              <a:schemeClr val="bg1"/>
            </a:solidFill>
          </a:ln>
        </p:spPr>
        <p:txBody>
          <a:bodyPr>
            <a:normAutofit fontScale="92500" lnSpcReduction="10000"/>
          </a:bodyPr>
          <a:lstStyle/>
          <a:p>
            <a:pPr algn="l"/>
            <a:r>
              <a:rPr lang="en-US" dirty="0">
                <a:latin typeface="Calibri" panose="020F0502020204030204" pitchFamily="34" charset="0"/>
                <a:cs typeface="Calibri" panose="020F0502020204030204" pitchFamily="34" charset="0"/>
              </a:rPr>
              <a:t>Thus, to conclude the proposed system not only addresses HPCL's challenges in fuel supply and distribution management but also significantly enhances operational efficiency and cost optimization. </a:t>
            </a:r>
          </a:p>
          <a:p>
            <a:pPr algn="l"/>
            <a:r>
              <a:rPr lang="en-US" dirty="0">
                <a:latin typeface="Calibri" panose="020F0502020204030204" pitchFamily="34" charset="0"/>
                <a:cs typeface="Calibri" panose="020F0502020204030204" pitchFamily="34" charset="0"/>
              </a:rPr>
              <a:t>By leveraging AI/ML technologies and integrating key systems, it ensures timely fuel deliveries while reducing operational expenditures through optimized truck allocations and proactive resource management. Looking ahead, further enhancements in data sources, analytics techniques, and feedback mechanisms will enable HPCL to adapt to changing market dynamics, optimize fuel distribution operations, and solidify its position as a leading fuel supplier in the country.</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5691795"/>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TotalTime>
  <Words>387</Words>
  <Application>Microsoft Office PowerPoint</Application>
  <PresentationFormat>Widescreen</PresentationFormat>
  <Paragraphs>21</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vt:lpstr>
      <vt:lpstr>Arial</vt:lpstr>
      <vt:lpstr>Avenir Next LT Pro</vt:lpstr>
      <vt:lpstr>Avenir Next LT Pro Light</vt:lpstr>
      <vt:lpstr>Calibri</vt:lpstr>
      <vt:lpstr>Sitka Subheading</vt:lpstr>
      <vt:lpstr>PebbleVTI</vt:lpstr>
      <vt:lpstr>APOGEE INOVATION CHALLENGE  PROBLEM STATEMENT:- Supply Operations Distribution  Predictive Analytics for HPCL's Supply Operations and Truck Logistics </vt:lpstr>
      <vt:lpstr>ABSTRACT</vt:lpstr>
      <vt:lpstr>PROBLEM STATEMENT</vt:lpstr>
      <vt:lpstr>PROPOSED SYSTEM</vt:lpstr>
      <vt:lpstr>SYSTEM ARCHITECTURE</vt:lpstr>
      <vt:lpstr>OUTPUTS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APOGEE INOVATION CHALLENGE  PROBLEM STATEMENT:- Supply Operations Distribution  Predictive Analytics for HPCL's Supply Operations and Truck Logistics </dc:title>
  <dc:creator>Rohan Nashikkar</dc:creator>
  <cp:lastModifiedBy>Rohan Nashikkar</cp:lastModifiedBy>
  <cp:revision>2</cp:revision>
  <dcterms:created xsi:type="dcterms:W3CDTF">2024-04-09T07:55:20Z</dcterms:created>
  <dcterms:modified xsi:type="dcterms:W3CDTF">2024-04-09T08:25:37Z</dcterms:modified>
</cp:coreProperties>
</file>