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RIL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Sheet1!$B$2:$B$13</c:f>
              <c:numCache>
                <c:formatCode>"₹"\ #,##0.00</c:formatCode>
                <c:ptCount val="12"/>
                <c:pt idx="0">
                  <c:v>20000</c:v>
                </c:pt>
                <c:pt idx="1">
                  <c:v>21276.486231448915</c:v>
                </c:pt>
                <c:pt idx="2">
                  <c:v>22226.988075834262</c:v>
                </c:pt>
                <c:pt idx="3">
                  <c:v>23484.601526979499</c:v>
                </c:pt>
                <c:pt idx="4">
                  <c:v>24556.918589688601</c:v>
                </c:pt>
                <c:pt idx="5">
                  <c:v>24646.135369305997</c:v>
                </c:pt>
                <c:pt idx="6">
                  <c:v>24719.910783220384</c:v>
                </c:pt>
                <c:pt idx="7">
                  <c:v>24616.968345200308</c:v>
                </c:pt>
                <c:pt idx="8">
                  <c:v>24254.954104829718</c:v>
                </c:pt>
                <c:pt idx="9">
                  <c:v>24857.167367247148</c:v>
                </c:pt>
                <c:pt idx="10">
                  <c:v>24668.439564210345</c:v>
                </c:pt>
                <c:pt idx="11">
                  <c:v>24980.698292871239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11-469C-B36C-45A58DE088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Infosys</c:v>
                </c:pt>
              </c:strCache>
            </c:strRef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Sheet1!$C$2:$C$13</c:f>
              <c:numCache>
                <c:formatCode>"₹"\ #,##0.00</c:formatCode>
                <c:ptCount val="12"/>
                <c:pt idx="0">
                  <c:v>20000</c:v>
                </c:pt>
                <c:pt idx="1">
                  <c:v>20418.829425451942</c:v>
                </c:pt>
                <c:pt idx="2">
                  <c:v>20776.803293359586</c:v>
                </c:pt>
                <c:pt idx="3">
                  <c:v>21222.122785036692</c:v>
                </c:pt>
                <c:pt idx="4">
                  <c:v>21601.575085018791</c:v>
                </c:pt>
                <c:pt idx="5">
                  <c:v>23295.50742795776</c:v>
                </c:pt>
                <c:pt idx="6">
                  <c:v>22334.705566493645</c:v>
                </c:pt>
                <c:pt idx="7">
                  <c:v>22631.107929121175</c:v>
                </c:pt>
                <c:pt idx="8">
                  <c:v>22248.791838195812</c:v>
                </c:pt>
                <c:pt idx="9">
                  <c:v>22522.283873277251</c:v>
                </c:pt>
                <c:pt idx="10">
                  <c:v>23251.118668337211</c:v>
                </c:pt>
                <c:pt idx="11">
                  <c:v>22692.679434401289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11-469C-B36C-45A58DE088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HDFCBANK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Sheet1!$D$2:$D$13</c:f>
              <c:numCache>
                <c:formatCode>"₹"\ #,##0.00</c:formatCode>
                <c:ptCount val="12"/>
                <c:pt idx="0">
                  <c:v>20000</c:v>
                </c:pt>
                <c:pt idx="1">
                  <c:v>21219.775843431758</c:v>
                </c:pt>
                <c:pt idx="2">
                  <c:v>21927.518916766228</c:v>
                </c:pt>
                <c:pt idx="3">
                  <c:v>21849.007225351314</c:v>
                </c:pt>
                <c:pt idx="4">
                  <c:v>22037.890424987199</c:v>
                </c:pt>
                <c:pt idx="5">
                  <c:v>22270.011947431303</c:v>
                </c:pt>
                <c:pt idx="6">
                  <c:v>22059.509586391308</c:v>
                </c:pt>
                <c:pt idx="7">
                  <c:v>22076.577345394551</c:v>
                </c:pt>
                <c:pt idx="8">
                  <c:v>21984.411446777038</c:v>
                </c:pt>
                <c:pt idx="9">
                  <c:v>22516.925527678217</c:v>
                </c:pt>
                <c:pt idx="10">
                  <c:v>22021.960516584175</c:v>
                </c:pt>
                <c:pt idx="11">
                  <c:v>22166.467542811628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711-469C-B36C-45A58DE088F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MARUTI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Sheet1!$E$2:$E$13</c:f>
              <c:numCache>
                <c:formatCode>"₹"\ #,##0.00</c:formatCode>
                <c:ptCount val="12"/>
                <c:pt idx="0">
                  <c:v>20000</c:v>
                </c:pt>
                <c:pt idx="1">
                  <c:v>20927.204925086608</c:v>
                </c:pt>
                <c:pt idx="2">
                  <c:v>20733.025883183651</c:v>
                </c:pt>
                <c:pt idx="3">
                  <c:v>20911.317548930911</c:v>
                </c:pt>
                <c:pt idx="4">
                  <c:v>21991.659127518258</c:v>
                </c:pt>
                <c:pt idx="5">
                  <c:v>22270.570842251593</c:v>
                </c:pt>
                <c:pt idx="6">
                  <c:v>22929.01432070434</c:v>
                </c:pt>
                <c:pt idx="7">
                  <c:v>21926.344358878174</c:v>
                </c:pt>
                <c:pt idx="8">
                  <c:v>21695.094772611927</c:v>
                </c:pt>
                <c:pt idx="9">
                  <c:v>22307.641386614883</c:v>
                </c:pt>
                <c:pt idx="10">
                  <c:v>22118.758136763827</c:v>
                </c:pt>
                <c:pt idx="11">
                  <c:v>22406.496171583662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711-469C-B36C-45A58DE088F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HUL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</c:strCache>
            </c:strRef>
          </c:cat>
          <c:val>
            <c:numRef>
              <c:f>Sheet1!$F$2:$F$13</c:f>
              <c:numCache>
                <c:formatCode>"₹"\ #,##0.00</c:formatCode>
                <c:ptCount val="12"/>
                <c:pt idx="0">
                  <c:v>20000</c:v>
                </c:pt>
                <c:pt idx="1">
                  <c:v>20996.710233840131</c:v>
                </c:pt>
                <c:pt idx="2">
                  <c:v>20903.352004979104</c:v>
                </c:pt>
                <c:pt idx="3">
                  <c:v>20615.275184493639</c:v>
                </c:pt>
                <c:pt idx="4">
                  <c:v>20882.012981239437</c:v>
                </c:pt>
                <c:pt idx="5">
                  <c:v>21183.426691562192</c:v>
                </c:pt>
                <c:pt idx="6">
                  <c:v>21185.204943540495</c:v>
                </c:pt>
                <c:pt idx="7">
                  <c:v>21286.565306303899</c:v>
                </c:pt>
                <c:pt idx="8">
                  <c:v>21086.511958744552</c:v>
                </c:pt>
                <c:pt idx="9">
                  <c:v>21278.563172401526</c:v>
                </c:pt>
                <c:pt idx="10">
                  <c:v>20693.518271539077</c:v>
                </c:pt>
                <c:pt idx="11">
                  <c:v>20236.507513114608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711-469C-B36C-45A58DE08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6362784"/>
        <c:axId val="232774624"/>
      </c:lineChart>
      <c:catAx>
        <c:axId val="23636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774624"/>
        <c:crossesAt val="0"/>
        <c:auto val="1"/>
        <c:lblAlgn val="ctr"/>
        <c:lblOffset val="100"/>
        <c:noMultiLvlLbl val="0"/>
      </c:catAx>
      <c:valAx>
        <c:axId val="232774624"/>
        <c:scaling>
          <c:orientation val="minMax"/>
          <c:min val="1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36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RIL</c:v>
                </c:pt>
                <c:pt idx="1">
                  <c:v>INFOSYS</c:v>
                </c:pt>
                <c:pt idx="2">
                  <c:v>HDFCBANK</c:v>
                </c:pt>
                <c:pt idx="3">
                  <c:v>MARUTI</c:v>
                </c:pt>
                <c:pt idx="4">
                  <c:v>HUL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0.249</c:v>
                </c:pt>
                <c:pt idx="1">
                  <c:v>0.1346</c:v>
                </c:pt>
                <c:pt idx="2">
                  <c:v>0.10829999999999999</c:v>
                </c:pt>
                <c:pt idx="3">
                  <c:v>0.1203</c:v>
                </c:pt>
                <c:pt idx="4">
                  <c:v>1.18E-2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80-41FC-AB3C-AF0E4D9A6B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RIL</c:v>
                </c:pt>
                <c:pt idx="1">
                  <c:v>INFOSYS</c:v>
                </c:pt>
                <c:pt idx="2">
                  <c:v>HDFCBANK</c:v>
                </c:pt>
                <c:pt idx="3">
                  <c:v>MARUTI</c:v>
                </c:pt>
                <c:pt idx="4">
                  <c:v>HUL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EE80-41FC-AB3C-AF0E4D9A6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RIL</c:v>
                </c:pt>
                <c:pt idx="1">
                  <c:v>INFOSYS</c:v>
                </c:pt>
                <c:pt idx="2">
                  <c:v>HDFCBANK</c:v>
                </c:pt>
                <c:pt idx="3">
                  <c:v>MARUTI</c:v>
                </c:pt>
                <c:pt idx="4">
                  <c:v>HUL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EE80-41FC-AB3C-AF0E4D9A6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67830400"/>
        <c:axId val="1267824160"/>
      </c:barChart>
      <c:catAx>
        <c:axId val="1267830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7824160"/>
        <c:crosses val="autoZero"/>
        <c:auto val="1"/>
        <c:lblAlgn val="ctr"/>
        <c:lblOffset val="100"/>
        <c:noMultiLvlLbl val="0"/>
      </c:catAx>
      <c:valAx>
        <c:axId val="126782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783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BA19-36C9-A789-A35A-749D36094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9A747-D8EA-8488-D708-034242CFA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B0C92-64C5-CCCA-3EFF-19B0BF0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888D-277D-427D-A0C6-66BF05631EDE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EA702-2A04-9BA0-B578-69A3E282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1E030-EE01-A350-A5C0-004792C5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23D6-AFDB-408B-8413-DBF42C851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7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0D90-350D-FEF5-3592-3D8739C7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7C8C4-AE62-EAED-AD20-BF854D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4486F-0DF6-BF89-AD9A-9781ECB4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888D-277D-427D-A0C6-66BF05631EDE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20F75-6776-F8F8-FDDD-6C671F2B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78E50-A42B-0BDA-888E-D68AD2E9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23D6-AFDB-408B-8413-DBF42C851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1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40B93-08D8-4035-9DDE-D685BA9AA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C5AB3-FF59-7A4F-49B8-19D99278E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A52A-97AE-1BE0-8D66-50998D5D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888D-277D-427D-A0C6-66BF05631EDE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63723-AD5F-22D2-661C-1570FEC1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F55AF-3FE5-4B84-54CF-8ECFE8BE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23D6-AFDB-408B-8413-DBF42C851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27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6D72-796D-4398-7AFD-B2679218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4972-CD72-C468-3C46-333805A4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EE57A-9161-49C7-C48C-15B30CBC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888D-277D-427D-A0C6-66BF05631EDE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5EE1A-FC6D-A03F-3152-BAB101C7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FFD5A-CC01-F4CE-8B19-61C82857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23D6-AFDB-408B-8413-DBF42C851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95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396B-694E-183F-BE0A-C02052B2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586DB-7929-CF53-2665-82BE7C82F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E45E1-2569-3D88-6473-221B3A7E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888D-277D-427D-A0C6-66BF05631EDE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7E36B-CD2F-C3C0-F1EB-BF3B49CA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F1A5A-B131-4B9F-88B7-8361305B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23D6-AFDB-408B-8413-DBF42C851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32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33DD-5734-ED75-8AE9-DAC0B0C8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ED5A-24CF-940B-E4F6-43E6F2DAF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16CAF-9113-6322-91D8-ACCC5D4C3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61027-8997-1705-6E8A-4E35CFFE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888D-277D-427D-A0C6-66BF05631EDE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603B7-FC72-3712-7217-BA0A3EA7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79B07-00B9-2395-4E9B-AD207889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23D6-AFDB-408B-8413-DBF42C851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26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F4A5-530F-224E-32A0-D6F23CC9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62D0C-6301-87A2-DFA8-2A9538059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72468-6956-917E-B943-D166FCD72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F6A9B-EBAD-7A4F-769D-EDD5B1E01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4928F-87C1-FF86-83C3-10FD60D87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3C731-E174-EEA9-D580-21FF12E8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888D-277D-427D-A0C6-66BF05631EDE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59282-1CA1-4A34-E26B-99E47AB5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E8D70-E448-F370-2071-D747ABC8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23D6-AFDB-408B-8413-DBF42C851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81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58F2-E599-DF54-1251-9FD035AC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FE1D1-37DF-0A64-E6AE-C73BEE5F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888D-277D-427D-A0C6-66BF05631EDE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31C99-E6D6-F5D5-0813-19C4FA40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A9797-AB99-FA17-CC83-722A2E80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23D6-AFDB-408B-8413-DBF42C851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63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FD248-E6C0-0244-3CAF-E9CC9DDB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888D-277D-427D-A0C6-66BF05631EDE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501AF-5BEC-E60E-2E38-F2E98DC9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029A-1598-B3D3-AEAC-798CF2CA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23D6-AFDB-408B-8413-DBF42C851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4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8B51-3B6D-B219-8F76-3B9C18C4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B0EC-932F-97B2-1620-90F188BC7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CD3B5-D473-589F-0A92-C93DA98E3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AFAB1-3FF3-5C98-34F3-5356046C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888D-277D-427D-A0C6-66BF05631EDE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ECF92-E086-EC64-4997-E23C0B61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D934A-45CC-E488-D119-10106D0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23D6-AFDB-408B-8413-DBF42C851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40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3033-67F1-6F27-2B60-52BD6825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D66FC-92E9-02A8-D535-36A0A2695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8E1E8-8EF9-153F-08AB-CA7C6765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551EE-9B67-2CE0-3253-520F4A28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888D-277D-427D-A0C6-66BF05631EDE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0EA8D-3E95-3415-AF67-A885BF3C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7B31F-E0C7-895D-A6A3-A070041B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23D6-AFDB-408B-8413-DBF42C851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69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6C5F3-2B88-91DE-3D93-F746B2BE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7D45A-3290-F30A-C83B-6C6371D1A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61053-31DF-AB2F-540B-5283B78D4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8888D-277D-427D-A0C6-66BF05631EDE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8FBFB-F40E-F3D3-6CCB-AEAEB8300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0B9FE-11C4-D327-32D0-8430827D4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523D6-AFDB-408B-8413-DBF42C851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1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4F2C670-6EDB-AB75-FC7A-50E570CFB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3803012"/>
              </p:ext>
            </p:extLst>
          </p:nvPr>
        </p:nvGraphicFramePr>
        <p:xfrm>
          <a:off x="5962261" y="3012082"/>
          <a:ext cx="5900057" cy="3747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30AE989-D996-13F2-6EC7-85FC219FC14A}"/>
              </a:ext>
            </a:extLst>
          </p:cNvPr>
          <p:cNvSpPr txBox="1"/>
          <p:nvPr/>
        </p:nvSpPr>
        <p:spPr>
          <a:xfrm>
            <a:off x="65308" y="145018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Portfolio Performance Tracker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8D12BA-DB69-8BAD-E101-8E4D0F3ABA73}"/>
              </a:ext>
            </a:extLst>
          </p:cNvPr>
          <p:cNvCxnSpPr/>
          <p:nvPr/>
        </p:nvCxnSpPr>
        <p:spPr>
          <a:xfrm>
            <a:off x="158620" y="514350"/>
            <a:ext cx="114206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1087339-DE87-A542-5037-A5C6DE55F760}"/>
              </a:ext>
            </a:extLst>
          </p:cNvPr>
          <p:cNvSpPr/>
          <p:nvPr/>
        </p:nvSpPr>
        <p:spPr>
          <a:xfrm>
            <a:off x="158619" y="802432"/>
            <a:ext cx="5607697" cy="4851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463B2CBC-8DCB-A104-C2B9-17F9EDE23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0" y="1501053"/>
            <a:ext cx="560769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Simulated a ₹1,00,000 investment across 5 NIFTY 50 stocks for 13 weeks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Tracked weekly prices, portfolio value, and compared to NIFTY 50 benchmark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Analyzed performance metrics: Beta, Std Dev, Sharpe Ratio, Final Return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C0F1EC-2367-C1EE-0373-37A1E0AB2623}"/>
              </a:ext>
            </a:extLst>
          </p:cNvPr>
          <p:cNvSpPr/>
          <p:nvPr/>
        </p:nvSpPr>
        <p:spPr>
          <a:xfrm>
            <a:off x="6030683" y="805546"/>
            <a:ext cx="5604592" cy="4851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Portfolio Setup</a:t>
            </a: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A8AC8E9D-7420-A206-6450-4EE29E76C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281" y="1501053"/>
            <a:ext cx="560459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Stocks Selected: Reliance, Maruti, Infosys, HUL, HDFC Bank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Allocation: ₹20,000 each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Benchmark: NIFTY 50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Period: 05 May – 05 Aug 2025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172B5E-E105-6CD2-AB88-A6D993E3DC66}"/>
              </a:ext>
            </a:extLst>
          </p:cNvPr>
          <p:cNvSpPr/>
          <p:nvPr/>
        </p:nvSpPr>
        <p:spPr>
          <a:xfrm>
            <a:off x="161725" y="3166180"/>
            <a:ext cx="5607697" cy="4851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31EA4EF2-AFFC-77EC-934A-B5B4589F2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19" y="3914866"/>
            <a:ext cx="560769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Portfolio Return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total Gain/ Loss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+12.48%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 12 weeks.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Average Weekly Returns</a:t>
            </a:r>
            <a:r>
              <a:rPr lang="en-US" altLang="en-US" sz="1400" dirty="0">
                <a:latin typeface="Arial" panose="020B0604020202020204" pitchFamily="34" charset="0"/>
              </a:rPr>
              <a:t>: An average of </a:t>
            </a:r>
            <a:r>
              <a:rPr lang="en-US" altLang="en-US" sz="1400" b="1" dirty="0">
                <a:latin typeface="Arial" panose="020B0604020202020204" pitchFamily="34" charset="0"/>
              </a:rPr>
              <a:t>+1.09%</a:t>
            </a:r>
            <a:r>
              <a:rPr lang="en-US" altLang="en-US" sz="1400" dirty="0">
                <a:latin typeface="Arial" panose="020B0604020202020204" pitchFamily="34" charset="0"/>
              </a:rPr>
              <a:t> growth per week.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Portfolio BETA</a:t>
            </a:r>
            <a:r>
              <a:rPr lang="en-US" altLang="en-US" sz="1400" dirty="0">
                <a:latin typeface="Arial" panose="020B0604020202020204" pitchFamily="34" charset="0"/>
              </a:rPr>
              <a:t>: Measures the sensitivity to the market (NIFTY50); </a:t>
            </a:r>
            <a:r>
              <a:rPr lang="en-US" altLang="en-US" sz="1400" b="1" dirty="0">
                <a:latin typeface="Arial" panose="020B0604020202020204" pitchFamily="34" charset="0"/>
              </a:rPr>
              <a:t>0.85</a:t>
            </a:r>
            <a:r>
              <a:rPr lang="en-US" altLang="en-US" sz="1400" dirty="0">
                <a:latin typeface="Arial" panose="020B0604020202020204" pitchFamily="34" charset="0"/>
              </a:rPr>
              <a:t> for the portfolio.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Standard Deviation</a:t>
            </a:r>
            <a:r>
              <a:rPr lang="en-US" altLang="en-US" sz="1400" dirty="0">
                <a:latin typeface="Arial" panose="020B0604020202020204" pitchFamily="34" charset="0"/>
              </a:rPr>
              <a:t>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easures the volatility or spread of the portfolio returns over time;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0.02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Sharpe Ratio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Gives a risk-return analysis; 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0.62</a:t>
            </a:r>
          </a:p>
        </p:txBody>
      </p:sp>
    </p:spTree>
    <p:extLst>
      <p:ext uri="{BB962C8B-B14F-4D97-AF65-F5344CB8AC3E}">
        <p14:creationId xmlns:p14="http://schemas.microsoft.com/office/powerpoint/2010/main" val="36157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6174-9E62-961B-4253-D664B893A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77CAF8-D925-ABD3-E0EF-16D751FE9545}"/>
              </a:ext>
            </a:extLst>
          </p:cNvPr>
          <p:cNvSpPr txBox="1"/>
          <p:nvPr/>
        </p:nvSpPr>
        <p:spPr>
          <a:xfrm>
            <a:off x="65308" y="145018"/>
            <a:ext cx="356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Portfolio Performance Tracker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F923DAC-9A71-4B39-A5F7-E705CC5A143B}"/>
              </a:ext>
            </a:extLst>
          </p:cNvPr>
          <p:cNvCxnSpPr/>
          <p:nvPr/>
        </p:nvCxnSpPr>
        <p:spPr>
          <a:xfrm>
            <a:off x="158620" y="514350"/>
            <a:ext cx="114206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67E62D1-2EF7-6D81-1FFF-2CD14FA8B18E}"/>
              </a:ext>
            </a:extLst>
          </p:cNvPr>
          <p:cNvSpPr/>
          <p:nvPr/>
        </p:nvSpPr>
        <p:spPr>
          <a:xfrm>
            <a:off x="161725" y="768200"/>
            <a:ext cx="5607697" cy="4851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Stock Wise Performance</a:t>
            </a: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00AC56E6-D58F-626E-B526-EC6F594EF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18" y="1672611"/>
            <a:ext cx="560769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Reliance (RIL)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+24.90%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Infosys (INFOSYS)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+13.46%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HDFC Bank (HDFCBANK)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+10.83%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Maruti (MARUTI)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+12.03%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Hindustan Unilever (HUL)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+1.18% </a:t>
            </a: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36CDA69-B4C1-1262-BC2A-D0524808B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683045"/>
              </p:ext>
            </p:extLst>
          </p:nvPr>
        </p:nvGraphicFramePr>
        <p:xfrm>
          <a:off x="6313912" y="693552"/>
          <a:ext cx="5497933" cy="2886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9D86819-7957-2D9F-F67A-DA2BEFB1E01B}"/>
              </a:ext>
            </a:extLst>
          </p:cNvPr>
          <p:cNvSpPr/>
          <p:nvPr/>
        </p:nvSpPr>
        <p:spPr>
          <a:xfrm>
            <a:off x="164839" y="3813086"/>
            <a:ext cx="11414451" cy="4851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Summary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E50D78-C94B-41F2-FB08-396BFD3F492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8618" y="4662196"/>
            <a:ext cx="1080173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Performer: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Reliance (+15.3%);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Worst Performer: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HUL (+1.18%).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portfolio achieved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12.48% return in 3 months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outperforming NIFTY 50 by +3.48% with lower volatility (Beta = 0.85).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Overall, the portfolio showed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risk-adjusted growth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Sharpe Ratio of 0.62 and effective diversification.</a:t>
            </a:r>
          </a:p>
        </p:txBody>
      </p:sp>
    </p:spTree>
    <p:extLst>
      <p:ext uri="{BB962C8B-B14F-4D97-AF65-F5344CB8AC3E}">
        <p14:creationId xmlns:p14="http://schemas.microsoft.com/office/powerpoint/2010/main" val="25568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252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Rohan Vashishth</dc:creator>
  <cp:lastModifiedBy>Rohan Vashishth</cp:lastModifiedBy>
  <cp:revision>6</cp:revision>
  <dcterms:created xsi:type="dcterms:W3CDTF">2025-07-06T21:29:56Z</dcterms:created>
  <dcterms:modified xsi:type="dcterms:W3CDTF">2025-09-14T23:40:06Z</dcterms:modified>
</cp:coreProperties>
</file>