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49" name="Shape 49"/>
        <p:cNvGrpSpPr/>
        <p:nvPr/>
      </p:nvGrpSpPr>
      <p:grpSpPr>
        <a:xfrm>
          <a:off x="0" y="0"/>
          <a:ext cx="0" cy="0"/>
          <a:chOff x="0" y="0"/>
          <a:chExt cx="0" cy="0"/>
        </a:xfrm>
      </p:grpSpPr>
      <p:cxnSp>
        <p:nvCxnSpPr>
          <p:cNvPr id="50" name="Google Shape;50;p2"/>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sp>
        <p:nvSpPr>
          <p:cNvPr id="51" name="Google Shape;51;p2"/>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lstStyle>
            <a:lvl1pPr lvl="0" algn="l">
              <a:lnSpc>
                <a:spcPct val="100000"/>
              </a:lnSpc>
              <a:spcBef>
                <a:spcPts val="360"/>
              </a:spcBef>
              <a:spcAft>
                <a:spcPts val="0"/>
              </a:spcAft>
              <a:buSzPts val="126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260"/>
              <a:buChar char="●"/>
              <a:defRPr/>
            </a:lvl3pPr>
            <a:lvl4pPr lvl="3" algn="l">
              <a:lnSpc>
                <a:spcPct val="100000"/>
              </a:lnSpc>
              <a:spcBef>
                <a:spcPts val="360"/>
              </a:spcBef>
              <a:spcAft>
                <a:spcPts val="0"/>
              </a:spcAft>
              <a:buSzPts val="1350"/>
              <a:buChar char="▪"/>
              <a:defRPr/>
            </a:lvl4pPr>
            <a:lvl5pPr lvl="4" algn="l">
              <a:lnSpc>
                <a:spcPct val="100000"/>
              </a:lnSpc>
              <a:spcBef>
                <a:spcPts val="360"/>
              </a:spcBef>
              <a:spcAft>
                <a:spcPts val="0"/>
              </a:spcAft>
              <a:buSzPts val="1440"/>
              <a:buChar char="▪"/>
              <a:defRPr/>
            </a:lvl5pPr>
            <a:lvl6pPr lvl="5" algn="l">
              <a:lnSpc>
                <a:spcPct val="100000"/>
              </a:lnSpc>
              <a:spcBef>
                <a:spcPts val="360"/>
              </a:spcBef>
              <a:spcAft>
                <a:spcPts val="0"/>
              </a:spcAft>
              <a:buSzPts val="1440"/>
              <a:buChar char="▪"/>
              <a:defRPr/>
            </a:lvl6pPr>
            <a:lvl7pPr lvl="6" algn="l">
              <a:lnSpc>
                <a:spcPct val="100000"/>
              </a:lnSpc>
              <a:spcBef>
                <a:spcPts val="360"/>
              </a:spcBef>
              <a:spcAft>
                <a:spcPts val="0"/>
              </a:spcAft>
              <a:buSzPts val="1440"/>
              <a:buChar char="▪"/>
              <a:defRPr/>
            </a:lvl7pPr>
            <a:lvl8pPr lvl="7" algn="l">
              <a:lnSpc>
                <a:spcPct val="100000"/>
              </a:lnSpc>
              <a:spcBef>
                <a:spcPts val="360"/>
              </a:spcBef>
              <a:spcAft>
                <a:spcPts val="0"/>
              </a:spcAft>
              <a:buSzPts val="1440"/>
              <a:buChar char="▪"/>
              <a:defRPr/>
            </a:lvl8pPr>
            <a:lvl9pPr lvl="8" algn="l">
              <a:lnSpc>
                <a:spcPct val="100000"/>
              </a:lnSpc>
              <a:spcBef>
                <a:spcPts val="360"/>
              </a:spcBef>
              <a:spcAft>
                <a:spcPts val="0"/>
              </a:spcAft>
              <a:buSzPts val="1440"/>
              <a:buChar char="▪"/>
              <a:defRPr/>
            </a:lvl9pPr>
          </a:lstStyle>
          <a:p/>
        </p:txBody>
      </p:sp>
      <p:sp>
        <p:nvSpPr>
          <p:cNvPr id="53" name="Google Shape;53;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6" name="Google Shape;56;p2"/>
          <p:cNvGrpSpPr/>
          <p:nvPr/>
        </p:nvGrpSpPr>
        <p:grpSpPr>
          <a:xfrm>
            <a:off x="7493000" y="2992437"/>
            <a:ext cx="1338262" cy="2189162"/>
            <a:chOff x="4704" y="1885"/>
            <a:chExt cx="843" cy="1379"/>
          </a:xfrm>
        </p:grpSpPr>
        <p:sp>
          <p:nvSpPr>
            <p:cNvPr id="57" name="Google Shape;57;p2"/>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2"/>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2"/>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2"/>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2"/>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2"/>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2"/>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2"/>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2"/>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2"/>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2"/>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2"/>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2"/>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2"/>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2"/>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2"/>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2"/>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2"/>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2"/>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2"/>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2"/>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2"/>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2"/>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2"/>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2"/>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2"/>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2"/>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2"/>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2"/>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2"/>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2"/>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88" name="Google Shape;88;p2"/>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89" name="Shape 89"/>
        <p:cNvGrpSpPr/>
        <p:nvPr/>
      </p:nvGrpSpPr>
      <p:grpSpPr>
        <a:xfrm>
          <a:off x="0" y="0"/>
          <a:ext cx="0" cy="0"/>
          <a:chOff x="0" y="0"/>
          <a:chExt cx="0" cy="0"/>
        </a:xfrm>
      </p:grpSpPr>
      <p:sp>
        <p:nvSpPr>
          <p:cNvPr id="90" name="Google Shape;90;p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14325" lvl="3" marL="1828800" algn="l">
              <a:lnSpc>
                <a:spcPct val="100000"/>
              </a:lnSpc>
              <a:spcBef>
                <a:spcPts val="360"/>
              </a:spcBef>
              <a:spcAft>
                <a:spcPts val="0"/>
              </a:spcAft>
              <a:buSzPts val="1350"/>
              <a:buChar char="▪"/>
              <a:defRPr/>
            </a:lvl4pPr>
            <a:lvl5pPr indent="-320039" lvl="4" marL="2286000" algn="l">
              <a:lnSpc>
                <a:spcPct val="100000"/>
              </a:lnSpc>
              <a:spcBef>
                <a:spcPts val="360"/>
              </a:spcBef>
              <a:spcAft>
                <a:spcPts val="0"/>
              </a:spcAft>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20040" lvl="7" marL="3657600" algn="l">
              <a:lnSpc>
                <a:spcPct val="100000"/>
              </a:lnSpc>
              <a:spcBef>
                <a:spcPts val="360"/>
              </a:spcBef>
              <a:spcAft>
                <a:spcPts val="0"/>
              </a:spcAft>
              <a:buSzPts val="1440"/>
              <a:buChar char="▪"/>
              <a:defRPr/>
            </a:lvl8pPr>
            <a:lvl9pPr indent="-320040" lvl="8" marL="4114800" algn="l">
              <a:lnSpc>
                <a:spcPct val="100000"/>
              </a:lnSpc>
              <a:spcBef>
                <a:spcPts val="360"/>
              </a:spcBef>
              <a:spcAft>
                <a:spcPts val="0"/>
              </a:spcAft>
              <a:buSzPts val="1440"/>
              <a:buChar char="▪"/>
              <a:defRPr/>
            </a:lvl9pPr>
          </a:lstStyle>
          <a:p/>
        </p:txBody>
      </p:sp>
      <p:sp>
        <p:nvSpPr>
          <p:cNvPr id="92" name="Google Shape;9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wo objects on right" type="txAndTwoObj">
  <p:cSld name="TEXT_AND_TWO_OBJECTS">
    <p:spTree>
      <p:nvGrpSpPr>
        <p:cNvPr id="95" name="Shape 95"/>
        <p:cNvGrpSpPr/>
        <p:nvPr/>
      </p:nvGrpSpPr>
      <p:grpSpPr>
        <a:xfrm>
          <a:off x="0" y="0"/>
          <a:ext cx="0" cy="0"/>
          <a:chOff x="0" y="0"/>
          <a:chExt cx="0" cy="0"/>
        </a:xfrm>
      </p:grpSpPr>
      <p:sp>
        <p:nvSpPr>
          <p:cNvPr id="96" name="Google Shape;96;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99" name="Shape 99"/>
        <p:cNvGrpSpPr/>
        <p:nvPr/>
      </p:nvGrpSpPr>
      <p:grpSpPr>
        <a:xfrm>
          <a:off x="0" y="0"/>
          <a:ext cx="0" cy="0"/>
          <a:chOff x="0" y="0"/>
          <a:chExt cx="0" cy="0"/>
        </a:xfrm>
      </p:grpSpPr>
      <p:sp>
        <p:nvSpPr>
          <p:cNvPr id="100" name="Google Shape;100;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cxnSp>
        <p:nvCxnSpPr>
          <p:cNvPr id="11" name="Google Shape;11;p1"/>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12" name="Google Shape;12;p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3" name="Google Shape;13;p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lstStyle>
            <a:lvl1pPr indent="-361950" lvl="0" marL="457200" marR="0" rtl="0" algn="l">
              <a:lnSpc>
                <a:spcPct val="100000"/>
              </a:lnSpc>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lnSpc>
                <a:spcPct val="100000"/>
              </a:lnSpc>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lnSpc>
                <a:spcPct val="100000"/>
              </a:lnSpc>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lnSpc>
                <a:spcPct val="100000"/>
              </a:lnSpc>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lnSpc>
                <a:spcPct val="100000"/>
              </a:lnSpc>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 name="Google Shape;14;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7" name="Google Shape;17;p1"/>
          <p:cNvGrpSpPr/>
          <p:nvPr/>
        </p:nvGrpSpPr>
        <p:grpSpPr>
          <a:xfrm>
            <a:off x="8153400" y="152400"/>
            <a:ext cx="792162" cy="1295400"/>
            <a:chOff x="5136" y="960"/>
            <a:chExt cx="528" cy="864"/>
          </a:xfrm>
        </p:grpSpPr>
        <p:sp>
          <p:nvSpPr>
            <p:cNvPr id="18" name="Google Shape;18;p1"/>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5248"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5360"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5136"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
            <p:cNvSpPr/>
            <p:nvPr/>
          </p:nvSpPr>
          <p:spPr>
            <a:xfrm>
              <a:off x="5248"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5360"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5472" y="1072"/>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5136"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5248"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5360"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5472"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5584" y="1184"/>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5248"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5360"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5472" y="1296"/>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5248"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5360"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5472"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p:nvPr/>
          </p:nvSpPr>
          <p:spPr>
            <a:xfrm>
              <a:off x="5136" y="1520"/>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
            <p:cNvSpPr/>
            <p:nvPr/>
          </p:nvSpPr>
          <p:spPr>
            <a:xfrm>
              <a:off x="5248"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
            <p:cNvSpPr/>
            <p:nvPr/>
          </p:nvSpPr>
          <p:spPr>
            <a:xfrm>
              <a:off x="5360"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p:nvPr/>
          </p:nvSpPr>
          <p:spPr>
            <a:xfrm>
              <a:off x="5472" y="1520"/>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a:off x="5136"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a:off x="5248"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p:nvPr/>
          </p:nvSpPr>
          <p:spPr>
            <a:xfrm>
              <a:off x="5360"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p:nvPr/>
          </p:nvSpPr>
          <p:spPr>
            <a:xfrm>
              <a:off x="5472"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p:nvPr/>
          </p:nvSpPr>
          <p:spPr>
            <a:xfrm>
              <a:off x="5248"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1"/>
            <p:cNvSpPr/>
            <p:nvPr/>
          </p:nvSpPr>
          <p:spPr>
            <a:xfrm>
              <a:off x="5472"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youtube.com/watch?v=azl-DGK6e1U"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www.wisdom.weizmann.ac.il/~ronen/pap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qx5vu8ba-m" TargetMode="Externa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vrkbntan03o"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zh.wikipedia.org/wiki/%E5%85%83%E6%9C%9D" TargetMode="External"/><Relationship Id="rId4" Type="http://schemas.openxmlformats.org/officeDocument/2006/relationships/hyperlink" Target="http://zh.wikipedia.org/wiki/%E9%BB%83%E5%85%AC%E6%9C%9B" TargetMode="External"/><Relationship Id="rId5" Type="http://schemas.openxmlformats.org/officeDocument/2006/relationships/hyperlink" Target="http://en.wikipedia.org/wiki/Huang_Gongwang" TargetMode="External"/><Relationship Id="rId6" Type="http://schemas.openxmlformats.org/officeDocument/2006/relationships/image" Target="../media/image5.jpg"/><Relationship Id="rId7" Type="http://schemas.openxmlformats.org/officeDocument/2006/relationships/hyperlink" Target="http://www.es.flinders.edu.au/~mattom/science+society/lectures/illustrations/lecture17/schoolathens.html" TargetMode="External"/><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sp>
        <p:nvSpPr>
          <p:cNvPr id="111" name="Google Shape;111;p7"/>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3D computer vision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p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262" name="Google Shape;262;p1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pic>
        <p:nvPicPr>
          <p:cNvPr id="263" name="Google Shape;263;p16"/>
          <p:cNvPicPr preferRelativeResize="0"/>
          <p:nvPr>
            <p:ph idx="4294967295" type="body"/>
          </p:nvPr>
        </p:nvPicPr>
        <p:blipFill rotWithShape="1">
          <a:blip r:embed="rId3">
            <a:alphaModFix/>
          </a:blip>
          <a:srcRect b="0" l="0" r="0" t="0"/>
          <a:stretch/>
        </p:blipFill>
        <p:spPr>
          <a:xfrm>
            <a:off x="1371600" y="1981200"/>
            <a:ext cx="3451225" cy="4186237"/>
          </a:xfrm>
          <a:prstGeom prst="rect">
            <a:avLst/>
          </a:prstGeom>
          <a:noFill/>
          <a:ln>
            <a:noFill/>
          </a:ln>
        </p:spPr>
      </p:pic>
      <p:sp>
        <p:nvSpPr>
          <p:cNvPr id="264" name="Google Shape;264;p16"/>
          <p:cNvSpPr txBox="1"/>
          <p:nvPr>
            <p:ph idx="4294967295" type="title"/>
          </p:nvPr>
        </p:nvSpPr>
        <p:spPr>
          <a:xfrm>
            <a:off x="457200" y="533400"/>
            <a:ext cx="8243887" cy="1314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Feature correspondences</a:t>
            </a:r>
            <a:br>
              <a:rPr b="1" i="0" lang="en-US" sz="3900" u="none">
                <a:solidFill>
                  <a:schemeClr val="dk2"/>
                </a:solidFill>
                <a:latin typeface="Arial"/>
                <a:ea typeface="Arial"/>
                <a:cs typeface="Arial"/>
                <a:sym typeface="Arial"/>
              </a:rPr>
            </a:br>
            <a:r>
              <a:rPr b="1" i="0" lang="en-US" sz="2000" u="none">
                <a:solidFill>
                  <a:schemeClr val="dk2"/>
                </a:solidFill>
                <a:latin typeface="Arial"/>
                <a:ea typeface="Arial"/>
                <a:cs typeface="Arial"/>
                <a:sym typeface="Arial"/>
              </a:rPr>
              <a:t>--Camera moved, find correspondences for neighboring images</a:t>
            </a:r>
            <a:br>
              <a:rPr b="1" i="0" lang="en-US" sz="2000" u="none">
                <a:solidFill>
                  <a:schemeClr val="dk2"/>
                </a:solidFill>
                <a:latin typeface="Arial"/>
                <a:ea typeface="Arial"/>
                <a:cs typeface="Arial"/>
                <a:sym typeface="Arial"/>
              </a:rPr>
            </a:br>
            <a:r>
              <a:rPr b="1" i="0" lang="en-US" sz="2000" u="none">
                <a:solidFill>
                  <a:schemeClr val="dk2"/>
                </a:solidFill>
                <a:latin typeface="Arial"/>
                <a:ea typeface="Arial"/>
                <a:cs typeface="Arial"/>
                <a:sym typeface="Arial"/>
              </a:rPr>
              <a:t>--We can use feature to identify the motions of projected 3D features in 2D.</a:t>
            </a:r>
            <a:endParaRPr/>
          </a:p>
        </p:txBody>
      </p:sp>
      <p:sp>
        <p:nvSpPr>
          <p:cNvPr id="265" name="Google Shape;265;p16"/>
          <p:cNvSpPr txBox="1"/>
          <p:nvPr>
            <p:ph idx="4294967295" type="body"/>
          </p:nvPr>
        </p:nvSpPr>
        <p:spPr>
          <a:xfrm>
            <a:off x="457200" y="1719262"/>
            <a:ext cx="403383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 </a:t>
            </a:r>
            <a:endParaRPr/>
          </a:p>
        </p:txBody>
      </p:sp>
      <p:pic>
        <p:nvPicPr>
          <p:cNvPr id="266" name="Google Shape;266;p16"/>
          <p:cNvPicPr preferRelativeResize="0"/>
          <p:nvPr>
            <p:ph idx="4294967295" type="body"/>
          </p:nvPr>
        </p:nvPicPr>
        <p:blipFill rotWithShape="1">
          <a:blip r:embed="rId4">
            <a:alphaModFix/>
          </a:blip>
          <a:srcRect b="0" l="0" r="0" t="0"/>
          <a:stretch/>
        </p:blipFill>
        <p:spPr>
          <a:xfrm>
            <a:off x="5638800" y="2133600"/>
            <a:ext cx="3392487" cy="3886200"/>
          </a:xfrm>
          <a:prstGeom prst="rect">
            <a:avLst/>
          </a:prstGeom>
          <a:noFill/>
          <a:ln>
            <a:noFill/>
          </a:ln>
        </p:spPr>
      </p:pic>
      <p:sp>
        <p:nvSpPr>
          <p:cNvPr id="267" name="Google Shape;267;p16"/>
          <p:cNvSpPr/>
          <p:nvPr/>
        </p:nvSpPr>
        <p:spPr>
          <a:xfrm>
            <a:off x="3048000" y="3124200"/>
            <a:ext cx="4191000" cy="685800"/>
          </a:xfrm>
          <a:custGeom>
            <a:rect b="b" l="l" r="r" t="t"/>
            <a:pathLst>
              <a:path extrusionOk="0" h="432" w="2640">
                <a:moveTo>
                  <a:pt x="0" y="0"/>
                </a:moveTo>
                <a:cubicBezTo>
                  <a:pt x="428" y="216"/>
                  <a:pt x="856" y="432"/>
                  <a:pt x="1296" y="432"/>
                </a:cubicBezTo>
                <a:cubicBezTo>
                  <a:pt x="1736" y="432"/>
                  <a:pt x="2188" y="216"/>
                  <a:pt x="2640" y="0"/>
                </a:cubicBezTo>
              </a:path>
            </a:pathLst>
          </a:custGeom>
          <a:noFill/>
          <a:ln cap="flat" cmpd="sng" w="57150">
            <a:solidFill>
              <a:srgbClr val="66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16"/>
          <p:cNvSpPr/>
          <p:nvPr/>
        </p:nvSpPr>
        <p:spPr>
          <a:xfrm>
            <a:off x="2743200" y="2667000"/>
            <a:ext cx="3810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16"/>
          <p:cNvSpPr/>
          <p:nvPr/>
        </p:nvSpPr>
        <p:spPr>
          <a:xfrm>
            <a:off x="7086600" y="2819400"/>
            <a:ext cx="381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6"/>
          <p:cNvSpPr txBox="1"/>
          <p:nvPr/>
        </p:nvSpPr>
        <p:spPr>
          <a:xfrm>
            <a:off x="1524000" y="6035675"/>
            <a:ext cx="194151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Image at t=t</a:t>
            </a:r>
            <a:r>
              <a:rPr b="0" baseline="-25000" i="0" lang="en-US" sz="2400" u="none">
                <a:solidFill>
                  <a:schemeClr val="dk1"/>
                </a:solidFill>
                <a:latin typeface="Times New Roman"/>
                <a:ea typeface="Times New Roman"/>
                <a:cs typeface="Times New Roman"/>
                <a:sym typeface="Times New Roman"/>
              </a:rPr>
              <a:t>0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 left image)</a:t>
            </a:r>
            <a:endParaRPr/>
          </a:p>
        </p:txBody>
      </p:sp>
      <p:sp>
        <p:nvSpPr>
          <p:cNvPr id="271" name="Google Shape;271;p16"/>
          <p:cNvSpPr txBox="1"/>
          <p:nvPr/>
        </p:nvSpPr>
        <p:spPr>
          <a:xfrm>
            <a:off x="5867400" y="6019800"/>
            <a:ext cx="2241550" cy="731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Image at t=t</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+dt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(or right image)</a:t>
            </a:r>
            <a:endParaRPr/>
          </a:p>
        </p:txBody>
      </p:sp>
      <p:sp>
        <p:nvSpPr>
          <p:cNvPr id="272" name="Google Shape;272;p16"/>
          <p:cNvSpPr txBox="1"/>
          <p:nvPr/>
        </p:nvSpPr>
        <p:spPr>
          <a:xfrm>
            <a:off x="304800" y="2590800"/>
            <a:ext cx="9874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Area a</a:t>
            </a:r>
            <a:endParaRPr/>
          </a:p>
        </p:txBody>
      </p:sp>
      <p:cxnSp>
        <p:nvCxnSpPr>
          <p:cNvPr id="273" name="Google Shape;273;p16"/>
          <p:cNvCxnSpPr/>
          <p:nvPr/>
        </p:nvCxnSpPr>
        <p:spPr>
          <a:xfrm>
            <a:off x="1219200" y="2819400"/>
            <a:ext cx="1600200" cy="0"/>
          </a:xfrm>
          <a:prstGeom prst="straightConnector1">
            <a:avLst/>
          </a:prstGeom>
          <a:noFill/>
          <a:ln cap="flat" cmpd="sng" w="38100">
            <a:solidFill>
              <a:srgbClr val="FF6699"/>
            </a:solidFill>
            <a:prstDash val="solid"/>
            <a:miter lim="800000"/>
            <a:headEnd len="med" w="med" type="none"/>
            <a:tailEnd len="med" w="med" type="triangle"/>
          </a:ln>
        </p:spPr>
      </p:cxnSp>
      <p:sp>
        <p:nvSpPr>
          <p:cNvPr id="274" name="Google Shape;274;p16"/>
          <p:cNvSpPr/>
          <p:nvPr/>
        </p:nvSpPr>
        <p:spPr>
          <a:xfrm>
            <a:off x="2895600" y="4572000"/>
            <a:ext cx="4267200" cy="876300"/>
          </a:xfrm>
          <a:custGeom>
            <a:rect b="b" l="l" r="r" t="t"/>
            <a:pathLst>
              <a:path extrusionOk="0" h="552" w="2688">
                <a:moveTo>
                  <a:pt x="0" y="0"/>
                </a:moveTo>
                <a:cubicBezTo>
                  <a:pt x="496" y="252"/>
                  <a:pt x="992" y="504"/>
                  <a:pt x="1440" y="528"/>
                </a:cubicBezTo>
                <a:cubicBezTo>
                  <a:pt x="1888" y="552"/>
                  <a:pt x="2288" y="348"/>
                  <a:pt x="2688" y="144"/>
                </a:cubicBezTo>
              </a:path>
            </a:pathLst>
          </a:custGeom>
          <a:noFill/>
          <a:ln cap="flat" cmpd="sng" w="57150">
            <a:solidFill>
              <a:srgbClr val="66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Google Shape;279;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280" name="Google Shape;280;p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81" name="Google Shape;281;p1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Demo </a:t>
            </a:r>
            <a:endParaRPr/>
          </a:p>
        </p:txBody>
      </p:sp>
      <p:sp>
        <p:nvSpPr>
          <p:cNvPr id="282" name="Google Shape;282;p1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Youtube Movie</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sng">
                <a:solidFill>
                  <a:schemeClr val="hlink"/>
                </a:solidFill>
                <a:latin typeface="Arial"/>
                <a:ea typeface="Arial"/>
                <a:cs typeface="Arial"/>
                <a:sym typeface="Arial"/>
                <a:hlinkClick r:id="rId3"/>
              </a:rPr>
              <a:t>http://www.youtube.com/watch?v=azl-DGK6e1U</a:t>
            </a:r>
            <a:r>
              <a:rPr b="0" i="0" lang="en-US" sz="3000" u="none">
                <a:solidFill>
                  <a:schemeClr val="dk1"/>
                </a:solidFill>
                <a:latin typeface="Arial"/>
                <a:ea typeface="Arial"/>
                <a:cs typeface="Arial"/>
                <a:sym typeface="Arial"/>
              </a:rPr>
              <a:t> </a:t>
            </a:r>
            <a:endParaRPr/>
          </a:p>
        </p:txBody>
      </p:sp>
      <p:pic>
        <p:nvPicPr>
          <p:cNvPr id="283" name="Google Shape;283;p17"/>
          <p:cNvPicPr preferRelativeResize="0"/>
          <p:nvPr/>
        </p:nvPicPr>
        <p:blipFill rotWithShape="1">
          <a:blip r:embed="rId4">
            <a:alphaModFix/>
          </a:blip>
          <a:srcRect b="0" l="0" r="0" t="0"/>
          <a:stretch/>
        </p:blipFill>
        <p:spPr>
          <a:xfrm>
            <a:off x="3429000" y="3124200"/>
            <a:ext cx="3505200" cy="303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7" name="Shape 287"/>
        <p:cNvGrpSpPr/>
        <p:nvPr/>
      </p:nvGrpSpPr>
      <p:grpSpPr>
        <a:xfrm>
          <a:off x="0" y="0"/>
          <a:ext cx="0" cy="0"/>
          <a:chOff x="0" y="0"/>
          <a:chExt cx="0" cy="0"/>
        </a:xfrm>
      </p:grpSpPr>
      <p:sp>
        <p:nvSpPr>
          <p:cNvPr id="288" name="Google Shape;288;p18"/>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One-image </a:t>
            </a:r>
            <a:endParaRPr/>
          </a:p>
        </p:txBody>
      </p:sp>
      <p:sp>
        <p:nvSpPr>
          <p:cNvPr id="289" name="Google Shape;289;p18"/>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2D-to-3D reconstruction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3" name="Shape 293"/>
        <p:cNvGrpSpPr/>
        <p:nvPr/>
      </p:nvGrpSpPr>
      <p:grpSpPr>
        <a:xfrm>
          <a:off x="0" y="0"/>
          <a:ext cx="0" cy="0"/>
          <a:chOff x="0" y="0"/>
          <a:chExt cx="0" cy="0"/>
        </a:xfrm>
      </p:grpSpPr>
      <p:sp>
        <p:nvSpPr>
          <p:cNvPr id="294" name="Google Shape;294;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295" name="Google Shape;295;p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96" name="Google Shape;296;p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One image 2D-to-3D reconstruction method</a:t>
            </a:r>
            <a:endParaRPr/>
          </a:p>
        </p:txBody>
      </p:sp>
      <p:sp>
        <p:nvSpPr>
          <p:cNvPr id="297" name="Google Shape;297;p1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Difficult and with ambiguity</a:t>
            </a:r>
            <a:endParaRPr/>
          </a:p>
        </p:txBody>
      </p:sp>
      <p:pic>
        <p:nvPicPr>
          <p:cNvPr id="298" name="Google Shape;298;p19"/>
          <p:cNvPicPr preferRelativeResize="0"/>
          <p:nvPr/>
        </p:nvPicPr>
        <p:blipFill rotWithShape="1">
          <a:blip r:embed="rId3">
            <a:alphaModFix/>
          </a:blip>
          <a:srcRect b="0" l="0" r="0" t="0"/>
          <a:stretch/>
        </p:blipFill>
        <p:spPr>
          <a:xfrm>
            <a:off x="2133600" y="2514600"/>
            <a:ext cx="5029200" cy="3362325"/>
          </a:xfrm>
          <a:prstGeom prst="rect">
            <a:avLst/>
          </a:prstGeom>
          <a:noFill/>
          <a:ln>
            <a:noFill/>
          </a:ln>
        </p:spPr>
      </p:pic>
      <p:sp>
        <p:nvSpPr>
          <p:cNvPr id="299" name="Google Shape;299;p19"/>
          <p:cNvSpPr txBox="1"/>
          <p:nvPr/>
        </p:nvSpPr>
        <p:spPr>
          <a:xfrm>
            <a:off x="365125" y="6208712"/>
            <a:ext cx="51435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http://ai.stanford.edu/~asaxena/reconstruction3d/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3" name="Shape 303"/>
        <p:cNvGrpSpPr/>
        <p:nvPr/>
      </p:nvGrpSpPr>
      <p:grpSpPr>
        <a:xfrm>
          <a:off x="0" y="0"/>
          <a:ext cx="0" cy="0"/>
          <a:chOff x="0" y="0"/>
          <a:chExt cx="0" cy="0"/>
        </a:xfrm>
      </p:grpSpPr>
      <p:sp>
        <p:nvSpPr>
          <p:cNvPr id="304" name="Google Shape;304;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305" name="Google Shape;305;p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06" name="Google Shape;306;p2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One image 2D-to-3D</a:t>
            </a:r>
            <a:endParaRPr/>
          </a:p>
        </p:txBody>
      </p:sp>
      <p:sp>
        <p:nvSpPr>
          <p:cNvPr id="307" name="Google Shape;307;p2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Using prior knowledge (e.g. face)</a:t>
            </a:r>
            <a:endParaRPr/>
          </a:p>
        </p:txBody>
      </p:sp>
      <p:pic>
        <p:nvPicPr>
          <p:cNvPr id="308" name="Google Shape;308;p20"/>
          <p:cNvPicPr preferRelativeResize="0"/>
          <p:nvPr/>
        </p:nvPicPr>
        <p:blipFill rotWithShape="1">
          <a:blip r:embed="rId3">
            <a:alphaModFix/>
          </a:blip>
          <a:srcRect b="0" l="0" r="0" t="0"/>
          <a:stretch/>
        </p:blipFill>
        <p:spPr>
          <a:xfrm>
            <a:off x="2438400" y="2209800"/>
            <a:ext cx="3581400" cy="3371850"/>
          </a:xfrm>
          <a:prstGeom prst="rect">
            <a:avLst/>
          </a:prstGeom>
          <a:noFill/>
          <a:ln>
            <a:noFill/>
          </a:ln>
        </p:spPr>
      </p:pic>
      <p:sp>
        <p:nvSpPr>
          <p:cNvPr id="309" name="Google Shape;309;p20"/>
          <p:cNvSpPr txBox="1"/>
          <p:nvPr/>
        </p:nvSpPr>
        <p:spPr>
          <a:xfrm>
            <a:off x="593725" y="5675312"/>
            <a:ext cx="81343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hlink"/>
                </a:solidFill>
                <a:latin typeface="Arial"/>
                <a:ea typeface="Arial"/>
                <a:cs typeface="Arial"/>
                <a:sym typeface="Arial"/>
                <a:hlinkClick r:id="rId4"/>
              </a:rPr>
              <a:t>http://www.wisdom.weizmann.ac.il/~ronen/papers/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Hassner Basri - Example Based 3D Reconstruction from Single 2D Images.pdf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3" name="Shape 313"/>
        <p:cNvGrpSpPr/>
        <p:nvPr/>
      </p:nvGrpSpPr>
      <p:grpSpPr>
        <a:xfrm>
          <a:off x="0" y="0"/>
          <a:ext cx="0" cy="0"/>
          <a:chOff x="0" y="0"/>
          <a:chExt cx="0" cy="0"/>
        </a:xfrm>
      </p:grpSpPr>
      <p:sp>
        <p:nvSpPr>
          <p:cNvPr id="314" name="Google Shape;314;p21"/>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Two-image </a:t>
            </a:r>
            <a:endParaRPr/>
          </a:p>
        </p:txBody>
      </p:sp>
      <p:sp>
        <p:nvSpPr>
          <p:cNvPr id="315" name="Google Shape;315;p21"/>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2D-to-3D reconstruction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9" name="Shape 319"/>
        <p:cNvGrpSpPr/>
        <p:nvPr/>
      </p:nvGrpSpPr>
      <p:grpSpPr>
        <a:xfrm>
          <a:off x="0" y="0"/>
          <a:ext cx="0" cy="0"/>
          <a:chOff x="0" y="0"/>
          <a:chExt cx="0" cy="0"/>
        </a:xfrm>
      </p:grpSpPr>
      <p:sp>
        <p:nvSpPr>
          <p:cNvPr id="320" name="Google Shape;320;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321" name="Google Shape;321;p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22" name="Google Shape;322;p22"/>
          <p:cNvSpPr txBox="1"/>
          <p:nvPr>
            <p:ph type="title"/>
          </p:nvPr>
        </p:nvSpPr>
        <p:spPr>
          <a:xfrm>
            <a:off x="457200" y="0"/>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100"/>
              <a:buFont typeface="Arial"/>
              <a:buNone/>
            </a:pPr>
            <a:r>
              <a:rPr b="1" i="0" lang="en-US" sz="3100" u="none">
                <a:solidFill>
                  <a:schemeClr val="dk2"/>
                </a:solidFill>
                <a:latin typeface="Arial"/>
                <a:ea typeface="Arial"/>
                <a:cs typeface="Arial"/>
                <a:sym typeface="Arial"/>
              </a:rPr>
              <a:t>Two-image </a:t>
            </a:r>
            <a:r>
              <a:rPr b="1" i="0" lang="en-US" sz="3500" u="none">
                <a:solidFill>
                  <a:schemeClr val="dk2"/>
                </a:solidFill>
                <a:latin typeface="Arial"/>
                <a:ea typeface="Arial"/>
                <a:cs typeface="Arial"/>
                <a:sym typeface="Arial"/>
              </a:rPr>
              <a:t>2D-to-3D reconstruction</a:t>
            </a:r>
            <a:r>
              <a:rPr b="1" i="0" lang="en-US" sz="3100" u="none">
                <a:solidFill>
                  <a:schemeClr val="dk2"/>
                </a:solidFill>
                <a:latin typeface="Arial"/>
                <a:ea typeface="Arial"/>
                <a:cs typeface="Arial"/>
                <a:sym typeface="Arial"/>
              </a:rPr>
              <a:t> method: stereo vision</a:t>
            </a:r>
            <a:endParaRPr/>
          </a:p>
        </p:txBody>
      </p:sp>
      <p:sp>
        <p:nvSpPr>
          <p:cNvPr id="323" name="Google Shape;323;p2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Objectives: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Basic idea of stereo vision</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Stereo reconstruction by epipolar geometry </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Stereo camera pair calibration (find Fundamental matrix F)</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Construct the 3D (graphic) model from 2 images</a:t>
            </a:r>
            <a:endParaRPr/>
          </a:p>
        </p:txBody>
      </p:sp>
      <p:pic>
        <p:nvPicPr>
          <p:cNvPr id="324" name="Google Shape;324;p22"/>
          <p:cNvPicPr preferRelativeResize="0"/>
          <p:nvPr/>
        </p:nvPicPr>
        <p:blipFill rotWithShape="1">
          <a:blip r:embed="rId3">
            <a:alphaModFix/>
          </a:blip>
          <a:srcRect b="0" l="0" r="0" t="0"/>
          <a:stretch/>
        </p:blipFill>
        <p:spPr>
          <a:xfrm flipH="1" rot="1380000">
            <a:off x="5410200" y="4876800"/>
            <a:ext cx="457200" cy="438150"/>
          </a:xfrm>
          <a:prstGeom prst="rect">
            <a:avLst/>
          </a:prstGeom>
          <a:noFill/>
          <a:ln>
            <a:noFill/>
          </a:ln>
        </p:spPr>
      </p:pic>
      <p:pic>
        <p:nvPicPr>
          <p:cNvPr id="325" name="Google Shape;325;p22"/>
          <p:cNvPicPr preferRelativeResize="0"/>
          <p:nvPr/>
        </p:nvPicPr>
        <p:blipFill rotWithShape="1">
          <a:blip r:embed="rId3">
            <a:alphaModFix/>
          </a:blip>
          <a:srcRect b="0" l="0" r="0" t="0"/>
          <a:stretch/>
        </p:blipFill>
        <p:spPr>
          <a:xfrm flipH="1" rot="1380000">
            <a:off x="5486400" y="5562600"/>
            <a:ext cx="457200" cy="438150"/>
          </a:xfrm>
          <a:prstGeom prst="rect">
            <a:avLst/>
          </a:prstGeom>
          <a:noFill/>
          <a:ln>
            <a:noFill/>
          </a:ln>
        </p:spPr>
      </p:pic>
      <p:pic>
        <p:nvPicPr>
          <p:cNvPr id="326" name="Google Shape;326;p22"/>
          <p:cNvPicPr preferRelativeResize="0"/>
          <p:nvPr/>
        </p:nvPicPr>
        <p:blipFill rotWithShape="1">
          <a:blip r:embed="rId4">
            <a:alphaModFix/>
          </a:blip>
          <a:srcRect b="0" l="0" r="0" t="0"/>
          <a:stretch/>
        </p:blipFill>
        <p:spPr>
          <a:xfrm>
            <a:off x="1981200" y="4572000"/>
            <a:ext cx="1828800" cy="1828800"/>
          </a:xfrm>
          <a:prstGeom prst="rect">
            <a:avLst/>
          </a:prstGeom>
          <a:noFill/>
          <a:ln>
            <a:noFill/>
          </a:ln>
        </p:spPr>
      </p:pic>
      <p:sp>
        <p:nvSpPr>
          <p:cNvPr id="327" name="Google Shape;327;p22"/>
          <p:cNvSpPr/>
          <p:nvPr/>
        </p:nvSpPr>
        <p:spPr>
          <a:xfrm>
            <a:off x="5791200" y="4495800"/>
            <a:ext cx="3200400" cy="2057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28" name="Google Shape;328;p22"/>
          <p:cNvPicPr preferRelativeResize="0"/>
          <p:nvPr/>
        </p:nvPicPr>
        <p:blipFill rotWithShape="1">
          <a:blip r:embed="rId4">
            <a:alphaModFix/>
          </a:blip>
          <a:srcRect b="0" l="0" r="0" t="0"/>
          <a:stretch/>
        </p:blipFill>
        <p:spPr>
          <a:xfrm>
            <a:off x="6553200" y="4876800"/>
            <a:ext cx="1066800" cy="1066800"/>
          </a:xfrm>
          <a:prstGeom prst="rect">
            <a:avLst/>
          </a:prstGeom>
          <a:noFill/>
          <a:ln>
            <a:noFill/>
          </a:ln>
        </p:spPr>
      </p:pic>
      <p:sp>
        <p:nvSpPr>
          <p:cNvPr id="329" name="Google Shape;329;p22"/>
          <p:cNvSpPr txBox="1"/>
          <p:nvPr/>
        </p:nvSpPr>
        <p:spPr>
          <a:xfrm>
            <a:off x="6629400" y="5791200"/>
            <a:ext cx="10477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Graphic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model</a:t>
            </a:r>
            <a:endParaRPr/>
          </a:p>
        </p:txBody>
      </p:sp>
      <p:sp>
        <p:nvSpPr>
          <p:cNvPr id="330" name="Google Shape;330;p22"/>
          <p:cNvSpPr txBox="1"/>
          <p:nvPr/>
        </p:nvSpPr>
        <p:spPr>
          <a:xfrm>
            <a:off x="6461125" y="4456112"/>
            <a:ext cx="2000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Inside a computer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4" name="Shape 334"/>
        <p:cNvGrpSpPr/>
        <p:nvPr/>
      </p:nvGrpSpPr>
      <p:grpSpPr>
        <a:xfrm>
          <a:off x="0" y="0"/>
          <a:ext cx="0" cy="0"/>
          <a:chOff x="0" y="0"/>
          <a:chExt cx="0" cy="0"/>
        </a:xfrm>
      </p:grpSpPr>
      <p:sp>
        <p:nvSpPr>
          <p:cNvPr id="335" name="Google Shape;335;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336" name="Google Shape;336;p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37" name="Google Shape;337;p23"/>
          <p:cNvSpPr txBox="1"/>
          <p:nvPr>
            <p:ph idx="4294967295" type="title"/>
          </p:nvPr>
        </p:nvSpPr>
        <p:spPr>
          <a:xfrm>
            <a:off x="457200" y="122237"/>
            <a:ext cx="7543800" cy="12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a:t>
            </a:r>
            <a:endParaRPr/>
          </a:p>
        </p:txBody>
      </p:sp>
      <p:sp>
        <p:nvSpPr>
          <p:cNvPr id="338" name="Google Shape;338;p23"/>
          <p:cNvSpPr txBox="1"/>
          <p:nvPr>
            <p:ph idx="4294967295" type="body"/>
          </p:nvPr>
        </p:nvSpPr>
        <p:spPr>
          <a:xfrm>
            <a:off x="457200" y="1719262"/>
            <a:ext cx="4038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 </a:t>
            </a:r>
            <a:endParaRPr/>
          </a:p>
        </p:txBody>
      </p:sp>
      <p:grpSp>
        <p:nvGrpSpPr>
          <p:cNvPr id="339" name="Google Shape;339;p23"/>
          <p:cNvGrpSpPr/>
          <p:nvPr/>
        </p:nvGrpSpPr>
        <p:grpSpPr>
          <a:xfrm>
            <a:off x="762000" y="685800"/>
            <a:ext cx="4845050" cy="5603875"/>
            <a:chOff x="2640" y="528"/>
            <a:chExt cx="3052" cy="3530"/>
          </a:xfrm>
        </p:grpSpPr>
        <p:cxnSp>
          <p:nvCxnSpPr>
            <p:cNvPr id="340" name="Google Shape;340;p23"/>
            <p:cNvCxnSpPr/>
            <p:nvPr/>
          </p:nvCxnSpPr>
          <p:spPr>
            <a:xfrm>
              <a:off x="3072" y="2832"/>
              <a:ext cx="864" cy="0"/>
            </a:xfrm>
            <a:prstGeom prst="straightConnector1">
              <a:avLst/>
            </a:prstGeom>
            <a:noFill/>
            <a:ln cap="flat" cmpd="sng" w="76200">
              <a:solidFill>
                <a:schemeClr val="dk1"/>
              </a:solidFill>
              <a:prstDash val="solid"/>
              <a:miter lim="800000"/>
              <a:headEnd len="med" w="med" type="none"/>
              <a:tailEnd len="med" w="med" type="none"/>
            </a:ln>
          </p:spPr>
        </p:cxnSp>
        <p:cxnSp>
          <p:nvCxnSpPr>
            <p:cNvPr id="341" name="Google Shape;341;p23"/>
            <p:cNvCxnSpPr/>
            <p:nvPr/>
          </p:nvCxnSpPr>
          <p:spPr>
            <a:xfrm>
              <a:off x="4176" y="2832"/>
              <a:ext cx="720" cy="0"/>
            </a:xfrm>
            <a:prstGeom prst="straightConnector1">
              <a:avLst/>
            </a:prstGeom>
            <a:noFill/>
            <a:ln cap="flat" cmpd="sng" w="76200">
              <a:solidFill>
                <a:schemeClr val="dk1"/>
              </a:solidFill>
              <a:prstDash val="solid"/>
              <a:miter lim="800000"/>
              <a:headEnd len="med" w="med" type="none"/>
              <a:tailEnd len="med" w="med" type="none"/>
            </a:ln>
          </p:spPr>
        </p:cxnSp>
        <p:sp>
          <p:nvSpPr>
            <p:cNvPr id="342" name="Google Shape;342;p23"/>
            <p:cNvSpPr/>
            <p:nvPr/>
          </p:nvSpPr>
          <p:spPr>
            <a:xfrm>
              <a:off x="4800" y="912"/>
              <a:ext cx="48" cy="4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43" name="Google Shape;343;p23"/>
            <p:cNvCxnSpPr/>
            <p:nvPr/>
          </p:nvCxnSpPr>
          <p:spPr>
            <a:xfrm flipH="1">
              <a:off x="3312" y="960"/>
              <a:ext cx="1536" cy="2448"/>
            </a:xfrm>
            <a:prstGeom prst="straightConnector1">
              <a:avLst/>
            </a:prstGeom>
            <a:noFill/>
            <a:ln cap="flat" cmpd="sng" w="9525">
              <a:solidFill>
                <a:schemeClr val="dk1"/>
              </a:solidFill>
              <a:prstDash val="solid"/>
              <a:miter lim="800000"/>
              <a:headEnd len="med" w="med" type="none"/>
              <a:tailEnd len="med" w="med" type="none"/>
            </a:ln>
          </p:spPr>
        </p:cxnSp>
        <p:cxnSp>
          <p:nvCxnSpPr>
            <p:cNvPr id="344" name="Google Shape;344;p23"/>
            <p:cNvCxnSpPr/>
            <p:nvPr/>
          </p:nvCxnSpPr>
          <p:spPr>
            <a:xfrm flipH="1">
              <a:off x="4368" y="960"/>
              <a:ext cx="480" cy="2448"/>
            </a:xfrm>
            <a:prstGeom prst="straightConnector1">
              <a:avLst/>
            </a:prstGeom>
            <a:noFill/>
            <a:ln cap="flat" cmpd="sng" w="9525">
              <a:solidFill>
                <a:schemeClr val="dk1"/>
              </a:solidFill>
              <a:prstDash val="solid"/>
              <a:miter lim="800000"/>
              <a:headEnd len="med" w="med" type="none"/>
              <a:tailEnd len="med" w="med" type="none"/>
            </a:ln>
          </p:spPr>
        </p:cxnSp>
        <p:cxnSp>
          <p:nvCxnSpPr>
            <p:cNvPr id="345" name="Google Shape;345;p23"/>
            <p:cNvCxnSpPr/>
            <p:nvPr/>
          </p:nvCxnSpPr>
          <p:spPr>
            <a:xfrm>
              <a:off x="3264" y="1008"/>
              <a:ext cx="48" cy="2400"/>
            </a:xfrm>
            <a:prstGeom prst="straightConnector1">
              <a:avLst/>
            </a:prstGeom>
            <a:noFill/>
            <a:ln cap="flat" cmpd="sng" w="9525">
              <a:solidFill>
                <a:schemeClr val="dk1"/>
              </a:solidFill>
              <a:prstDash val="solid"/>
              <a:miter lim="800000"/>
              <a:headEnd len="med" w="med" type="none"/>
              <a:tailEnd len="med" w="med" type="none"/>
            </a:ln>
          </p:spPr>
        </p:cxnSp>
        <p:cxnSp>
          <p:nvCxnSpPr>
            <p:cNvPr id="346" name="Google Shape;346;p23"/>
            <p:cNvCxnSpPr/>
            <p:nvPr/>
          </p:nvCxnSpPr>
          <p:spPr>
            <a:xfrm>
              <a:off x="4320" y="1056"/>
              <a:ext cx="48" cy="2352"/>
            </a:xfrm>
            <a:prstGeom prst="straightConnector1">
              <a:avLst/>
            </a:prstGeom>
            <a:noFill/>
            <a:ln cap="flat" cmpd="sng" w="9525">
              <a:solidFill>
                <a:schemeClr val="dk1"/>
              </a:solidFill>
              <a:prstDash val="solid"/>
              <a:miter lim="800000"/>
              <a:headEnd len="med" w="med" type="none"/>
              <a:tailEnd len="med" w="med" type="none"/>
            </a:ln>
          </p:spPr>
        </p:cxnSp>
        <p:cxnSp>
          <p:nvCxnSpPr>
            <p:cNvPr id="347" name="Google Shape;347;p23"/>
            <p:cNvCxnSpPr/>
            <p:nvPr/>
          </p:nvCxnSpPr>
          <p:spPr>
            <a:xfrm>
              <a:off x="3312" y="2784"/>
              <a:ext cx="384" cy="0"/>
            </a:xfrm>
            <a:prstGeom prst="straightConnector1">
              <a:avLst/>
            </a:prstGeom>
            <a:noFill/>
            <a:ln cap="flat" cmpd="sng" w="9525">
              <a:solidFill>
                <a:schemeClr val="dk1"/>
              </a:solidFill>
              <a:prstDash val="solid"/>
              <a:miter lim="800000"/>
              <a:headEnd len="med" w="med" type="triangle"/>
              <a:tailEnd len="med" w="med" type="triangle"/>
            </a:ln>
          </p:spPr>
        </p:cxnSp>
        <p:sp>
          <p:nvSpPr>
            <p:cNvPr id="348" name="Google Shape;348;p23"/>
            <p:cNvSpPr txBox="1"/>
            <p:nvPr/>
          </p:nvSpPr>
          <p:spPr>
            <a:xfrm>
              <a:off x="3302" y="2503"/>
              <a:ext cx="232"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X’</a:t>
              </a:r>
              <a:r>
                <a:rPr b="0" baseline="-25000" i="1" lang="en-US" sz="1400" u="none">
                  <a:solidFill>
                    <a:schemeClr val="dk1"/>
                  </a:solidFill>
                  <a:latin typeface="Arial"/>
                  <a:ea typeface="Arial"/>
                  <a:cs typeface="Arial"/>
                  <a:sym typeface="Arial"/>
                </a:rPr>
                <a:t>l</a:t>
              </a:r>
              <a:endParaRPr/>
            </a:p>
          </p:txBody>
        </p:sp>
        <p:sp>
          <p:nvSpPr>
            <p:cNvPr id="349" name="Google Shape;349;p23"/>
            <p:cNvSpPr txBox="1"/>
            <p:nvPr/>
          </p:nvSpPr>
          <p:spPr>
            <a:xfrm>
              <a:off x="4320" y="2480"/>
              <a:ext cx="240"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X’</a:t>
              </a:r>
              <a:r>
                <a:rPr b="0" baseline="-25000" i="1" lang="en-US" sz="1400" u="none">
                  <a:solidFill>
                    <a:schemeClr val="dk1"/>
                  </a:solidFill>
                  <a:latin typeface="Arial"/>
                  <a:ea typeface="Arial"/>
                  <a:cs typeface="Arial"/>
                  <a:sym typeface="Arial"/>
                </a:rPr>
                <a:t>r</a:t>
              </a:r>
              <a:endParaRPr/>
            </a:p>
          </p:txBody>
        </p:sp>
        <p:cxnSp>
          <p:nvCxnSpPr>
            <p:cNvPr id="350" name="Google Shape;350;p23"/>
            <p:cNvCxnSpPr/>
            <p:nvPr/>
          </p:nvCxnSpPr>
          <p:spPr>
            <a:xfrm>
              <a:off x="4368" y="2784"/>
              <a:ext cx="144"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51" name="Google Shape;351;p23"/>
            <p:cNvCxnSpPr/>
            <p:nvPr/>
          </p:nvCxnSpPr>
          <p:spPr>
            <a:xfrm>
              <a:off x="5088" y="2832"/>
              <a:ext cx="0" cy="576"/>
            </a:xfrm>
            <a:prstGeom prst="straightConnector1">
              <a:avLst/>
            </a:prstGeom>
            <a:noFill/>
            <a:ln cap="flat" cmpd="sng" w="9525">
              <a:solidFill>
                <a:schemeClr val="dk1"/>
              </a:solidFill>
              <a:prstDash val="solid"/>
              <a:miter lim="800000"/>
              <a:headEnd len="med" w="med" type="triangle"/>
              <a:tailEnd len="med" w="med" type="triangle"/>
            </a:ln>
          </p:spPr>
        </p:cxnSp>
        <p:sp>
          <p:nvSpPr>
            <p:cNvPr id="352" name="Google Shape;352;p23"/>
            <p:cNvSpPr txBox="1"/>
            <p:nvPr/>
          </p:nvSpPr>
          <p:spPr>
            <a:xfrm>
              <a:off x="5136" y="2832"/>
              <a:ext cx="556" cy="5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Focal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Length</a:t>
              </a:r>
              <a:endParaRPr/>
            </a:p>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f</a:t>
              </a:r>
              <a:endParaRPr/>
            </a:p>
          </p:txBody>
        </p:sp>
        <p:cxnSp>
          <p:nvCxnSpPr>
            <p:cNvPr id="353" name="Google Shape;353;p23"/>
            <p:cNvCxnSpPr/>
            <p:nvPr/>
          </p:nvCxnSpPr>
          <p:spPr>
            <a:xfrm>
              <a:off x="3024" y="3408"/>
              <a:ext cx="2112" cy="0"/>
            </a:xfrm>
            <a:prstGeom prst="straightConnector1">
              <a:avLst/>
            </a:prstGeom>
            <a:noFill/>
            <a:ln cap="flat" cmpd="sng" w="9525">
              <a:solidFill>
                <a:schemeClr val="dk1"/>
              </a:solidFill>
              <a:prstDash val="solid"/>
              <a:miter lim="800000"/>
              <a:headEnd len="med" w="med" type="none"/>
              <a:tailEnd len="med" w="med" type="none"/>
            </a:ln>
          </p:spPr>
        </p:cxnSp>
        <p:sp>
          <p:nvSpPr>
            <p:cNvPr id="354" name="Google Shape;354;p23"/>
            <p:cNvSpPr txBox="1"/>
            <p:nvPr/>
          </p:nvSpPr>
          <p:spPr>
            <a:xfrm>
              <a:off x="4368" y="528"/>
              <a:ext cx="676" cy="4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Object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Px(x,y,z)</a:t>
              </a:r>
              <a:endParaRPr/>
            </a:p>
          </p:txBody>
        </p:sp>
        <p:cxnSp>
          <p:nvCxnSpPr>
            <p:cNvPr id="355" name="Google Shape;355;p23"/>
            <p:cNvCxnSpPr/>
            <p:nvPr/>
          </p:nvCxnSpPr>
          <p:spPr>
            <a:xfrm>
              <a:off x="4944" y="960"/>
              <a:ext cx="0" cy="2448"/>
            </a:xfrm>
            <a:prstGeom prst="straightConnector1">
              <a:avLst/>
            </a:prstGeom>
            <a:noFill/>
            <a:ln cap="flat" cmpd="sng" w="9525">
              <a:solidFill>
                <a:schemeClr val="dk1"/>
              </a:solidFill>
              <a:prstDash val="solid"/>
              <a:miter lim="800000"/>
              <a:headEnd len="med" w="med" type="triangle"/>
              <a:tailEnd len="med" w="med" type="triangle"/>
            </a:ln>
          </p:spPr>
        </p:cxnSp>
        <p:sp>
          <p:nvSpPr>
            <p:cNvPr id="356" name="Google Shape;356;p23"/>
            <p:cNvSpPr txBox="1"/>
            <p:nvPr/>
          </p:nvSpPr>
          <p:spPr>
            <a:xfrm>
              <a:off x="4934" y="1655"/>
              <a:ext cx="1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z</a:t>
              </a:r>
              <a:endParaRPr/>
            </a:p>
          </p:txBody>
        </p:sp>
        <p:sp>
          <p:nvSpPr>
            <p:cNvPr id="357" name="Google Shape;357;p23"/>
            <p:cNvSpPr txBox="1"/>
            <p:nvPr/>
          </p:nvSpPr>
          <p:spPr>
            <a:xfrm>
              <a:off x="2832" y="3552"/>
              <a:ext cx="1356" cy="4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Left camera center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(reference point)</a:t>
              </a:r>
              <a:endParaRPr/>
            </a:p>
          </p:txBody>
        </p:sp>
        <p:sp>
          <p:nvSpPr>
            <p:cNvPr id="358" name="Google Shape;358;p23"/>
            <p:cNvSpPr txBox="1"/>
            <p:nvPr/>
          </p:nvSpPr>
          <p:spPr>
            <a:xfrm>
              <a:off x="4176" y="3648"/>
              <a:ext cx="1200" cy="41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Horizontal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Disparity=x</a:t>
              </a:r>
              <a:r>
                <a:rPr b="0" baseline="-25000" i="0" lang="en-US" sz="1800" u="none">
                  <a:solidFill>
                    <a:schemeClr val="dk1"/>
                  </a:solidFill>
                  <a:latin typeface="Arial"/>
                  <a:ea typeface="Arial"/>
                  <a:cs typeface="Arial"/>
                  <a:sym typeface="Arial"/>
                </a:rPr>
                <a:t>L</a:t>
              </a: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R</a:t>
              </a:r>
              <a:endParaRPr/>
            </a:p>
          </p:txBody>
        </p:sp>
        <p:cxnSp>
          <p:nvCxnSpPr>
            <p:cNvPr id="359" name="Google Shape;359;p23"/>
            <p:cNvCxnSpPr/>
            <p:nvPr/>
          </p:nvCxnSpPr>
          <p:spPr>
            <a:xfrm>
              <a:off x="3312" y="3456"/>
              <a:ext cx="1056" cy="0"/>
            </a:xfrm>
            <a:prstGeom prst="straightConnector1">
              <a:avLst/>
            </a:prstGeom>
            <a:noFill/>
            <a:ln cap="flat" cmpd="sng" w="9525">
              <a:solidFill>
                <a:schemeClr val="dk1"/>
              </a:solidFill>
              <a:prstDash val="solid"/>
              <a:miter lim="800000"/>
              <a:headEnd len="med" w="med" type="triangle"/>
              <a:tailEnd len="med" w="med" type="triangle"/>
            </a:ln>
          </p:spPr>
        </p:cxnSp>
        <p:sp>
          <p:nvSpPr>
            <p:cNvPr id="360" name="Google Shape;360;p23"/>
            <p:cNvSpPr txBox="1"/>
            <p:nvPr/>
          </p:nvSpPr>
          <p:spPr>
            <a:xfrm>
              <a:off x="3456" y="3408"/>
              <a:ext cx="8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(Baseline)</a:t>
              </a:r>
              <a:endParaRPr/>
            </a:p>
          </p:txBody>
        </p:sp>
        <p:cxnSp>
          <p:nvCxnSpPr>
            <p:cNvPr id="361" name="Google Shape;361;p23"/>
            <p:cNvCxnSpPr/>
            <p:nvPr/>
          </p:nvCxnSpPr>
          <p:spPr>
            <a:xfrm flipH="1" rot="10800000">
              <a:off x="3216" y="3408"/>
              <a:ext cx="96" cy="192"/>
            </a:xfrm>
            <a:prstGeom prst="straightConnector1">
              <a:avLst/>
            </a:prstGeom>
            <a:noFill/>
            <a:ln cap="flat" cmpd="sng" w="9525">
              <a:solidFill>
                <a:schemeClr val="dk1"/>
              </a:solidFill>
              <a:prstDash val="solid"/>
              <a:miter lim="800000"/>
              <a:headEnd len="med" w="med" type="none"/>
              <a:tailEnd len="med" w="med" type="triangle"/>
            </a:ln>
          </p:spPr>
        </p:cxnSp>
        <p:sp>
          <p:nvSpPr>
            <p:cNvPr id="362" name="Google Shape;362;p23"/>
            <p:cNvSpPr txBox="1"/>
            <p:nvPr/>
          </p:nvSpPr>
          <p:spPr>
            <a:xfrm>
              <a:off x="3024" y="576"/>
              <a:ext cx="668" cy="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Left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Camera</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Principle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axis</a:t>
              </a:r>
              <a:endParaRPr/>
            </a:p>
          </p:txBody>
        </p:sp>
        <p:sp>
          <p:nvSpPr>
            <p:cNvPr id="363" name="Google Shape;363;p23"/>
            <p:cNvSpPr txBox="1"/>
            <p:nvPr/>
          </p:nvSpPr>
          <p:spPr>
            <a:xfrm>
              <a:off x="3744" y="576"/>
              <a:ext cx="668" cy="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Right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Camera</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Principle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axis</a:t>
              </a:r>
              <a:endParaRPr/>
            </a:p>
          </p:txBody>
        </p:sp>
        <p:sp>
          <p:nvSpPr>
            <p:cNvPr id="364" name="Google Shape;364;p23"/>
            <p:cNvSpPr txBox="1"/>
            <p:nvPr/>
          </p:nvSpPr>
          <p:spPr>
            <a:xfrm>
              <a:off x="2640" y="2304"/>
              <a:ext cx="556" cy="5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Left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plane</a:t>
              </a:r>
              <a:endParaRPr/>
            </a:p>
          </p:txBody>
        </p:sp>
        <p:sp>
          <p:nvSpPr>
            <p:cNvPr id="365" name="Google Shape;365;p23"/>
            <p:cNvSpPr txBox="1"/>
            <p:nvPr/>
          </p:nvSpPr>
          <p:spPr>
            <a:xfrm>
              <a:off x="4896" y="2304"/>
              <a:ext cx="556" cy="5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Right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plane</a:t>
              </a:r>
              <a:endParaRPr/>
            </a:p>
          </p:txBody>
        </p:sp>
        <p:cxnSp>
          <p:nvCxnSpPr>
            <p:cNvPr id="366" name="Google Shape;366;p23"/>
            <p:cNvCxnSpPr/>
            <p:nvPr/>
          </p:nvCxnSpPr>
          <p:spPr>
            <a:xfrm>
              <a:off x="4896" y="2832"/>
              <a:ext cx="480" cy="0"/>
            </a:xfrm>
            <a:prstGeom prst="straightConnector1">
              <a:avLst/>
            </a:prstGeom>
            <a:noFill/>
            <a:ln cap="flat" cmpd="sng" w="9525">
              <a:solidFill>
                <a:schemeClr val="dk1"/>
              </a:solidFill>
              <a:prstDash val="solid"/>
              <a:miter lim="800000"/>
              <a:headEnd len="med" w="med" type="none"/>
              <a:tailEnd len="med" w="med" type="none"/>
            </a:ln>
          </p:spPr>
        </p:cxnSp>
      </p:grpSp>
      <p:pic>
        <p:nvPicPr>
          <p:cNvPr id="367" name="Google Shape;367;p23"/>
          <p:cNvPicPr preferRelativeResize="0"/>
          <p:nvPr>
            <p:ph idx="4294967295" type="body"/>
          </p:nvPr>
        </p:nvPicPr>
        <p:blipFill rotWithShape="1">
          <a:blip r:embed="rId3">
            <a:alphaModFix/>
          </a:blip>
          <a:srcRect b="0" l="0" r="0" t="0"/>
          <a:stretch/>
        </p:blipFill>
        <p:spPr>
          <a:xfrm>
            <a:off x="5867400" y="2133600"/>
            <a:ext cx="3124200" cy="2692400"/>
          </a:xfrm>
          <a:prstGeom prst="rect">
            <a:avLst/>
          </a:prstGeom>
          <a:noFill/>
          <a:ln>
            <a:noFill/>
          </a:ln>
        </p:spPr>
      </p:pic>
      <p:sp>
        <p:nvSpPr>
          <p:cNvPr id="368" name="Google Shape;368;p23"/>
          <p:cNvSpPr txBox="1"/>
          <p:nvPr/>
        </p:nvSpPr>
        <p:spPr>
          <a:xfrm>
            <a:off x="5334000" y="1295400"/>
            <a:ext cx="3576637" cy="835025"/>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By similar triangle,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w.r.t left camera lens center</a:t>
            </a:r>
            <a:endParaRPr/>
          </a:p>
        </p:txBody>
      </p:sp>
      <p:sp>
        <p:nvSpPr>
          <p:cNvPr id="369" name="Google Shape;369;p23"/>
          <p:cNvSpPr txBox="1"/>
          <p:nvPr/>
        </p:nvSpPr>
        <p:spPr>
          <a:xfrm>
            <a:off x="5397500" y="5257800"/>
            <a:ext cx="3746500" cy="835025"/>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By similar triangle,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w.r.t right camera lens center</a:t>
            </a:r>
            <a:endParaRPr/>
          </a:p>
        </p:txBody>
      </p:sp>
      <p:sp>
        <p:nvSpPr>
          <p:cNvPr id="370" name="Google Shape;370;p23"/>
          <p:cNvSpPr txBox="1"/>
          <p:nvPr/>
        </p:nvSpPr>
        <p:spPr>
          <a:xfrm>
            <a:off x="762000" y="0"/>
            <a:ext cx="543083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if camera motion is pure translation</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Triangular calculation</a:t>
            </a:r>
            <a:endParaRPr/>
          </a:p>
        </p:txBody>
      </p:sp>
      <p:sp>
        <p:nvSpPr>
          <p:cNvPr id="371" name="Google Shape;371;p23"/>
          <p:cNvSpPr txBox="1"/>
          <p:nvPr/>
        </p:nvSpPr>
        <p:spPr>
          <a:xfrm>
            <a:off x="517525" y="6513512"/>
            <a:ext cx="75596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One  major problem is to locate x’</a:t>
            </a:r>
            <a:r>
              <a:rPr b="0" i="1" lang="en-US" sz="1800" u="none">
                <a:solidFill>
                  <a:schemeClr val="dk1"/>
                </a:solidFill>
                <a:latin typeface="Arial"/>
                <a:ea typeface="Arial"/>
                <a:cs typeface="Arial"/>
                <a:sym typeface="Arial"/>
              </a:rPr>
              <a:t>l</a:t>
            </a:r>
            <a:r>
              <a:rPr b="0" i="0" lang="en-US" sz="1800" u="none">
                <a:solidFill>
                  <a:schemeClr val="dk1"/>
                </a:solidFill>
                <a:latin typeface="Arial"/>
                <a:ea typeface="Arial"/>
                <a:cs typeface="Arial"/>
                <a:sym typeface="Arial"/>
              </a:rPr>
              <a:t> and x’</a:t>
            </a:r>
            <a:r>
              <a:rPr b="0" i="1" lang="en-US" sz="1800" u="none">
                <a:solidFill>
                  <a:schemeClr val="dk1"/>
                </a:solidFill>
                <a:latin typeface="Arial"/>
                <a:ea typeface="Arial"/>
                <a:cs typeface="Arial"/>
                <a:sym typeface="Arial"/>
              </a:rPr>
              <a:t>r</a:t>
            </a:r>
            <a:r>
              <a:rPr b="0" i="0" lang="en-US" sz="1800" u="none">
                <a:solidFill>
                  <a:schemeClr val="dk1"/>
                </a:solidFill>
                <a:latin typeface="Arial"/>
                <a:ea typeface="Arial"/>
                <a:cs typeface="Arial"/>
                <a:sym typeface="Arial"/>
              </a:rPr>
              <a:t> The correspondence problem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5" name="Shape 375"/>
        <p:cNvGrpSpPr/>
        <p:nvPr/>
      </p:nvGrpSpPr>
      <p:grpSpPr>
        <a:xfrm>
          <a:off x="0" y="0"/>
          <a:ext cx="0" cy="0"/>
          <a:chOff x="0" y="0"/>
          <a:chExt cx="0" cy="0"/>
        </a:xfrm>
      </p:grpSpPr>
      <p:sp>
        <p:nvSpPr>
          <p:cNvPr id="376" name="Google Shape;376;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377" name="Google Shape;377;p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78" name="Google Shape;378;p24"/>
          <p:cNvSpPr txBox="1"/>
          <p:nvPr>
            <p:ph idx="4294967295" type="title"/>
          </p:nvPr>
        </p:nvSpPr>
        <p:spPr>
          <a:xfrm>
            <a:off x="457200" y="122237"/>
            <a:ext cx="7543800" cy="12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700"/>
              <a:buFont typeface="Arial"/>
              <a:buNone/>
            </a:pPr>
            <a:r>
              <a:rPr b="1" i="0" lang="en-US" sz="2700" u="none">
                <a:solidFill>
                  <a:schemeClr val="dk2"/>
                </a:solidFill>
                <a:latin typeface="Arial"/>
                <a:ea typeface="Arial"/>
                <a:cs typeface="Arial"/>
                <a:sym typeface="Arial"/>
              </a:rPr>
              <a:t>If camera motion is </a:t>
            </a:r>
            <a:r>
              <a:rPr b="1" i="0" lang="en-US" sz="2700" u="none">
                <a:solidFill>
                  <a:srgbClr val="FF0000"/>
                </a:solidFill>
                <a:latin typeface="Arial"/>
                <a:ea typeface="Arial"/>
                <a:cs typeface="Arial"/>
                <a:sym typeface="Arial"/>
              </a:rPr>
              <a:t>NOT</a:t>
            </a:r>
            <a:r>
              <a:rPr b="1" i="0" lang="en-US" sz="2700" u="none">
                <a:solidFill>
                  <a:srgbClr val="63031A"/>
                </a:solidFill>
                <a:latin typeface="Arial"/>
                <a:ea typeface="Arial"/>
                <a:cs typeface="Arial"/>
                <a:sym typeface="Arial"/>
              </a:rPr>
              <a:t> </a:t>
            </a:r>
            <a:r>
              <a:rPr b="1" i="0" lang="en-US" sz="2700" u="none">
                <a:solidFill>
                  <a:schemeClr val="dk2"/>
                </a:solidFill>
                <a:latin typeface="Arial"/>
                <a:ea typeface="Arial"/>
                <a:cs typeface="Arial"/>
                <a:sym typeface="Arial"/>
              </a:rPr>
              <a:t>pure translation</a:t>
            </a:r>
            <a:r>
              <a:rPr b="0" i="0" lang="en-US" sz="2700" u="none">
                <a:solidFill>
                  <a:schemeClr val="dk1"/>
                </a:solidFill>
                <a:latin typeface="Arial"/>
                <a:ea typeface="Arial"/>
                <a:cs typeface="Arial"/>
                <a:sym typeface="Arial"/>
              </a:rPr>
              <a:t> </a:t>
            </a:r>
            <a:br>
              <a:rPr b="0" i="0" lang="en-US" sz="2700" u="none">
                <a:solidFill>
                  <a:schemeClr val="dk1"/>
                </a:solidFill>
                <a:latin typeface="Arial"/>
                <a:ea typeface="Arial"/>
                <a:cs typeface="Arial"/>
                <a:sym typeface="Arial"/>
              </a:rPr>
            </a:br>
            <a:r>
              <a:rPr b="1" i="0" lang="en-US" sz="2700" u="none">
                <a:solidFill>
                  <a:schemeClr val="dk2"/>
                </a:solidFill>
                <a:latin typeface="Arial"/>
                <a:ea typeface="Arial"/>
                <a:cs typeface="Arial"/>
                <a:sym typeface="Arial"/>
              </a:rPr>
              <a:t>: Use  Epipolar Geometry</a:t>
            </a:r>
            <a:endParaRPr/>
          </a:p>
        </p:txBody>
      </p:sp>
      <p:sp>
        <p:nvSpPr>
          <p:cNvPr id="379" name="Google Shape;379;p24"/>
          <p:cNvSpPr txBox="1"/>
          <p:nvPr>
            <p:ph idx="4294967295" type="body"/>
          </p:nvPr>
        </p:nvSpPr>
        <p:spPr>
          <a:xfrm>
            <a:off x="457200" y="1719262"/>
            <a:ext cx="403383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 </a:t>
            </a:r>
            <a:endParaRPr/>
          </a:p>
        </p:txBody>
      </p:sp>
      <p:sp>
        <p:nvSpPr>
          <p:cNvPr id="380" name="Google Shape;380;p24"/>
          <p:cNvSpPr/>
          <p:nvPr/>
        </p:nvSpPr>
        <p:spPr>
          <a:xfrm>
            <a:off x="3962400" y="1981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1" name="Google Shape;381;p24"/>
          <p:cNvSpPr/>
          <p:nvPr/>
        </p:nvSpPr>
        <p:spPr>
          <a:xfrm>
            <a:off x="1219200" y="54864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24"/>
          <p:cNvSpPr/>
          <p:nvPr/>
        </p:nvSpPr>
        <p:spPr>
          <a:xfrm>
            <a:off x="1828800" y="47244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24"/>
          <p:cNvSpPr/>
          <p:nvPr/>
        </p:nvSpPr>
        <p:spPr>
          <a:xfrm>
            <a:off x="6400800" y="4419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4" name="Google Shape;384;p24"/>
          <p:cNvSpPr/>
          <p:nvPr/>
        </p:nvSpPr>
        <p:spPr>
          <a:xfrm>
            <a:off x="7162800" y="51816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5" name="Google Shape;385;p24"/>
          <p:cNvSpPr/>
          <p:nvPr/>
        </p:nvSpPr>
        <p:spPr>
          <a:xfrm>
            <a:off x="2362200" y="54102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24"/>
          <p:cNvSpPr/>
          <p:nvPr/>
        </p:nvSpPr>
        <p:spPr>
          <a:xfrm>
            <a:off x="6096000" y="5257800"/>
            <a:ext cx="76200" cy="76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7" name="Google Shape;387;p24"/>
          <p:cNvCxnSpPr/>
          <p:nvPr/>
        </p:nvCxnSpPr>
        <p:spPr>
          <a:xfrm flipH="1" rot="10800000">
            <a:off x="1295400" y="5257800"/>
            <a:ext cx="58674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88" name="Google Shape;388;p24"/>
          <p:cNvCxnSpPr/>
          <p:nvPr/>
        </p:nvCxnSpPr>
        <p:spPr>
          <a:xfrm flipH="1" rot="10800000">
            <a:off x="1219200" y="2057400"/>
            <a:ext cx="2743200" cy="3505200"/>
          </a:xfrm>
          <a:prstGeom prst="straightConnector1">
            <a:avLst/>
          </a:prstGeom>
          <a:noFill/>
          <a:ln cap="flat" cmpd="sng" w="9525">
            <a:solidFill>
              <a:schemeClr val="dk1"/>
            </a:solidFill>
            <a:prstDash val="solid"/>
            <a:miter lim="800000"/>
            <a:headEnd len="med" w="med" type="none"/>
            <a:tailEnd len="med" w="med" type="none"/>
          </a:ln>
        </p:spPr>
      </p:cxnSp>
      <p:cxnSp>
        <p:nvCxnSpPr>
          <p:cNvPr id="389" name="Google Shape;389;p24"/>
          <p:cNvCxnSpPr/>
          <p:nvPr/>
        </p:nvCxnSpPr>
        <p:spPr>
          <a:xfrm>
            <a:off x="4038600" y="2057400"/>
            <a:ext cx="3200400" cy="3200400"/>
          </a:xfrm>
          <a:prstGeom prst="straightConnector1">
            <a:avLst/>
          </a:prstGeom>
          <a:noFill/>
          <a:ln cap="flat" cmpd="sng" w="9525">
            <a:solidFill>
              <a:schemeClr val="dk1"/>
            </a:solidFill>
            <a:prstDash val="solid"/>
            <a:miter lim="800000"/>
            <a:headEnd len="med" w="med" type="none"/>
            <a:tailEnd len="med" w="med" type="none"/>
          </a:ln>
        </p:spPr>
      </p:cxnSp>
      <p:sp>
        <p:nvSpPr>
          <p:cNvPr id="390" name="Google Shape;390;p24"/>
          <p:cNvSpPr/>
          <p:nvPr/>
        </p:nvSpPr>
        <p:spPr>
          <a:xfrm>
            <a:off x="1447800" y="4114800"/>
            <a:ext cx="1371600" cy="1676400"/>
          </a:xfrm>
          <a:custGeom>
            <a:rect b="b" l="l" r="r" t="t"/>
            <a:pathLst>
              <a:path extrusionOk="0" h="1056" w="864">
                <a:moveTo>
                  <a:pt x="0" y="672"/>
                </a:moveTo>
                <a:lnTo>
                  <a:pt x="0" y="0"/>
                </a:lnTo>
                <a:lnTo>
                  <a:pt x="864" y="384"/>
                </a:lnTo>
                <a:lnTo>
                  <a:pt x="816" y="1056"/>
                </a:lnTo>
                <a:lnTo>
                  <a:pt x="0" y="672"/>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24"/>
          <p:cNvSpPr/>
          <p:nvPr/>
        </p:nvSpPr>
        <p:spPr>
          <a:xfrm>
            <a:off x="5943600" y="3657600"/>
            <a:ext cx="1143000" cy="2057400"/>
          </a:xfrm>
          <a:custGeom>
            <a:rect b="b" l="l" r="r" t="t"/>
            <a:pathLst>
              <a:path extrusionOk="0" h="1296" w="720">
                <a:moveTo>
                  <a:pt x="0" y="1296"/>
                </a:moveTo>
                <a:lnTo>
                  <a:pt x="0" y="528"/>
                </a:lnTo>
                <a:lnTo>
                  <a:pt x="720" y="0"/>
                </a:lnTo>
                <a:lnTo>
                  <a:pt x="720" y="864"/>
                </a:lnTo>
                <a:lnTo>
                  <a:pt x="0" y="1296"/>
                </a:lnTo>
                <a:close/>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2" name="Google Shape;392;p24"/>
          <p:cNvCxnSpPr/>
          <p:nvPr/>
        </p:nvCxnSpPr>
        <p:spPr>
          <a:xfrm rot="10800000">
            <a:off x="6400800" y="4419600"/>
            <a:ext cx="838200" cy="838200"/>
          </a:xfrm>
          <a:prstGeom prst="straightConnector1">
            <a:avLst/>
          </a:prstGeom>
          <a:noFill/>
          <a:ln cap="flat" cmpd="sng" w="9525">
            <a:solidFill>
              <a:schemeClr val="dk1"/>
            </a:solidFill>
            <a:prstDash val="solid"/>
            <a:miter lim="800000"/>
            <a:headEnd len="med" w="med" type="none"/>
            <a:tailEnd len="med" w="med" type="triangle"/>
          </a:ln>
        </p:spPr>
      </p:cxnSp>
      <p:sp>
        <p:nvSpPr>
          <p:cNvPr id="393" name="Google Shape;393;p24"/>
          <p:cNvSpPr txBox="1"/>
          <p:nvPr/>
        </p:nvSpPr>
        <p:spPr>
          <a:xfrm>
            <a:off x="4022725" y="1489075"/>
            <a:ext cx="4810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X</a:t>
            </a:r>
            <a:r>
              <a:rPr b="0" i="0" lang="en-US" sz="2400" u="none">
                <a:solidFill>
                  <a:schemeClr val="dk1"/>
                </a:solidFill>
                <a:latin typeface="Times New Roman"/>
                <a:ea typeface="Times New Roman"/>
                <a:cs typeface="Times New Roman"/>
                <a:sym typeface="Times New Roman"/>
              </a:rPr>
              <a:t> </a:t>
            </a:r>
            <a:endParaRPr/>
          </a:p>
        </p:txBody>
      </p:sp>
      <p:sp>
        <p:nvSpPr>
          <p:cNvPr id="394" name="Google Shape;394;p24"/>
          <p:cNvSpPr txBox="1"/>
          <p:nvPr/>
        </p:nvSpPr>
        <p:spPr>
          <a:xfrm>
            <a:off x="7299325" y="5070475"/>
            <a:ext cx="5064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a:t>
            </a:r>
            <a:r>
              <a:rPr b="0" baseline="-25000" i="0" lang="en-US" sz="2400" u="none">
                <a:solidFill>
                  <a:schemeClr val="dk1"/>
                </a:solidFill>
                <a:latin typeface="Times New Roman"/>
                <a:ea typeface="Times New Roman"/>
                <a:cs typeface="Times New Roman"/>
                <a:sym typeface="Times New Roman"/>
              </a:rPr>
              <a:t>2</a:t>
            </a:r>
            <a:endParaRPr/>
          </a:p>
        </p:txBody>
      </p:sp>
      <p:sp>
        <p:nvSpPr>
          <p:cNvPr id="395" name="Google Shape;395;p24"/>
          <p:cNvSpPr txBox="1"/>
          <p:nvPr/>
        </p:nvSpPr>
        <p:spPr>
          <a:xfrm>
            <a:off x="457200" y="5410200"/>
            <a:ext cx="4730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a:t>
            </a:r>
            <a:r>
              <a:rPr b="0" baseline="-25000" i="0" lang="en-US" sz="2400" u="none">
                <a:solidFill>
                  <a:schemeClr val="dk1"/>
                </a:solidFill>
                <a:latin typeface="Times New Roman"/>
                <a:ea typeface="Times New Roman"/>
                <a:cs typeface="Times New Roman"/>
                <a:sym typeface="Times New Roman"/>
              </a:rPr>
              <a:t>1</a:t>
            </a:r>
            <a:endParaRPr/>
          </a:p>
        </p:txBody>
      </p:sp>
      <p:cxnSp>
        <p:nvCxnSpPr>
          <p:cNvPr id="396" name="Google Shape;396;p24"/>
          <p:cNvCxnSpPr/>
          <p:nvPr/>
        </p:nvCxnSpPr>
        <p:spPr>
          <a:xfrm rot="10800000">
            <a:off x="1219200" y="3886200"/>
            <a:ext cx="137160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397" name="Google Shape;397;p24"/>
          <p:cNvCxnSpPr/>
          <p:nvPr/>
        </p:nvCxnSpPr>
        <p:spPr>
          <a:xfrm flipH="1" rot="10800000">
            <a:off x="6019800" y="3505200"/>
            <a:ext cx="762000" cy="2057400"/>
          </a:xfrm>
          <a:prstGeom prst="straightConnector1">
            <a:avLst/>
          </a:prstGeom>
          <a:noFill/>
          <a:ln cap="flat" cmpd="sng" w="9525">
            <a:solidFill>
              <a:schemeClr val="dk1"/>
            </a:solidFill>
            <a:prstDash val="solid"/>
            <a:miter lim="800000"/>
            <a:headEnd len="med" w="med" type="none"/>
            <a:tailEnd len="med" w="med" type="none"/>
          </a:ln>
        </p:spPr>
      </p:cxnSp>
      <p:sp>
        <p:nvSpPr>
          <p:cNvPr id="398" name="Google Shape;398;p24"/>
          <p:cNvSpPr txBox="1"/>
          <p:nvPr/>
        </p:nvSpPr>
        <p:spPr>
          <a:xfrm>
            <a:off x="7162800" y="4044950"/>
            <a:ext cx="16891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right Frame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Plane-2 ∏</a:t>
            </a:r>
            <a:r>
              <a:rPr b="0" baseline="-25000" i="0" lang="en-US" sz="2400" u="none">
                <a:solidFill>
                  <a:schemeClr val="dk1"/>
                </a:solidFill>
                <a:latin typeface="Times New Roman"/>
                <a:ea typeface="Times New Roman"/>
                <a:cs typeface="Times New Roman"/>
                <a:sym typeface="Times New Roman"/>
              </a:rPr>
              <a:t>2</a:t>
            </a:r>
            <a:endParaRPr/>
          </a:p>
        </p:txBody>
      </p:sp>
      <p:sp>
        <p:nvSpPr>
          <p:cNvPr id="399" name="Google Shape;399;p24"/>
          <p:cNvSpPr txBox="1"/>
          <p:nvPr/>
        </p:nvSpPr>
        <p:spPr>
          <a:xfrm>
            <a:off x="76200" y="4038600"/>
            <a:ext cx="1752600"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left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Frame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Plane-1 ∏</a:t>
            </a:r>
            <a:r>
              <a:rPr b="0" baseline="-25000" i="0" lang="en-US" sz="2400" u="none">
                <a:solidFill>
                  <a:schemeClr val="dk1"/>
                </a:solidFill>
                <a:latin typeface="Times New Roman"/>
                <a:ea typeface="Times New Roman"/>
                <a:cs typeface="Times New Roman"/>
                <a:sym typeface="Times New Roman"/>
              </a:rPr>
              <a:t>1</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00" name="Google Shape;400;p24"/>
          <p:cNvCxnSpPr/>
          <p:nvPr/>
        </p:nvCxnSpPr>
        <p:spPr>
          <a:xfrm flipH="1" rot="10800000">
            <a:off x="1219200" y="5410200"/>
            <a:ext cx="1219200" cy="76200"/>
          </a:xfrm>
          <a:prstGeom prst="straightConnector1">
            <a:avLst/>
          </a:prstGeom>
          <a:noFill/>
          <a:ln cap="flat" cmpd="sng" w="9525">
            <a:solidFill>
              <a:schemeClr val="dk1"/>
            </a:solidFill>
            <a:prstDash val="solid"/>
            <a:miter lim="800000"/>
            <a:headEnd len="med" w="med" type="none"/>
            <a:tailEnd len="med" w="med" type="triangle"/>
          </a:ln>
        </p:spPr>
      </p:cxnSp>
      <p:cxnSp>
        <p:nvCxnSpPr>
          <p:cNvPr id="401" name="Google Shape;401;p24"/>
          <p:cNvCxnSpPr/>
          <p:nvPr/>
        </p:nvCxnSpPr>
        <p:spPr>
          <a:xfrm rot="10800000">
            <a:off x="6096000" y="5257800"/>
            <a:ext cx="1066800" cy="0"/>
          </a:xfrm>
          <a:prstGeom prst="straightConnector1">
            <a:avLst/>
          </a:prstGeom>
          <a:noFill/>
          <a:ln cap="flat" cmpd="sng" w="9525">
            <a:solidFill>
              <a:schemeClr val="dk1"/>
            </a:solidFill>
            <a:prstDash val="solid"/>
            <a:miter lim="800000"/>
            <a:headEnd len="med" w="med" type="none"/>
            <a:tailEnd len="med" w="med" type="triangle"/>
          </a:ln>
        </p:spPr>
      </p:cxnSp>
      <p:sp>
        <p:nvSpPr>
          <p:cNvPr id="402" name="Google Shape;402;p24"/>
          <p:cNvSpPr txBox="1"/>
          <p:nvPr/>
        </p:nvSpPr>
        <p:spPr>
          <a:xfrm>
            <a:off x="1660525" y="5451475"/>
            <a:ext cx="420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r>
              <a:rPr b="0" baseline="-25000" i="0" lang="en-US" sz="2400" u="none">
                <a:solidFill>
                  <a:schemeClr val="dk1"/>
                </a:solidFill>
                <a:latin typeface="Times New Roman"/>
                <a:ea typeface="Times New Roman"/>
                <a:cs typeface="Times New Roman"/>
                <a:sym typeface="Times New Roman"/>
              </a:rPr>
              <a:t>1</a:t>
            </a:r>
            <a:endParaRPr/>
          </a:p>
        </p:txBody>
      </p:sp>
      <p:sp>
        <p:nvSpPr>
          <p:cNvPr id="403" name="Google Shape;403;p24"/>
          <p:cNvSpPr txBox="1"/>
          <p:nvPr/>
        </p:nvSpPr>
        <p:spPr>
          <a:xfrm>
            <a:off x="6477000" y="5410200"/>
            <a:ext cx="420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r>
              <a:rPr b="0" baseline="-25000" i="0" lang="en-US" sz="2400" u="none">
                <a:solidFill>
                  <a:schemeClr val="dk1"/>
                </a:solidFill>
                <a:latin typeface="Times New Roman"/>
                <a:ea typeface="Times New Roman"/>
                <a:cs typeface="Times New Roman"/>
                <a:sym typeface="Times New Roman"/>
              </a:rPr>
              <a:t>2</a:t>
            </a:r>
            <a:endParaRPr/>
          </a:p>
        </p:txBody>
      </p:sp>
      <p:sp>
        <p:nvSpPr>
          <p:cNvPr id="404" name="Google Shape;404;p24"/>
          <p:cNvSpPr txBox="1"/>
          <p:nvPr/>
        </p:nvSpPr>
        <p:spPr>
          <a:xfrm>
            <a:off x="304800" y="3505200"/>
            <a:ext cx="22955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Left epipolar line</a:t>
            </a:r>
            <a:endParaRPr/>
          </a:p>
        </p:txBody>
      </p:sp>
      <p:sp>
        <p:nvSpPr>
          <p:cNvPr id="405" name="Google Shape;405;p24"/>
          <p:cNvSpPr txBox="1"/>
          <p:nvPr/>
        </p:nvSpPr>
        <p:spPr>
          <a:xfrm>
            <a:off x="6553200" y="3048000"/>
            <a:ext cx="24653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Right epipolar line</a:t>
            </a:r>
            <a:endParaRPr/>
          </a:p>
        </p:txBody>
      </p:sp>
      <p:sp>
        <p:nvSpPr>
          <p:cNvPr id="406" name="Google Shape;406;p24"/>
          <p:cNvSpPr/>
          <p:nvPr/>
        </p:nvSpPr>
        <p:spPr>
          <a:xfrm>
            <a:off x="1295400" y="5562600"/>
            <a:ext cx="6324600" cy="1295400"/>
          </a:xfrm>
          <a:custGeom>
            <a:rect b="b" l="l" r="r" t="t"/>
            <a:pathLst>
              <a:path extrusionOk="0" h="816" w="3984">
                <a:moveTo>
                  <a:pt x="0" y="96"/>
                </a:moveTo>
                <a:cubicBezTo>
                  <a:pt x="44" y="360"/>
                  <a:pt x="88" y="624"/>
                  <a:pt x="432" y="720"/>
                </a:cubicBezTo>
                <a:cubicBezTo>
                  <a:pt x="776" y="816"/>
                  <a:pt x="1544" y="680"/>
                  <a:pt x="2064" y="672"/>
                </a:cubicBezTo>
                <a:cubicBezTo>
                  <a:pt x="2584" y="664"/>
                  <a:pt x="3232" y="784"/>
                  <a:pt x="3552" y="672"/>
                </a:cubicBezTo>
                <a:cubicBezTo>
                  <a:pt x="3872" y="560"/>
                  <a:pt x="3928" y="280"/>
                  <a:pt x="3984" y="0"/>
                </a:cubicBezTo>
              </a:path>
            </a:pathLst>
          </a:custGeom>
          <a:noFill/>
          <a:ln cap="flat" cmpd="sng" w="571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7" name="Google Shape;407;p24"/>
          <p:cNvSpPr txBox="1"/>
          <p:nvPr/>
        </p:nvSpPr>
        <p:spPr>
          <a:xfrm>
            <a:off x="3733800" y="5638800"/>
            <a:ext cx="6492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R,T</a:t>
            </a:r>
            <a:endParaRPr/>
          </a:p>
        </p:txBody>
      </p:sp>
      <p:pic>
        <p:nvPicPr>
          <p:cNvPr id="408" name="Google Shape;408;p24"/>
          <p:cNvPicPr preferRelativeResize="0"/>
          <p:nvPr/>
        </p:nvPicPr>
        <p:blipFill rotWithShape="1">
          <a:blip r:embed="rId3">
            <a:alphaModFix/>
          </a:blip>
          <a:srcRect b="0" l="0" r="0" t="0"/>
          <a:stretch/>
        </p:blipFill>
        <p:spPr>
          <a:xfrm rot="-4500000">
            <a:off x="666750" y="5886450"/>
            <a:ext cx="476250" cy="438150"/>
          </a:xfrm>
          <a:prstGeom prst="rect">
            <a:avLst/>
          </a:prstGeom>
          <a:noFill/>
          <a:ln>
            <a:noFill/>
          </a:ln>
        </p:spPr>
      </p:pic>
      <p:pic>
        <p:nvPicPr>
          <p:cNvPr id="409" name="Google Shape;409;p24"/>
          <p:cNvPicPr preferRelativeResize="0"/>
          <p:nvPr/>
        </p:nvPicPr>
        <p:blipFill rotWithShape="1">
          <a:blip r:embed="rId3">
            <a:alphaModFix/>
          </a:blip>
          <a:srcRect b="0" l="0" r="0" t="0"/>
          <a:stretch/>
        </p:blipFill>
        <p:spPr>
          <a:xfrm rot="-9480000">
            <a:off x="7848600" y="5715000"/>
            <a:ext cx="476250" cy="438150"/>
          </a:xfrm>
          <a:prstGeom prst="rect">
            <a:avLst/>
          </a:prstGeom>
          <a:noFill/>
          <a:ln>
            <a:noFill/>
          </a:ln>
        </p:spPr>
      </p:pic>
      <p:cxnSp>
        <p:nvCxnSpPr>
          <p:cNvPr id="410" name="Google Shape;410;p24"/>
          <p:cNvCxnSpPr/>
          <p:nvPr/>
        </p:nvCxnSpPr>
        <p:spPr>
          <a:xfrm flipH="1">
            <a:off x="1981200" y="4191000"/>
            <a:ext cx="9144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411" name="Google Shape;411;p24"/>
          <p:cNvCxnSpPr/>
          <p:nvPr/>
        </p:nvCxnSpPr>
        <p:spPr>
          <a:xfrm>
            <a:off x="6019800" y="3505200"/>
            <a:ext cx="381000" cy="838200"/>
          </a:xfrm>
          <a:prstGeom prst="straightConnector1">
            <a:avLst/>
          </a:prstGeom>
          <a:noFill/>
          <a:ln cap="flat" cmpd="sng" w="9525">
            <a:solidFill>
              <a:schemeClr val="dk1"/>
            </a:solidFill>
            <a:prstDash val="solid"/>
            <a:miter lim="800000"/>
            <a:headEnd len="med" w="med" type="none"/>
            <a:tailEnd len="med" w="med" type="triangle"/>
          </a:ln>
        </p:spPr>
      </p:cxnSp>
      <p:sp>
        <p:nvSpPr>
          <p:cNvPr id="412" name="Google Shape;412;p24"/>
          <p:cNvSpPr txBox="1"/>
          <p:nvPr/>
        </p:nvSpPr>
        <p:spPr>
          <a:xfrm>
            <a:off x="2895600" y="3886200"/>
            <a:ext cx="971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t>
            </a:r>
            <a:endParaRPr/>
          </a:p>
        </p:txBody>
      </p:sp>
      <p:sp>
        <p:nvSpPr>
          <p:cNvPr id="413" name="Google Shape;413;p24"/>
          <p:cNvSpPr txBox="1"/>
          <p:nvPr/>
        </p:nvSpPr>
        <p:spPr>
          <a:xfrm>
            <a:off x="5715000" y="2895600"/>
            <a:ext cx="971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t>
            </a:r>
            <a:endParaRPr/>
          </a:p>
        </p:txBody>
      </p:sp>
      <p:sp>
        <p:nvSpPr>
          <p:cNvPr id="414" name="Google Shape;414;p24"/>
          <p:cNvSpPr txBox="1"/>
          <p:nvPr/>
        </p:nvSpPr>
        <p:spPr>
          <a:xfrm>
            <a:off x="228600" y="2209800"/>
            <a:ext cx="320198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Left side is the reference</a:t>
            </a:r>
            <a:endParaRPr/>
          </a:p>
        </p:txBody>
      </p:sp>
      <p:sp>
        <p:nvSpPr>
          <p:cNvPr id="415" name="Google Shape;415;p24"/>
          <p:cNvSpPr txBox="1"/>
          <p:nvPr/>
        </p:nvSpPr>
        <p:spPr>
          <a:xfrm>
            <a:off x="0" y="6035675"/>
            <a:ext cx="207168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Focal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length=</a:t>
            </a:r>
            <a:r>
              <a:rPr b="0" i="1" lang="en-US" sz="2400" u="none">
                <a:solidFill>
                  <a:schemeClr val="dk1"/>
                </a:solidFill>
                <a:latin typeface="Times New Roman"/>
                <a:ea typeface="Times New Roman"/>
                <a:cs typeface="Times New Roman"/>
                <a:sym typeface="Times New Roman"/>
              </a:rPr>
              <a:t>f</a:t>
            </a:r>
            <a:r>
              <a:rPr b="0" baseline="-25000" i="1" lang="en-US" sz="2400" u="none">
                <a:solidFill>
                  <a:schemeClr val="dk1"/>
                </a:solidFill>
                <a:latin typeface="Times New Roman"/>
                <a:ea typeface="Times New Roman"/>
                <a:cs typeface="Times New Roman"/>
                <a:sym typeface="Times New Roman"/>
              </a:rPr>
              <a:t>1</a:t>
            </a:r>
            <a:endParaRPr/>
          </a:p>
        </p:txBody>
      </p:sp>
      <p:sp>
        <p:nvSpPr>
          <p:cNvPr id="416" name="Google Shape;416;p24"/>
          <p:cNvSpPr txBox="1"/>
          <p:nvPr/>
        </p:nvSpPr>
        <p:spPr>
          <a:xfrm>
            <a:off x="7072312" y="6035675"/>
            <a:ext cx="207168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Focal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length=</a:t>
            </a:r>
            <a:r>
              <a:rPr b="0" i="1" lang="en-US" sz="2400" u="none">
                <a:solidFill>
                  <a:schemeClr val="dk1"/>
                </a:solidFill>
                <a:latin typeface="Times New Roman"/>
                <a:ea typeface="Times New Roman"/>
                <a:cs typeface="Times New Roman"/>
                <a:sym typeface="Times New Roman"/>
              </a:rPr>
              <a:t>f</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417" name="Google Shape;417;p24"/>
          <p:cNvCxnSpPr/>
          <p:nvPr/>
        </p:nvCxnSpPr>
        <p:spPr>
          <a:xfrm flipH="1" rot="10800000">
            <a:off x="1295400" y="5410200"/>
            <a:ext cx="6019800" cy="228600"/>
          </a:xfrm>
          <a:prstGeom prst="straightConnector1">
            <a:avLst/>
          </a:prstGeom>
          <a:noFill/>
          <a:ln cap="flat" cmpd="sng" w="9525">
            <a:solidFill>
              <a:schemeClr val="dk1"/>
            </a:solidFill>
            <a:prstDash val="solid"/>
            <a:miter lim="800000"/>
            <a:headEnd len="med" w="med" type="none"/>
            <a:tailEnd len="med" w="med" type="triangle"/>
          </a:ln>
        </p:spPr>
      </p:cxnSp>
      <p:sp>
        <p:nvSpPr>
          <p:cNvPr id="418" name="Google Shape;418;p24"/>
          <p:cNvSpPr txBox="1"/>
          <p:nvPr/>
        </p:nvSpPr>
        <p:spPr>
          <a:xfrm>
            <a:off x="4038600" y="6019800"/>
            <a:ext cx="1631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Base line=||T||</a:t>
            </a:r>
            <a:endParaRPr/>
          </a:p>
        </p:txBody>
      </p:sp>
      <p:sp>
        <p:nvSpPr>
          <p:cNvPr id="419" name="Google Shape;419;p24"/>
          <p:cNvSpPr txBox="1"/>
          <p:nvPr/>
        </p:nvSpPr>
        <p:spPr>
          <a:xfrm>
            <a:off x="3352800" y="2743200"/>
            <a:ext cx="19113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Plane-3 ∏</a:t>
            </a:r>
            <a:r>
              <a:rPr b="0" baseline="-25000" i="0" lang="en-US" sz="1800" u="none">
                <a:solidFill>
                  <a:schemeClr val="dk1"/>
                </a:solidFill>
                <a:latin typeface="Arial"/>
                <a:ea typeface="Arial"/>
                <a:cs typeface="Arial"/>
                <a:sym typeface="Arial"/>
              </a:rPr>
              <a:t>3</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Perpendicular to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or  T×X</a:t>
            </a:r>
            <a:r>
              <a:rPr b="0" baseline="-25000" i="0" lang="en-US" sz="1800" u="none">
                <a:solidFill>
                  <a:schemeClr val="dk1"/>
                </a:solidFill>
                <a:latin typeface="Arial"/>
                <a:ea typeface="Arial"/>
                <a:cs typeface="Arial"/>
                <a:sym typeface="Arial"/>
              </a:rPr>
              <a:t>1</a:t>
            </a:r>
            <a:endParaRPr/>
          </a:p>
        </p:txBody>
      </p:sp>
      <p:sp>
        <p:nvSpPr>
          <p:cNvPr id="420" name="Google Shape;420;p24"/>
          <p:cNvSpPr txBox="1"/>
          <p:nvPr/>
        </p:nvSpPr>
        <p:spPr>
          <a:xfrm>
            <a:off x="4524375" y="1447800"/>
            <a:ext cx="462915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80010" lvl="0" marL="0" marR="0" rtl="0" algn="l">
              <a:lnSpc>
                <a:spcPct val="100000"/>
              </a:lnSpc>
              <a:spcBef>
                <a:spcPts val="0"/>
              </a:spcBef>
              <a:spcAft>
                <a:spcPts val="0"/>
              </a:spcAft>
              <a:buClr>
                <a:schemeClr val="dk2"/>
              </a:buClr>
              <a:buSzPts val="1260"/>
              <a:buFont typeface="Noto Sans Symbols"/>
              <a:buChar char="●"/>
            </a:pPr>
            <a:r>
              <a:rPr b="0" i="1" lang="en-US" sz="1800" u="none">
                <a:solidFill>
                  <a:schemeClr val="dk1"/>
                </a:solidFill>
                <a:latin typeface="Arial"/>
                <a:ea typeface="Arial"/>
                <a:cs typeface="Arial"/>
                <a:sym typeface="Arial"/>
              </a:rPr>
              <a:t>Right_image_pointT*E*left_image_point=0</a:t>
            </a:r>
            <a:endParaRPr/>
          </a:p>
          <a:p>
            <a:pPr indent="0" lvl="0" marL="0" marR="0" rtl="0" algn="l">
              <a:lnSpc>
                <a:spcPct val="100000"/>
              </a:lnSpc>
              <a:spcBef>
                <a:spcPts val="0"/>
              </a:spcBef>
              <a:spcAft>
                <a:spcPts val="0"/>
              </a:spcAft>
              <a:buNone/>
            </a:pPr>
            <a:r>
              <a:t/>
            </a:r>
            <a:endParaRPr b="0" i="1" sz="18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4" name="Shape 424"/>
        <p:cNvGrpSpPr/>
        <p:nvPr/>
      </p:nvGrpSpPr>
      <p:grpSpPr>
        <a:xfrm>
          <a:off x="0" y="0"/>
          <a:ext cx="0" cy="0"/>
          <a:chOff x="0" y="0"/>
          <a:chExt cx="0" cy="0"/>
        </a:xfrm>
      </p:grpSpPr>
      <p:sp>
        <p:nvSpPr>
          <p:cNvPr id="425" name="Google Shape;425;p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26" name="Google Shape;426;p2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27" name="Google Shape;427;p2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Method: 8-point algorithm</a:t>
            </a:r>
            <a:br>
              <a:rPr b="1" i="0" lang="en-US" sz="3900" u="none">
                <a:solidFill>
                  <a:schemeClr val="dk2"/>
                </a:solidFill>
                <a:latin typeface="Arial"/>
                <a:ea typeface="Arial"/>
                <a:cs typeface="Arial"/>
                <a:sym typeface="Arial"/>
              </a:rPr>
            </a:br>
            <a:r>
              <a:rPr b="1" i="0" lang="en-US" sz="1700" u="none">
                <a:solidFill>
                  <a:schemeClr val="dk2"/>
                </a:solidFill>
                <a:latin typeface="Arial"/>
                <a:ea typeface="Arial"/>
                <a:cs typeface="Arial"/>
                <a:sym typeface="Arial"/>
              </a:rPr>
              <a:t>http://www.cs.manchester.ac.uk/ugt/COMP37111/papers/Hartley.pdf</a:t>
            </a:r>
            <a:endParaRPr/>
          </a:p>
        </p:txBody>
      </p:sp>
      <p:sp>
        <p:nvSpPr>
          <p:cNvPr id="428" name="Google Shape;428;p25"/>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Find 8 point corresponded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Map 8 </a:t>
            </a:r>
            <a:r>
              <a:rPr b="0" i="1" lang="en-US" sz="2600" u="none" cap="none" strike="noStrike">
                <a:solidFill>
                  <a:schemeClr val="dk1"/>
                </a:solidFill>
                <a:latin typeface="Arial"/>
                <a:ea typeface="Arial"/>
                <a:cs typeface="Arial"/>
                <a:sym typeface="Arial"/>
              </a:rPr>
              <a:t>Right_image_points to left_image_point</a:t>
            </a:r>
            <a:endParaRPr b="0" i="0" sz="26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Char char="●"/>
            </a:pPr>
            <a:r>
              <a:rPr b="0" i="1" lang="en-US" sz="3000" u="none">
                <a:solidFill>
                  <a:schemeClr val="dk1"/>
                </a:solidFill>
                <a:latin typeface="Arial"/>
                <a:ea typeface="Arial"/>
                <a:cs typeface="Arial"/>
                <a:sym typeface="Arial"/>
              </a:rPr>
              <a:t>Solve the epeiolar formula</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Right_image_pointT*E*left_image_point=0</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Find 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From E we can find camera R (rotation) ,T (translation)</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From R,T we can find model (3D positions of the left feature points (using left as reference)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17" name="Google Shape;117;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18" name="Google Shape;118;p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3D computer vision techniques. </a:t>
            </a:r>
            <a:endParaRPr/>
          </a:p>
        </p:txBody>
      </p:sp>
      <p:sp>
        <p:nvSpPr>
          <p:cNvPr id="119" name="Google Shape;119;p8"/>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70"/>
              <a:buFont typeface="Noto Sans Symbols"/>
              <a:buChar char="●"/>
            </a:pPr>
            <a:r>
              <a:rPr b="0" i="0" lang="en-US" sz="2100" u="none" cap="none" strike="noStrike">
                <a:solidFill>
                  <a:schemeClr val="dk1"/>
                </a:solidFill>
                <a:latin typeface="Arial"/>
                <a:ea typeface="Arial"/>
                <a:cs typeface="Arial"/>
                <a:sym typeface="Arial"/>
              </a:rPr>
              <a:t>Abstract </a:t>
            </a:r>
            <a:br>
              <a:rPr b="0" i="0" lang="en-US" sz="2100" u="none" cap="none" strike="noStrike">
                <a:solidFill>
                  <a:schemeClr val="dk1"/>
                </a:solidFill>
                <a:latin typeface="Arial"/>
                <a:ea typeface="Arial"/>
                <a:cs typeface="Arial"/>
                <a:sym typeface="Arial"/>
              </a:rPr>
            </a:br>
            <a:r>
              <a:rPr b="0" i="0" lang="en-US" sz="2100" u="none" cap="none" strike="noStrike">
                <a:solidFill>
                  <a:schemeClr val="dk1"/>
                </a:solidFill>
                <a:latin typeface="Arial"/>
                <a:ea typeface="Arial"/>
                <a:cs typeface="Arial"/>
                <a:sym typeface="Arial"/>
              </a:rPr>
              <a:t>In this talk, the ideas of obtaining 3D information of objects (or called 3D reconstruction) using different techniques are discussed. Currently, the most popular one is the image based method that uses 2D cameras for 3D reconstruction; in particular reconstruction based on one-image, two-image and multiple-image are discussed. Moreover, batch and sequential treatments of input data are studied. I will also talk about novel techniques, such as using multiple cameras and laser based methods to obtain 3D information. And I will discuss how 3D computer vision is used in film and game production. Finally naked-eye 3D display technologies will be mentioned.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2" name="Shape 432"/>
        <p:cNvGrpSpPr/>
        <p:nvPr/>
      </p:nvGrpSpPr>
      <p:grpSpPr>
        <a:xfrm>
          <a:off x="0" y="0"/>
          <a:ext cx="0" cy="0"/>
          <a:chOff x="0" y="0"/>
          <a:chExt cx="0" cy="0"/>
        </a:xfrm>
      </p:grpSpPr>
      <p:sp>
        <p:nvSpPr>
          <p:cNvPr id="433" name="Google Shape;433;p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34" name="Google Shape;434;p2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35" name="Google Shape;435;p2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An example  of stereo reconstruction</a:t>
            </a:r>
            <a:endParaRPr/>
          </a:p>
        </p:txBody>
      </p:sp>
      <p:sp>
        <p:nvSpPr>
          <p:cNvPr id="436" name="Google Shape;436;p26"/>
          <p:cNvSpPr txBox="1"/>
          <p:nvPr>
            <p:ph idx="1" type="body"/>
          </p:nvPr>
        </p:nvSpPr>
        <p:spPr>
          <a:xfrm>
            <a:off x="457200" y="1719262"/>
            <a:ext cx="38100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An example</a:t>
            </a:r>
            <a:endParaRPr/>
          </a:p>
          <a:p>
            <a:pPr indent="-342900" lvl="0" marL="342900" marR="0" rtl="0" algn="l">
              <a:lnSpc>
                <a:spcPct val="100000"/>
              </a:lnSpc>
              <a:spcBef>
                <a:spcPts val="600"/>
              </a:spcBef>
              <a:spcAft>
                <a:spcPts val="0"/>
              </a:spcAft>
              <a:buClr>
                <a:schemeClr val="dk2"/>
              </a:buClr>
              <a:buSzPts val="2100"/>
              <a:buFont typeface="Noto Sans Symbols"/>
              <a:buChar char="●"/>
            </a:pPr>
            <a:r>
              <a:rPr b="1" i="0" lang="en-US" sz="3000" u="none">
                <a:solidFill>
                  <a:schemeClr val="dk1"/>
                </a:solidFill>
                <a:latin typeface="Arial"/>
                <a:ea typeface="Arial"/>
                <a:cs typeface="Arial"/>
                <a:sym typeface="Arial"/>
              </a:rPr>
              <a:t>Short-Baseline Stereo Systems for Mobile Devices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a:t>
            </a:r>
            <a:endParaRPr/>
          </a:p>
        </p:txBody>
      </p:sp>
      <p:sp>
        <p:nvSpPr>
          <p:cNvPr id="437" name="Google Shape;437;p26"/>
          <p:cNvSpPr txBox="1"/>
          <p:nvPr/>
        </p:nvSpPr>
        <p:spPr>
          <a:xfrm>
            <a:off x="669925" y="5599112"/>
            <a:ext cx="51244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hlink"/>
                </a:solidFill>
                <a:latin typeface="Arial"/>
                <a:ea typeface="Arial"/>
                <a:cs typeface="Arial"/>
                <a:sym typeface="Arial"/>
                <a:hlinkClick r:id="rId3"/>
              </a:rPr>
              <a:t>http://www.lelaps.de/videos.html#SQx5vU8BA-M</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http://www.lelaps.de/projects/stmobile.html</a:t>
            </a:r>
            <a:endParaRPr/>
          </a:p>
        </p:txBody>
      </p:sp>
      <p:pic>
        <p:nvPicPr>
          <p:cNvPr id="438" name="Google Shape;438;p26"/>
          <p:cNvPicPr preferRelativeResize="0"/>
          <p:nvPr/>
        </p:nvPicPr>
        <p:blipFill rotWithShape="1">
          <a:blip r:embed="rId4">
            <a:alphaModFix/>
          </a:blip>
          <a:srcRect b="0" l="0" r="0" t="0"/>
          <a:stretch/>
        </p:blipFill>
        <p:spPr>
          <a:xfrm>
            <a:off x="3810000" y="1600200"/>
            <a:ext cx="4953000" cy="37036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2" name="Shape 442"/>
        <p:cNvGrpSpPr/>
        <p:nvPr/>
      </p:nvGrpSpPr>
      <p:grpSpPr>
        <a:xfrm>
          <a:off x="0" y="0"/>
          <a:ext cx="0" cy="0"/>
          <a:chOff x="0" y="0"/>
          <a:chExt cx="0" cy="0"/>
        </a:xfrm>
      </p:grpSpPr>
      <p:sp>
        <p:nvSpPr>
          <p:cNvPr id="443" name="Google Shape;443;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44" name="Google Shape;444;p2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45" name="Google Shape;445;p2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Stereo-based Free-space Estimation</a:t>
            </a:r>
            <a:endParaRPr/>
          </a:p>
        </p:txBody>
      </p:sp>
      <p:sp>
        <p:nvSpPr>
          <p:cNvPr id="446" name="Google Shape;446;p2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Another example</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
        <p:nvSpPr>
          <p:cNvPr id="447" name="Google Shape;447;p27"/>
          <p:cNvSpPr txBox="1"/>
          <p:nvPr/>
        </p:nvSpPr>
        <p:spPr>
          <a:xfrm>
            <a:off x="1050925" y="5294312"/>
            <a:ext cx="5035550" cy="971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hlink"/>
                </a:solidFill>
                <a:latin typeface="Arial"/>
                <a:ea typeface="Arial"/>
                <a:cs typeface="Arial"/>
                <a:sym typeface="Arial"/>
                <a:hlinkClick r:id="rId3"/>
              </a:rPr>
              <a:t>http://www.lelaps.de/videos.html#VrKBNtAN03o</a:t>
            </a:r>
            <a:endParaRPr/>
          </a:p>
          <a:p>
            <a:pPr indent="-80010" lvl="0" marL="0" marR="0" rtl="0" algn="l">
              <a:lnSpc>
                <a:spcPct val="100000"/>
              </a:lnSpc>
              <a:spcBef>
                <a:spcPts val="360"/>
              </a:spcBef>
              <a:spcAft>
                <a:spcPts val="0"/>
              </a:spcAft>
              <a:buClr>
                <a:schemeClr val="dk2"/>
              </a:buClr>
              <a:buSzPts val="1260"/>
              <a:buFont typeface="Noto Sans Symbols"/>
              <a:buChar char="●"/>
            </a:pPr>
            <a:r>
              <a:rPr b="0" i="0" lang="en-US" sz="1800" u="none">
                <a:solidFill>
                  <a:schemeClr val="dk1"/>
                </a:solidFill>
                <a:latin typeface="Arial"/>
                <a:ea typeface="Arial"/>
                <a:cs typeface="Arial"/>
                <a:sym typeface="Arial"/>
              </a:rPr>
              <a:t>http://www.lelaps.de/projects/freespace.html</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48" name="Google Shape;448;p27"/>
          <p:cNvPicPr preferRelativeResize="0"/>
          <p:nvPr/>
        </p:nvPicPr>
        <p:blipFill rotWithShape="1">
          <a:blip r:embed="rId4">
            <a:alphaModFix/>
          </a:blip>
          <a:srcRect b="0" l="0" r="0" t="0"/>
          <a:stretch/>
        </p:blipFill>
        <p:spPr>
          <a:xfrm>
            <a:off x="2286000" y="2362200"/>
            <a:ext cx="5486400" cy="2930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2" name="Shape 452"/>
        <p:cNvGrpSpPr/>
        <p:nvPr/>
      </p:nvGrpSpPr>
      <p:grpSpPr>
        <a:xfrm>
          <a:off x="0" y="0"/>
          <a:ext cx="0" cy="0"/>
          <a:chOff x="0" y="0"/>
          <a:chExt cx="0" cy="0"/>
        </a:xfrm>
      </p:grpSpPr>
      <p:sp>
        <p:nvSpPr>
          <p:cNvPr id="453" name="Google Shape;453;p28"/>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Three-image </a:t>
            </a:r>
            <a:endParaRPr/>
          </a:p>
        </p:txBody>
      </p:sp>
      <p:sp>
        <p:nvSpPr>
          <p:cNvPr id="454" name="Google Shape;454;p28"/>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2D-to-3D reconstruction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8" name="Shape 458"/>
        <p:cNvGrpSpPr/>
        <p:nvPr/>
      </p:nvGrpSpPr>
      <p:grpSpPr>
        <a:xfrm>
          <a:off x="0" y="0"/>
          <a:ext cx="0" cy="0"/>
          <a:chOff x="0" y="0"/>
          <a:chExt cx="0" cy="0"/>
        </a:xfrm>
      </p:grpSpPr>
      <p:sp>
        <p:nvSpPr>
          <p:cNvPr id="459" name="Google Shape;459;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60" name="Google Shape;460;p2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61" name="Google Shape;461;p2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Three-image 2D-to-3D reconstruction method</a:t>
            </a:r>
            <a:endParaRPr/>
          </a:p>
        </p:txBody>
      </p:sp>
      <p:sp>
        <p:nvSpPr>
          <p:cNvPr id="462" name="Google Shape;462;p29"/>
          <p:cNvSpPr txBox="1"/>
          <p:nvPr>
            <p:ph idx="1" type="body"/>
          </p:nvPr>
        </p:nvSpPr>
        <p:spPr>
          <a:xfrm>
            <a:off x="381000" y="1524000"/>
            <a:ext cx="48768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More robust using 3 views</a:t>
            </a:r>
            <a:endParaRPr/>
          </a:p>
          <a:p>
            <a:pPr indent="-342900" lvl="0" marL="342900" marR="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It contains 3 epipolar relations</a:t>
            </a:r>
            <a:endParaRPr/>
          </a:p>
          <a:p>
            <a:pPr indent="-347662" lvl="1" marL="69215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Stereo1: view1,2 , </a:t>
            </a:r>
            <a:endParaRPr/>
          </a:p>
          <a:p>
            <a:pPr indent="-347662" lvl="1" marL="69215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Stereo2: view2,3,</a:t>
            </a:r>
            <a:endParaRPr/>
          </a:p>
          <a:p>
            <a:pPr indent="-347662" lvl="1" marL="69215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Stereo3 :view 3,1.</a:t>
            </a:r>
            <a:endParaRPr/>
          </a:p>
          <a:p>
            <a:pPr indent="-342900" lvl="0" marL="342900" marR="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Combine 3 epipolar geometry information together. </a:t>
            </a:r>
            <a:endParaRPr/>
          </a:p>
          <a:p>
            <a:pPr indent="-342900" lvl="0" marL="342900" marR="0" rtl="0" algn="l">
              <a:lnSpc>
                <a:spcPct val="90000"/>
              </a:lnSpc>
              <a:spcBef>
                <a:spcPts val="52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Similar to the algorithm in epipolar geometry (apply 3 times)</a:t>
            </a:r>
            <a:endParaRPr/>
          </a:p>
          <a:p>
            <a:pPr indent="-227330" lvl="0" marL="342900" marR="0" rtl="0" algn="l">
              <a:lnSpc>
                <a:spcPct val="100000"/>
              </a:lnSpc>
              <a:spcBef>
                <a:spcPts val="520"/>
              </a:spcBef>
              <a:spcAft>
                <a:spcPts val="0"/>
              </a:spcAft>
              <a:buClr>
                <a:schemeClr val="dk2"/>
              </a:buClr>
              <a:buSzPts val="1820"/>
              <a:buFont typeface="Noto Sans Symbols"/>
              <a:buNone/>
            </a:pPr>
            <a:r>
              <a:t/>
            </a:r>
            <a:endParaRPr b="0" i="0" sz="2600" u="none">
              <a:solidFill>
                <a:schemeClr val="dk1"/>
              </a:solidFill>
              <a:latin typeface="Arial"/>
              <a:ea typeface="Arial"/>
              <a:cs typeface="Arial"/>
              <a:sym typeface="Arial"/>
            </a:endParaRPr>
          </a:p>
        </p:txBody>
      </p:sp>
      <p:pic>
        <p:nvPicPr>
          <p:cNvPr descr="\begin{figure}\centerline{ &#10;\psfig{figure=geometry/figures/Geom3ViewPoints.ps, width=10cm} &#10;}\end{figure}" id="463" name="Google Shape;463;p29"/>
          <p:cNvPicPr preferRelativeResize="0"/>
          <p:nvPr/>
        </p:nvPicPr>
        <p:blipFill rotWithShape="1">
          <a:blip r:embed="rId3">
            <a:alphaModFix/>
          </a:blip>
          <a:srcRect b="0" l="0" r="0" t="0"/>
          <a:stretch/>
        </p:blipFill>
        <p:spPr>
          <a:xfrm>
            <a:off x="4495800" y="2133600"/>
            <a:ext cx="4267200" cy="2366962"/>
          </a:xfrm>
          <a:prstGeom prst="rect">
            <a:avLst/>
          </a:prstGeom>
          <a:noFill/>
          <a:ln>
            <a:noFill/>
          </a:ln>
        </p:spPr>
      </p:pic>
      <p:sp>
        <p:nvSpPr>
          <p:cNvPr id="464" name="Google Shape;464;p29"/>
          <p:cNvSpPr txBox="1"/>
          <p:nvPr/>
        </p:nvSpPr>
        <p:spPr>
          <a:xfrm>
            <a:off x="898525" y="6056312"/>
            <a:ext cx="51943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http://www.cs.unc.edu/~marc/tutorial/node45.html</a:t>
            </a:r>
            <a:endParaRPr/>
          </a:p>
        </p:txBody>
      </p:sp>
      <p:sp>
        <p:nvSpPr>
          <p:cNvPr id="465" name="Google Shape;465;p29"/>
          <p:cNvSpPr txBox="1"/>
          <p:nvPr/>
        </p:nvSpPr>
        <p:spPr>
          <a:xfrm>
            <a:off x="5927725" y="5065712"/>
            <a:ext cx="30289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M=3-D model point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 m’, m” are image points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C,C’,C” are camera centers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9" name="Shape 469"/>
        <p:cNvGrpSpPr/>
        <p:nvPr/>
      </p:nvGrpSpPr>
      <p:grpSpPr>
        <a:xfrm>
          <a:off x="0" y="0"/>
          <a:ext cx="0" cy="0"/>
          <a:chOff x="0" y="0"/>
          <a:chExt cx="0" cy="0"/>
        </a:xfrm>
      </p:grpSpPr>
      <p:sp>
        <p:nvSpPr>
          <p:cNvPr id="470" name="Google Shape;470;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71" name="Google Shape;471;p3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72" name="Google Shape;472;p3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Example of 3-image reconstruction</a:t>
            </a:r>
            <a:endParaRPr/>
          </a:p>
        </p:txBody>
      </p:sp>
      <p:sp>
        <p:nvSpPr>
          <p:cNvPr id="473" name="Google Shape;473;p3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Example  </a:t>
            </a:r>
            <a:endParaRPr/>
          </a:p>
        </p:txBody>
      </p:sp>
      <p:pic>
        <p:nvPicPr>
          <p:cNvPr id="474" name="Google Shape;474;p30"/>
          <p:cNvPicPr preferRelativeResize="0"/>
          <p:nvPr/>
        </p:nvPicPr>
        <p:blipFill rotWithShape="1">
          <a:blip r:embed="rId3">
            <a:alphaModFix/>
          </a:blip>
          <a:srcRect b="0" l="0" r="0" t="0"/>
          <a:stretch/>
        </p:blipFill>
        <p:spPr>
          <a:xfrm>
            <a:off x="990600" y="2362200"/>
            <a:ext cx="7315200" cy="2135187"/>
          </a:xfrm>
          <a:prstGeom prst="rect">
            <a:avLst/>
          </a:prstGeom>
          <a:noFill/>
          <a:ln>
            <a:noFill/>
          </a:ln>
        </p:spPr>
      </p:pic>
      <p:sp>
        <p:nvSpPr>
          <p:cNvPr id="475" name="Google Shape;475;p30"/>
          <p:cNvSpPr txBox="1"/>
          <p:nvPr/>
        </p:nvSpPr>
        <p:spPr>
          <a:xfrm>
            <a:off x="822325" y="5141912"/>
            <a:ext cx="52070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LIBVISO: Feature Matching for Visual Odometry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http://www.youtube.com/watch?v=DPLh6MoxPAk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9" name="Shape 479"/>
        <p:cNvGrpSpPr/>
        <p:nvPr/>
      </p:nvGrpSpPr>
      <p:grpSpPr>
        <a:xfrm>
          <a:off x="0" y="0"/>
          <a:ext cx="0" cy="0"/>
          <a:chOff x="0" y="0"/>
          <a:chExt cx="0" cy="0"/>
        </a:xfrm>
      </p:grpSpPr>
      <p:sp>
        <p:nvSpPr>
          <p:cNvPr id="480" name="Google Shape;480;p31"/>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N-image</a:t>
            </a:r>
            <a:br>
              <a:rPr b="1" i="0" lang="en-US" sz="4800" u="none">
                <a:solidFill>
                  <a:schemeClr val="dk2"/>
                </a:solidFill>
                <a:latin typeface="Arial"/>
                <a:ea typeface="Arial"/>
                <a:cs typeface="Arial"/>
                <a:sym typeface="Arial"/>
              </a:rPr>
            </a:br>
            <a:endParaRPr/>
          </a:p>
        </p:txBody>
      </p:sp>
      <p:sp>
        <p:nvSpPr>
          <p:cNvPr id="481" name="Google Shape;481;p31"/>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2D-to-3D reconstruction</a:t>
            </a:r>
            <a:endParaRPr/>
          </a:p>
          <a:p>
            <a:pPr indent="0" lvl="0" marL="0" rtl="0" algn="r">
              <a:lnSpc>
                <a:spcPct val="100000"/>
              </a:lnSpc>
              <a:spcBef>
                <a:spcPts val="640"/>
              </a:spcBef>
              <a:spcAft>
                <a:spcPts val="0"/>
              </a:spcAft>
              <a:buSzPts val="2240"/>
              <a:buNone/>
            </a:pPr>
            <a:r>
              <a:rPr b="0" i="0" lang="en-US" sz="3200" u="none">
                <a:solidFill>
                  <a:schemeClr val="dk1"/>
                </a:solidFill>
                <a:latin typeface="Arial"/>
                <a:ea typeface="Arial"/>
                <a:cs typeface="Arial"/>
                <a:sym typeface="Arial"/>
              </a:rPr>
              <a:t>(batched method: order of images can be random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5" name="Shape 485"/>
        <p:cNvGrpSpPr/>
        <p:nvPr/>
      </p:nvGrpSpPr>
      <p:grpSpPr>
        <a:xfrm>
          <a:off x="0" y="0"/>
          <a:ext cx="0" cy="0"/>
          <a:chOff x="0" y="0"/>
          <a:chExt cx="0" cy="0"/>
        </a:xfrm>
      </p:grpSpPr>
      <p:sp>
        <p:nvSpPr>
          <p:cNvPr id="486" name="Google Shape;486;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87" name="Google Shape;487;p3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88" name="Google Shape;488;p3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N-image 2D-to-3D reconstruction method</a:t>
            </a:r>
            <a:endParaRPr/>
          </a:p>
        </p:txBody>
      </p:sp>
      <p:sp>
        <p:nvSpPr>
          <p:cNvPr id="489" name="Google Shape;489;p3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820"/>
              <a:buFont typeface="Noto Sans Symbols"/>
              <a:buChar char="●"/>
            </a:pPr>
            <a:r>
              <a:rPr b="0" i="0" lang="en-US" sz="2600" u="none">
                <a:solidFill>
                  <a:schemeClr val="dk1"/>
                </a:solidFill>
                <a:latin typeface="Arial"/>
                <a:ea typeface="Arial"/>
                <a:cs typeface="Arial"/>
                <a:sym typeface="Arial"/>
              </a:rPr>
              <a:t>Bundle adjustment approach</a:t>
            </a:r>
            <a:endParaRPr/>
          </a:p>
          <a:p>
            <a:pPr indent="-347662" lvl="1" marL="692150" marR="0" rtl="0" algn="l">
              <a:lnSpc>
                <a:spcPct val="10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Guess iteratively the solution for 3D to explain the measurements of feature points in all images</a:t>
            </a:r>
            <a:endParaRPr/>
          </a:p>
          <a:p>
            <a:pPr indent="-347662" lvl="1" marL="692150" marR="0" rtl="0" algn="l">
              <a:lnSpc>
                <a:spcPct val="100000"/>
              </a:lnSpc>
              <a:spcBef>
                <a:spcPts val="440"/>
              </a:spcBef>
              <a:spcAft>
                <a:spcPts val="0"/>
              </a:spcAft>
              <a:buClr>
                <a:schemeClr val="accent2"/>
              </a:buClr>
              <a:buSzPts val="1540"/>
              <a:buFont typeface="Noto Sans Symbols"/>
              <a:buChar char="●"/>
            </a:pPr>
            <a:r>
              <a:rPr b="0" i="0" lang="en-US" sz="2200" u="none" cap="none" strike="noStrike">
                <a:solidFill>
                  <a:schemeClr val="dk1"/>
                </a:solidFill>
                <a:latin typeface="Arial"/>
                <a:ea typeface="Arial"/>
                <a:cs typeface="Arial"/>
                <a:sym typeface="Arial"/>
              </a:rPr>
              <a:t>Math: Q(u,v)=g(X), g is nonlinear (projection) because </a:t>
            </a:r>
            <a:endParaRPr/>
          </a:p>
          <a:p>
            <a:pPr indent="-293687" lvl="2" marL="987425" marR="0" rtl="0" algn="l">
              <a:lnSpc>
                <a:spcPct val="100000"/>
              </a:lnSpc>
              <a:spcBef>
                <a:spcPts val="420"/>
              </a:spcBef>
              <a:spcAft>
                <a:spcPts val="0"/>
              </a:spcAft>
              <a:buClr>
                <a:schemeClr val="accent1"/>
              </a:buClr>
              <a:buSzPts val="1470"/>
              <a:buFont typeface="Noto Sans Symbols"/>
              <a:buChar char="●"/>
            </a:pPr>
            <a:r>
              <a:rPr b="0" i="0" lang="en-US" sz="2100" u="none" cap="none" strike="noStrike">
                <a:solidFill>
                  <a:schemeClr val="dk1"/>
                </a:solidFill>
                <a:latin typeface="Arial"/>
                <a:ea typeface="Arial"/>
                <a:cs typeface="Arial"/>
                <a:sym typeface="Arial"/>
              </a:rPr>
              <a:t>u=fX/Z</a:t>
            </a:r>
            <a:endParaRPr/>
          </a:p>
          <a:p>
            <a:pPr indent="-293687" lvl="2" marL="987425" marR="0" rtl="0" algn="l">
              <a:lnSpc>
                <a:spcPct val="100000"/>
              </a:lnSpc>
              <a:spcBef>
                <a:spcPts val="420"/>
              </a:spcBef>
              <a:spcAft>
                <a:spcPts val="0"/>
              </a:spcAft>
              <a:buClr>
                <a:schemeClr val="accent1"/>
              </a:buClr>
              <a:buSzPts val="1470"/>
              <a:buFont typeface="Noto Sans Symbols"/>
              <a:buChar char="●"/>
            </a:pPr>
            <a:r>
              <a:rPr b="0" i="0" lang="en-US" sz="2100" u="none" cap="none" strike="noStrike">
                <a:solidFill>
                  <a:schemeClr val="dk1"/>
                </a:solidFill>
                <a:latin typeface="Arial"/>
                <a:ea typeface="Arial"/>
                <a:cs typeface="Arial"/>
                <a:sym typeface="Arial"/>
              </a:rPr>
              <a:t>v=fY/Z, f=focal length</a:t>
            </a:r>
            <a:endParaRPr/>
          </a:p>
          <a:p>
            <a:pPr indent="-293687" lvl="2" marL="987425" marR="0" rtl="0" algn="l">
              <a:lnSpc>
                <a:spcPct val="100000"/>
              </a:lnSpc>
              <a:spcBef>
                <a:spcPts val="420"/>
              </a:spcBef>
              <a:spcAft>
                <a:spcPts val="0"/>
              </a:spcAft>
              <a:buClr>
                <a:schemeClr val="accent1"/>
              </a:buClr>
              <a:buSzPts val="1470"/>
              <a:buFont typeface="Noto Sans Symbols"/>
              <a:buChar char="●"/>
            </a:pPr>
            <a:r>
              <a:rPr b="0" i="0" lang="en-US" sz="2100" u="none" cap="none" strike="noStrike">
                <a:solidFill>
                  <a:schemeClr val="dk1"/>
                </a:solidFill>
                <a:latin typeface="Arial"/>
                <a:ea typeface="Arial"/>
                <a:cs typeface="Arial"/>
                <a:sym typeface="Arial"/>
              </a:rPr>
              <a:t>Given Q (image measurement) , we want to find X=(</a:t>
            </a:r>
            <a:r>
              <a:rPr b="0" i="1" lang="en-US" sz="2100" u="none" cap="none" strike="noStrike">
                <a:solidFill>
                  <a:schemeClr val="dk1"/>
                </a:solidFill>
                <a:latin typeface="Arial"/>
                <a:ea typeface="Arial"/>
                <a:cs typeface="Arial"/>
                <a:sym typeface="Arial"/>
              </a:rPr>
              <a:t>X,Y,Z</a:t>
            </a:r>
            <a:r>
              <a:rPr b="0" i="0" lang="en-US" sz="2100" u="none" cap="none" strike="noStrike">
                <a:solidFill>
                  <a:schemeClr val="dk1"/>
                </a:solidFill>
                <a:latin typeface="Arial"/>
                <a:ea typeface="Arial"/>
                <a:cs typeface="Arial"/>
                <a:sym typeface="Arial"/>
              </a:rPr>
              <a:t>)</a:t>
            </a:r>
            <a:r>
              <a:rPr b="0" baseline="-25000" i="0" lang="en-US" sz="2100" u="none" cap="none" strike="noStrike">
                <a:solidFill>
                  <a:schemeClr val="dk1"/>
                </a:solidFill>
                <a:latin typeface="Arial"/>
                <a:ea typeface="Arial"/>
                <a:cs typeface="Arial"/>
                <a:sym typeface="Arial"/>
              </a:rPr>
              <a:t>i</a:t>
            </a:r>
            <a:r>
              <a:rPr b="0" i="0" lang="en-US" sz="2100" u="none" cap="none" strike="noStrike">
                <a:solidFill>
                  <a:schemeClr val="dk1"/>
                </a:solidFill>
                <a:latin typeface="Arial"/>
                <a:ea typeface="Arial"/>
                <a:cs typeface="Arial"/>
                <a:sym typeface="Arial"/>
              </a:rPr>
              <a:t> from image points (u,v)</a:t>
            </a:r>
            <a:r>
              <a:rPr b="0" baseline="-25000" i="0" lang="en-US" sz="2100" u="none" cap="none" strike="noStrike">
                <a:solidFill>
                  <a:schemeClr val="dk1"/>
                </a:solidFill>
                <a:latin typeface="Arial"/>
                <a:ea typeface="Arial"/>
                <a:cs typeface="Arial"/>
                <a:sym typeface="Arial"/>
              </a:rPr>
              <a:t>i</a:t>
            </a:r>
            <a:r>
              <a:rPr b="0" i="0" lang="en-US" sz="2100" u="none" cap="none" strike="noStrike">
                <a:solidFill>
                  <a:schemeClr val="dk1"/>
                </a:solidFill>
                <a:latin typeface="Arial"/>
                <a:ea typeface="Arial"/>
                <a:cs typeface="Arial"/>
                <a:sym typeface="Arial"/>
              </a:rPr>
              <a:t> of all N model points (i=1,,,N), g is the projection formulas</a:t>
            </a:r>
            <a:endParaRPr/>
          </a:p>
          <a:p>
            <a:pPr indent="-293687" lvl="2" marL="987425" marR="0" rtl="0" algn="l">
              <a:lnSpc>
                <a:spcPct val="100000"/>
              </a:lnSpc>
              <a:spcBef>
                <a:spcPts val="420"/>
              </a:spcBef>
              <a:spcAft>
                <a:spcPts val="0"/>
              </a:spcAft>
              <a:buClr>
                <a:schemeClr val="accent1"/>
              </a:buClr>
              <a:buSzPts val="1470"/>
              <a:buFont typeface="Noto Sans Symbols"/>
              <a:buChar char="●"/>
            </a:pPr>
            <a:r>
              <a:rPr b="0" i="0" lang="en-US" sz="2100" u="none" cap="none" strike="noStrike">
                <a:solidFill>
                  <a:schemeClr val="dk1"/>
                </a:solidFill>
                <a:latin typeface="Arial"/>
                <a:ea typeface="Arial"/>
                <a:cs typeface="Arial"/>
                <a:sym typeface="Arial"/>
              </a:rPr>
              <a:t>A typical non linear optimization problem, </a:t>
            </a:r>
            <a:endParaRPr/>
          </a:p>
          <a:p>
            <a:pPr indent="-293687" lvl="2" marL="987425" marR="0" rtl="0" algn="l">
              <a:lnSpc>
                <a:spcPct val="100000"/>
              </a:lnSpc>
              <a:spcBef>
                <a:spcPts val="420"/>
              </a:spcBef>
              <a:spcAft>
                <a:spcPts val="0"/>
              </a:spcAft>
              <a:buClr>
                <a:schemeClr val="accent1"/>
              </a:buClr>
              <a:buSzPts val="1470"/>
              <a:buFont typeface="Noto Sans Symbols"/>
              <a:buChar char="●"/>
            </a:pPr>
            <a:r>
              <a:rPr b="0" i="0" lang="en-US" sz="2100" u="none" cap="none" strike="noStrike">
                <a:solidFill>
                  <a:schemeClr val="dk1"/>
                </a:solidFill>
                <a:latin typeface="Arial"/>
                <a:ea typeface="Arial"/>
                <a:cs typeface="Arial"/>
                <a:sym typeface="Arial"/>
              </a:rPr>
              <a:t>Gauss-Newton for non linear optimization method is used.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3" name="Shape 493"/>
        <p:cNvGrpSpPr/>
        <p:nvPr/>
      </p:nvGrpSpPr>
      <p:grpSpPr>
        <a:xfrm>
          <a:off x="0" y="0"/>
          <a:ext cx="0" cy="0"/>
          <a:chOff x="0" y="0"/>
          <a:chExt cx="0" cy="0"/>
        </a:xfrm>
      </p:grpSpPr>
      <p:sp>
        <p:nvSpPr>
          <p:cNvPr id="494" name="Google Shape;494;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495" name="Google Shape;495;p3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96" name="Google Shape;496;p33"/>
          <p:cNvSpPr txBox="1"/>
          <p:nvPr>
            <p:ph type="title"/>
          </p:nvPr>
        </p:nvSpPr>
        <p:spPr>
          <a:xfrm>
            <a:off x="457200" y="533400"/>
            <a:ext cx="7543800" cy="7921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100"/>
              <a:buFont typeface="Arial"/>
              <a:buNone/>
            </a:pPr>
            <a:r>
              <a:rPr b="1" i="0" lang="en-US" sz="3100" u="none">
                <a:solidFill>
                  <a:schemeClr val="dk2"/>
                </a:solidFill>
                <a:latin typeface="Arial"/>
                <a:ea typeface="Arial"/>
                <a:cs typeface="Arial"/>
                <a:sym typeface="Arial"/>
              </a:rPr>
              <a:t>Batched method: order of images can be random</a:t>
            </a:r>
            <a:r>
              <a:rPr b="1" i="0" lang="en-US" sz="3500" u="none">
                <a:solidFill>
                  <a:schemeClr val="dk2"/>
                </a:solidFill>
                <a:latin typeface="Arial"/>
                <a:ea typeface="Arial"/>
                <a:cs typeface="Arial"/>
                <a:sym typeface="Arial"/>
              </a:rPr>
              <a:t> </a:t>
            </a:r>
            <a:endParaRPr/>
          </a:p>
        </p:txBody>
      </p:sp>
      <p:sp>
        <p:nvSpPr>
          <p:cNvPr id="497" name="Google Shape;497;p33"/>
          <p:cNvSpPr txBox="1"/>
          <p:nvPr>
            <p:ph idx="1" type="body"/>
          </p:nvPr>
        </p:nvSpPr>
        <p:spPr>
          <a:xfrm>
            <a:off x="457200" y="1600200"/>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From measurement [u,v]I find X</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
        <p:nvSpPr>
          <p:cNvPr id="498" name="Google Shape;498;p33"/>
          <p:cNvSpPr/>
          <p:nvPr/>
        </p:nvSpPr>
        <p:spPr>
          <a:xfrm rot="1800000">
            <a:off x="1828800" y="3429000"/>
            <a:ext cx="1004887" cy="12033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9" name="Google Shape;499;p33"/>
          <p:cNvSpPr/>
          <p:nvPr/>
        </p:nvSpPr>
        <p:spPr>
          <a:xfrm rot="1140000">
            <a:off x="2895600" y="4433887"/>
            <a:ext cx="1004887" cy="12033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0" name="Google Shape;500;p33"/>
          <p:cNvSpPr txBox="1"/>
          <p:nvPr/>
        </p:nvSpPr>
        <p:spPr>
          <a:xfrm rot="-180000">
            <a:off x="4343400" y="4738687"/>
            <a:ext cx="1004887" cy="12033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501" name="Google Shape;501;p33"/>
          <p:cNvSpPr/>
          <p:nvPr/>
        </p:nvSpPr>
        <p:spPr>
          <a:xfrm rot="180000">
            <a:off x="5943600" y="4510087"/>
            <a:ext cx="1004887" cy="12033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2" name="Google Shape;502;p33"/>
          <p:cNvSpPr/>
          <p:nvPr/>
        </p:nvSpPr>
        <p:spPr>
          <a:xfrm>
            <a:off x="3733800" y="2757487"/>
            <a:ext cx="1282700" cy="1282700"/>
          </a:xfrm>
          <a:custGeom>
            <a:rect b="b" l="l" r="r" t="t"/>
            <a:pathLst>
              <a:path extrusionOk="0" h="808" w="808">
                <a:moveTo>
                  <a:pt x="464" y="160"/>
                </a:moveTo>
                <a:cubicBezTo>
                  <a:pt x="432" y="216"/>
                  <a:pt x="344" y="320"/>
                  <a:pt x="272" y="352"/>
                </a:cubicBezTo>
                <a:cubicBezTo>
                  <a:pt x="200" y="384"/>
                  <a:pt x="64" y="304"/>
                  <a:pt x="32" y="352"/>
                </a:cubicBezTo>
                <a:cubicBezTo>
                  <a:pt x="0" y="400"/>
                  <a:pt x="16" y="600"/>
                  <a:pt x="80" y="640"/>
                </a:cubicBezTo>
                <a:cubicBezTo>
                  <a:pt x="144" y="680"/>
                  <a:pt x="320" y="568"/>
                  <a:pt x="416" y="592"/>
                </a:cubicBezTo>
                <a:cubicBezTo>
                  <a:pt x="512" y="616"/>
                  <a:pt x="592" y="808"/>
                  <a:pt x="656" y="784"/>
                </a:cubicBezTo>
                <a:cubicBezTo>
                  <a:pt x="720" y="760"/>
                  <a:pt x="792" y="528"/>
                  <a:pt x="800" y="448"/>
                </a:cubicBezTo>
                <a:cubicBezTo>
                  <a:pt x="808" y="368"/>
                  <a:pt x="720" y="368"/>
                  <a:pt x="704" y="304"/>
                </a:cubicBezTo>
                <a:cubicBezTo>
                  <a:pt x="688" y="240"/>
                  <a:pt x="744" y="112"/>
                  <a:pt x="704" y="64"/>
                </a:cubicBezTo>
                <a:cubicBezTo>
                  <a:pt x="664" y="16"/>
                  <a:pt x="512" y="0"/>
                  <a:pt x="464" y="16"/>
                </a:cubicBezTo>
                <a:cubicBezTo>
                  <a:pt x="416" y="32"/>
                  <a:pt x="496" y="104"/>
                  <a:pt x="464" y="160"/>
                </a:cubicBez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33"/>
          <p:cNvSpPr/>
          <p:nvPr/>
        </p:nvSpPr>
        <p:spPr>
          <a:xfrm>
            <a:off x="1600200" y="5424487"/>
            <a:ext cx="5181600" cy="1231900"/>
          </a:xfrm>
          <a:custGeom>
            <a:rect b="b" l="l" r="r" t="t"/>
            <a:pathLst>
              <a:path extrusionOk="0" h="776" w="3264">
                <a:moveTo>
                  <a:pt x="0" y="0"/>
                </a:moveTo>
                <a:cubicBezTo>
                  <a:pt x="168" y="132"/>
                  <a:pt x="336" y="264"/>
                  <a:pt x="528" y="384"/>
                </a:cubicBezTo>
                <a:cubicBezTo>
                  <a:pt x="720" y="504"/>
                  <a:pt x="784" y="664"/>
                  <a:pt x="1152" y="720"/>
                </a:cubicBezTo>
                <a:cubicBezTo>
                  <a:pt x="1520" y="776"/>
                  <a:pt x="2384" y="720"/>
                  <a:pt x="2736" y="720"/>
                </a:cubicBezTo>
                <a:cubicBezTo>
                  <a:pt x="3088" y="720"/>
                  <a:pt x="3176" y="720"/>
                  <a:pt x="3264" y="720"/>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4" name="Google Shape;504;p33"/>
          <p:cNvSpPr txBox="1"/>
          <p:nvPr/>
        </p:nvSpPr>
        <p:spPr>
          <a:xfrm>
            <a:off x="7146925" y="6451600"/>
            <a:ext cx="1746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Camera motion</a:t>
            </a:r>
            <a:endParaRPr/>
          </a:p>
        </p:txBody>
      </p:sp>
      <p:sp>
        <p:nvSpPr>
          <p:cNvPr id="505" name="Google Shape;505;p33"/>
          <p:cNvSpPr/>
          <p:nvPr/>
        </p:nvSpPr>
        <p:spPr>
          <a:xfrm rot="780000">
            <a:off x="2038350" y="3973512"/>
            <a:ext cx="457200" cy="673100"/>
          </a:xfrm>
          <a:custGeom>
            <a:rect b="b" l="l" r="r" t="t"/>
            <a:pathLst>
              <a:path extrusionOk="0" h="808" w="808">
                <a:moveTo>
                  <a:pt x="464" y="160"/>
                </a:moveTo>
                <a:cubicBezTo>
                  <a:pt x="432" y="216"/>
                  <a:pt x="344" y="320"/>
                  <a:pt x="272" y="352"/>
                </a:cubicBezTo>
                <a:cubicBezTo>
                  <a:pt x="200" y="384"/>
                  <a:pt x="64" y="304"/>
                  <a:pt x="32" y="352"/>
                </a:cubicBezTo>
                <a:cubicBezTo>
                  <a:pt x="0" y="400"/>
                  <a:pt x="16" y="600"/>
                  <a:pt x="80" y="640"/>
                </a:cubicBezTo>
                <a:cubicBezTo>
                  <a:pt x="144" y="680"/>
                  <a:pt x="320" y="568"/>
                  <a:pt x="416" y="592"/>
                </a:cubicBezTo>
                <a:cubicBezTo>
                  <a:pt x="512" y="616"/>
                  <a:pt x="592" y="808"/>
                  <a:pt x="656" y="784"/>
                </a:cubicBezTo>
                <a:cubicBezTo>
                  <a:pt x="720" y="760"/>
                  <a:pt x="792" y="528"/>
                  <a:pt x="800" y="448"/>
                </a:cubicBezTo>
                <a:cubicBezTo>
                  <a:pt x="808" y="368"/>
                  <a:pt x="720" y="368"/>
                  <a:pt x="704" y="304"/>
                </a:cubicBezTo>
                <a:cubicBezTo>
                  <a:pt x="688" y="240"/>
                  <a:pt x="744" y="112"/>
                  <a:pt x="704" y="64"/>
                </a:cubicBezTo>
                <a:cubicBezTo>
                  <a:pt x="664" y="16"/>
                  <a:pt x="512" y="0"/>
                  <a:pt x="464" y="16"/>
                </a:cubicBezTo>
                <a:cubicBezTo>
                  <a:pt x="416" y="32"/>
                  <a:pt x="496" y="104"/>
                  <a:pt x="464" y="160"/>
                </a:cubicBez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33"/>
          <p:cNvSpPr/>
          <p:nvPr/>
        </p:nvSpPr>
        <p:spPr>
          <a:xfrm rot="480000">
            <a:off x="3124200" y="4510087"/>
            <a:ext cx="457200" cy="825500"/>
          </a:xfrm>
          <a:custGeom>
            <a:rect b="b" l="l" r="r" t="t"/>
            <a:pathLst>
              <a:path extrusionOk="0" h="808" w="808">
                <a:moveTo>
                  <a:pt x="464" y="160"/>
                </a:moveTo>
                <a:cubicBezTo>
                  <a:pt x="432" y="216"/>
                  <a:pt x="344" y="320"/>
                  <a:pt x="272" y="352"/>
                </a:cubicBezTo>
                <a:cubicBezTo>
                  <a:pt x="200" y="384"/>
                  <a:pt x="64" y="304"/>
                  <a:pt x="32" y="352"/>
                </a:cubicBezTo>
                <a:cubicBezTo>
                  <a:pt x="0" y="400"/>
                  <a:pt x="16" y="600"/>
                  <a:pt x="80" y="640"/>
                </a:cubicBezTo>
                <a:cubicBezTo>
                  <a:pt x="144" y="680"/>
                  <a:pt x="320" y="568"/>
                  <a:pt x="416" y="592"/>
                </a:cubicBezTo>
                <a:cubicBezTo>
                  <a:pt x="512" y="616"/>
                  <a:pt x="592" y="808"/>
                  <a:pt x="656" y="784"/>
                </a:cubicBezTo>
                <a:cubicBezTo>
                  <a:pt x="720" y="760"/>
                  <a:pt x="792" y="528"/>
                  <a:pt x="800" y="448"/>
                </a:cubicBezTo>
                <a:cubicBezTo>
                  <a:pt x="808" y="368"/>
                  <a:pt x="720" y="368"/>
                  <a:pt x="704" y="304"/>
                </a:cubicBezTo>
                <a:cubicBezTo>
                  <a:pt x="688" y="240"/>
                  <a:pt x="744" y="112"/>
                  <a:pt x="704" y="64"/>
                </a:cubicBezTo>
                <a:cubicBezTo>
                  <a:pt x="664" y="16"/>
                  <a:pt x="512" y="0"/>
                  <a:pt x="464" y="16"/>
                </a:cubicBezTo>
                <a:cubicBezTo>
                  <a:pt x="416" y="32"/>
                  <a:pt x="496" y="104"/>
                  <a:pt x="464" y="160"/>
                </a:cubicBez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7" name="Google Shape;507;p33"/>
          <p:cNvSpPr/>
          <p:nvPr/>
        </p:nvSpPr>
        <p:spPr>
          <a:xfrm rot="-300000">
            <a:off x="4572000" y="4891087"/>
            <a:ext cx="457200" cy="825500"/>
          </a:xfrm>
          <a:custGeom>
            <a:rect b="b" l="l" r="r" t="t"/>
            <a:pathLst>
              <a:path extrusionOk="0" h="808" w="808">
                <a:moveTo>
                  <a:pt x="464" y="160"/>
                </a:moveTo>
                <a:cubicBezTo>
                  <a:pt x="432" y="216"/>
                  <a:pt x="344" y="320"/>
                  <a:pt x="272" y="352"/>
                </a:cubicBezTo>
                <a:cubicBezTo>
                  <a:pt x="200" y="384"/>
                  <a:pt x="64" y="304"/>
                  <a:pt x="32" y="352"/>
                </a:cubicBezTo>
                <a:cubicBezTo>
                  <a:pt x="0" y="400"/>
                  <a:pt x="16" y="600"/>
                  <a:pt x="80" y="640"/>
                </a:cubicBezTo>
                <a:cubicBezTo>
                  <a:pt x="144" y="680"/>
                  <a:pt x="320" y="568"/>
                  <a:pt x="416" y="592"/>
                </a:cubicBezTo>
                <a:cubicBezTo>
                  <a:pt x="512" y="616"/>
                  <a:pt x="592" y="808"/>
                  <a:pt x="656" y="784"/>
                </a:cubicBezTo>
                <a:cubicBezTo>
                  <a:pt x="720" y="760"/>
                  <a:pt x="792" y="528"/>
                  <a:pt x="800" y="448"/>
                </a:cubicBezTo>
                <a:cubicBezTo>
                  <a:pt x="808" y="368"/>
                  <a:pt x="720" y="368"/>
                  <a:pt x="704" y="304"/>
                </a:cubicBezTo>
                <a:cubicBezTo>
                  <a:pt x="688" y="240"/>
                  <a:pt x="744" y="112"/>
                  <a:pt x="704" y="64"/>
                </a:cubicBezTo>
                <a:cubicBezTo>
                  <a:pt x="664" y="16"/>
                  <a:pt x="512" y="0"/>
                  <a:pt x="464" y="16"/>
                </a:cubicBezTo>
                <a:cubicBezTo>
                  <a:pt x="416" y="32"/>
                  <a:pt x="496" y="104"/>
                  <a:pt x="464" y="160"/>
                </a:cubicBez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8" name="Google Shape;508;p33"/>
          <p:cNvSpPr/>
          <p:nvPr/>
        </p:nvSpPr>
        <p:spPr>
          <a:xfrm rot="-180000">
            <a:off x="6019800" y="4891087"/>
            <a:ext cx="457200" cy="825500"/>
          </a:xfrm>
          <a:custGeom>
            <a:rect b="b" l="l" r="r" t="t"/>
            <a:pathLst>
              <a:path extrusionOk="0" h="808" w="808">
                <a:moveTo>
                  <a:pt x="464" y="160"/>
                </a:moveTo>
                <a:cubicBezTo>
                  <a:pt x="432" y="216"/>
                  <a:pt x="344" y="320"/>
                  <a:pt x="272" y="352"/>
                </a:cubicBezTo>
                <a:cubicBezTo>
                  <a:pt x="200" y="384"/>
                  <a:pt x="64" y="304"/>
                  <a:pt x="32" y="352"/>
                </a:cubicBezTo>
                <a:cubicBezTo>
                  <a:pt x="0" y="400"/>
                  <a:pt x="16" y="600"/>
                  <a:pt x="80" y="640"/>
                </a:cubicBezTo>
                <a:cubicBezTo>
                  <a:pt x="144" y="680"/>
                  <a:pt x="320" y="568"/>
                  <a:pt x="416" y="592"/>
                </a:cubicBezTo>
                <a:cubicBezTo>
                  <a:pt x="512" y="616"/>
                  <a:pt x="592" y="808"/>
                  <a:pt x="656" y="784"/>
                </a:cubicBezTo>
                <a:cubicBezTo>
                  <a:pt x="720" y="760"/>
                  <a:pt x="792" y="528"/>
                  <a:pt x="800" y="448"/>
                </a:cubicBezTo>
                <a:cubicBezTo>
                  <a:pt x="808" y="368"/>
                  <a:pt x="720" y="368"/>
                  <a:pt x="704" y="304"/>
                </a:cubicBezTo>
                <a:cubicBezTo>
                  <a:pt x="688" y="240"/>
                  <a:pt x="744" y="112"/>
                  <a:pt x="704" y="64"/>
                </a:cubicBezTo>
                <a:cubicBezTo>
                  <a:pt x="664" y="16"/>
                  <a:pt x="512" y="0"/>
                  <a:pt x="464" y="16"/>
                </a:cubicBezTo>
                <a:cubicBezTo>
                  <a:pt x="416" y="32"/>
                  <a:pt x="496" y="104"/>
                  <a:pt x="464" y="160"/>
                </a:cubicBez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9" name="Google Shape;509;p33"/>
          <p:cNvSpPr txBox="1"/>
          <p:nvPr/>
        </p:nvSpPr>
        <p:spPr>
          <a:xfrm>
            <a:off x="1584325" y="4470400"/>
            <a:ext cx="8191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t=1</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33"/>
          <p:cNvSpPr txBox="1"/>
          <p:nvPr/>
        </p:nvSpPr>
        <p:spPr>
          <a:xfrm>
            <a:off x="2743200" y="5500687"/>
            <a:ext cx="8191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t=2</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1" name="Google Shape;511;p33"/>
          <p:cNvSpPr txBox="1"/>
          <p:nvPr/>
        </p:nvSpPr>
        <p:spPr>
          <a:xfrm>
            <a:off x="4495800" y="5729287"/>
            <a:ext cx="8191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t=3</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2" name="Google Shape;512;p33"/>
          <p:cNvSpPr txBox="1"/>
          <p:nvPr/>
        </p:nvSpPr>
        <p:spPr>
          <a:xfrm>
            <a:off x="5791200" y="5729287"/>
            <a:ext cx="8191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Image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t=m</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3" name="Google Shape;513;p33"/>
          <p:cNvCxnSpPr/>
          <p:nvPr/>
        </p:nvCxnSpPr>
        <p:spPr>
          <a:xfrm flipH="1" rot="10800000">
            <a:off x="1600200" y="2438400"/>
            <a:ext cx="3505200" cy="2071687"/>
          </a:xfrm>
          <a:prstGeom prst="straightConnector1">
            <a:avLst/>
          </a:prstGeom>
          <a:noFill/>
          <a:ln cap="flat" cmpd="sng" w="9525">
            <a:solidFill>
              <a:schemeClr val="dk1"/>
            </a:solidFill>
            <a:prstDash val="solid"/>
            <a:miter lim="800000"/>
            <a:headEnd len="med" w="med" type="none"/>
            <a:tailEnd len="med" w="med" type="none"/>
          </a:ln>
        </p:spPr>
      </p:cxnSp>
      <p:cxnSp>
        <p:nvCxnSpPr>
          <p:cNvPr id="514" name="Google Shape;514;p33"/>
          <p:cNvCxnSpPr/>
          <p:nvPr/>
        </p:nvCxnSpPr>
        <p:spPr>
          <a:xfrm flipH="1" rot="10800000">
            <a:off x="2667000" y="2528887"/>
            <a:ext cx="1981200" cy="3276600"/>
          </a:xfrm>
          <a:prstGeom prst="straightConnector1">
            <a:avLst/>
          </a:prstGeom>
          <a:noFill/>
          <a:ln cap="flat" cmpd="sng" w="9525">
            <a:solidFill>
              <a:schemeClr val="dk1"/>
            </a:solidFill>
            <a:prstDash val="solid"/>
            <a:miter lim="800000"/>
            <a:headEnd len="med" w="med" type="none"/>
            <a:tailEnd len="med" w="med" type="none"/>
          </a:ln>
        </p:spPr>
      </p:cxnSp>
      <p:cxnSp>
        <p:nvCxnSpPr>
          <p:cNvPr id="515" name="Google Shape;515;p33"/>
          <p:cNvCxnSpPr/>
          <p:nvPr/>
        </p:nvCxnSpPr>
        <p:spPr>
          <a:xfrm rot="10800000">
            <a:off x="4495800" y="2514600"/>
            <a:ext cx="533400" cy="3886200"/>
          </a:xfrm>
          <a:prstGeom prst="straightConnector1">
            <a:avLst/>
          </a:prstGeom>
          <a:noFill/>
          <a:ln cap="flat" cmpd="sng" w="9525">
            <a:solidFill>
              <a:schemeClr val="dk1"/>
            </a:solidFill>
            <a:prstDash val="solid"/>
            <a:miter lim="800000"/>
            <a:headEnd len="med" w="med" type="none"/>
            <a:tailEnd len="med" w="med" type="none"/>
          </a:ln>
        </p:spPr>
      </p:cxnSp>
      <p:sp>
        <p:nvSpPr>
          <p:cNvPr id="516" name="Google Shape;516;p33"/>
          <p:cNvSpPr/>
          <p:nvPr/>
        </p:nvSpPr>
        <p:spPr>
          <a:xfrm>
            <a:off x="2362200" y="3976687"/>
            <a:ext cx="76200" cy="762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7" name="Google Shape;517;p33"/>
          <p:cNvSpPr/>
          <p:nvPr/>
        </p:nvSpPr>
        <p:spPr>
          <a:xfrm>
            <a:off x="3352800" y="4510087"/>
            <a:ext cx="76200" cy="762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8" name="Google Shape;518;p33"/>
          <p:cNvSpPr/>
          <p:nvPr/>
        </p:nvSpPr>
        <p:spPr>
          <a:xfrm>
            <a:off x="4724400" y="4891087"/>
            <a:ext cx="76200" cy="762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9" name="Google Shape;519;p33"/>
          <p:cNvSpPr/>
          <p:nvPr/>
        </p:nvSpPr>
        <p:spPr>
          <a:xfrm>
            <a:off x="6248400" y="4891087"/>
            <a:ext cx="76200" cy="762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0" name="Google Shape;520;p33"/>
          <p:cNvSpPr/>
          <p:nvPr/>
        </p:nvSpPr>
        <p:spPr>
          <a:xfrm>
            <a:off x="4419600" y="2757487"/>
            <a:ext cx="76200" cy="762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1" name="Google Shape;521;p33"/>
          <p:cNvSpPr txBox="1"/>
          <p:nvPr/>
        </p:nvSpPr>
        <p:spPr>
          <a:xfrm>
            <a:off x="5318125" y="4891087"/>
            <a:ext cx="4730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522" name="Google Shape;522;p33"/>
          <p:cNvSpPr txBox="1"/>
          <p:nvPr/>
        </p:nvSpPr>
        <p:spPr>
          <a:xfrm>
            <a:off x="2879725" y="3251200"/>
            <a:ext cx="425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v1</a:t>
            </a:r>
            <a:endParaRPr/>
          </a:p>
        </p:txBody>
      </p:sp>
      <p:sp>
        <p:nvSpPr>
          <p:cNvPr id="523" name="Google Shape;523;p33"/>
          <p:cNvSpPr txBox="1"/>
          <p:nvPr/>
        </p:nvSpPr>
        <p:spPr>
          <a:xfrm>
            <a:off x="3352800" y="3748087"/>
            <a:ext cx="425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v2</a:t>
            </a:r>
            <a:endParaRPr/>
          </a:p>
        </p:txBody>
      </p:sp>
      <p:sp>
        <p:nvSpPr>
          <p:cNvPr id="524" name="Google Shape;524;p33"/>
          <p:cNvSpPr txBox="1"/>
          <p:nvPr/>
        </p:nvSpPr>
        <p:spPr>
          <a:xfrm>
            <a:off x="4267200" y="3976687"/>
            <a:ext cx="425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v3</a:t>
            </a:r>
            <a:endParaRPr/>
          </a:p>
        </p:txBody>
      </p:sp>
      <p:sp>
        <p:nvSpPr>
          <p:cNvPr id="525" name="Google Shape;525;p33"/>
          <p:cNvSpPr txBox="1"/>
          <p:nvPr/>
        </p:nvSpPr>
        <p:spPr>
          <a:xfrm>
            <a:off x="6172200" y="4129087"/>
            <a:ext cx="48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vm</a:t>
            </a:r>
            <a:endParaRPr/>
          </a:p>
        </p:txBody>
      </p:sp>
      <p:cxnSp>
        <p:nvCxnSpPr>
          <p:cNvPr id="526" name="Google Shape;526;p33"/>
          <p:cNvCxnSpPr/>
          <p:nvPr/>
        </p:nvCxnSpPr>
        <p:spPr>
          <a:xfrm rot="10800000">
            <a:off x="4267200" y="2605087"/>
            <a:ext cx="2514600" cy="3048000"/>
          </a:xfrm>
          <a:prstGeom prst="straightConnector1">
            <a:avLst/>
          </a:prstGeom>
          <a:noFill/>
          <a:ln cap="flat" cmpd="sng" w="9525">
            <a:solidFill>
              <a:schemeClr val="dk1"/>
            </a:solidFill>
            <a:prstDash val="solid"/>
            <a:miter lim="800000"/>
            <a:headEnd len="med" w="med" type="none"/>
            <a:tailEnd len="med" w="med" type="none"/>
          </a:ln>
        </p:spPr>
      </p:cxnSp>
      <p:sp>
        <p:nvSpPr>
          <p:cNvPr id="527" name="Google Shape;527;p33"/>
          <p:cNvSpPr txBox="1"/>
          <p:nvPr/>
        </p:nvSpPr>
        <p:spPr>
          <a:xfrm>
            <a:off x="4022725" y="2641600"/>
            <a:ext cx="3365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528" name="Google Shape;528;p33"/>
          <p:cNvSpPr txBox="1"/>
          <p:nvPr/>
        </p:nvSpPr>
        <p:spPr>
          <a:xfrm>
            <a:off x="2895600" y="40528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[u,v]2 </a:t>
            </a:r>
            <a:endParaRPr/>
          </a:p>
        </p:txBody>
      </p:sp>
      <p:sp>
        <p:nvSpPr>
          <p:cNvPr id="529" name="Google Shape;529;p33"/>
          <p:cNvSpPr txBox="1"/>
          <p:nvPr/>
        </p:nvSpPr>
        <p:spPr>
          <a:xfrm>
            <a:off x="1981200" y="35194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[u,v]1 </a:t>
            </a:r>
            <a:endParaRPr/>
          </a:p>
        </p:txBody>
      </p:sp>
      <p:sp>
        <p:nvSpPr>
          <p:cNvPr id="530" name="Google Shape;530;p33"/>
          <p:cNvSpPr txBox="1"/>
          <p:nvPr/>
        </p:nvSpPr>
        <p:spPr>
          <a:xfrm>
            <a:off x="4038600" y="44338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[u,v]3 </a:t>
            </a:r>
            <a:endParaRPr/>
          </a:p>
        </p:txBody>
      </p:sp>
      <p:sp>
        <p:nvSpPr>
          <p:cNvPr id="531" name="Google Shape;531;p33"/>
          <p:cNvSpPr txBox="1"/>
          <p:nvPr/>
        </p:nvSpPr>
        <p:spPr>
          <a:xfrm>
            <a:off x="5562600" y="4814887"/>
            <a:ext cx="869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[u,v]m </a:t>
            </a:r>
            <a:endParaRPr/>
          </a:p>
        </p:txBody>
      </p:sp>
      <p:sp>
        <p:nvSpPr>
          <p:cNvPr id="532" name="Google Shape;532;p33"/>
          <p:cNvSpPr/>
          <p:nvPr/>
        </p:nvSpPr>
        <p:spPr>
          <a:xfrm>
            <a:off x="1524000" y="4433887"/>
            <a:ext cx="76200" cy="76200"/>
          </a:xfrm>
          <a:prstGeom prst="ellipse">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3" name="Google Shape;533;p33"/>
          <p:cNvSpPr/>
          <p:nvPr/>
        </p:nvSpPr>
        <p:spPr>
          <a:xfrm>
            <a:off x="2590800" y="5805487"/>
            <a:ext cx="76200" cy="76200"/>
          </a:xfrm>
          <a:prstGeom prst="ellipse">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33"/>
          <p:cNvSpPr/>
          <p:nvPr/>
        </p:nvSpPr>
        <p:spPr>
          <a:xfrm>
            <a:off x="5029200" y="6338887"/>
            <a:ext cx="76200" cy="76200"/>
          </a:xfrm>
          <a:prstGeom prst="ellipse">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5" name="Google Shape;535;p33"/>
          <p:cNvSpPr/>
          <p:nvPr/>
        </p:nvSpPr>
        <p:spPr>
          <a:xfrm>
            <a:off x="6781800" y="5653087"/>
            <a:ext cx="76200" cy="76200"/>
          </a:xfrm>
          <a:prstGeom prst="ellipse">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6" name="Google Shape;536;p33"/>
          <p:cNvSpPr txBox="1"/>
          <p:nvPr/>
        </p:nvSpPr>
        <p:spPr>
          <a:xfrm>
            <a:off x="1127125" y="4470400"/>
            <a:ext cx="48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O1</a:t>
            </a:r>
            <a:endParaRPr/>
          </a:p>
        </p:txBody>
      </p:sp>
      <p:sp>
        <p:nvSpPr>
          <p:cNvPr id="537" name="Google Shape;537;p33"/>
          <p:cNvSpPr txBox="1"/>
          <p:nvPr/>
        </p:nvSpPr>
        <p:spPr>
          <a:xfrm>
            <a:off x="2209800" y="5805487"/>
            <a:ext cx="48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O2</a:t>
            </a:r>
            <a:endParaRPr/>
          </a:p>
        </p:txBody>
      </p:sp>
      <p:sp>
        <p:nvSpPr>
          <p:cNvPr id="538" name="Google Shape;538;p33"/>
          <p:cNvSpPr txBox="1"/>
          <p:nvPr/>
        </p:nvSpPr>
        <p:spPr>
          <a:xfrm>
            <a:off x="4495800" y="6262687"/>
            <a:ext cx="48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O3</a:t>
            </a:r>
            <a:endParaRPr/>
          </a:p>
        </p:txBody>
      </p:sp>
      <p:sp>
        <p:nvSpPr>
          <p:cNvPr id="539" name="Google Shape;539;p33"/>
          <p:cNvSpPr txBox="1"/>
          <p:nvPr/>
        </p:nvSpPr>
        <p:spPr>
          <a:xfrm>
            <a:off x="6705600" y="5729287"/>
            <a:ext cx="552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Om</a:t>
            </a:r>
            <a:endParaRPr/>
          </a:p>
        </p:txBody>
      </p:sp>
      <p:sp>
        <p:nvSpPr>
          <p:cNvPr id="540" name="Google Shape;540;p33"/>
          <p:cNvSpPr txBox="1"/>
          <p:nvPr/>
        </p:nvSpPr>
        <p:spPr>
          <a:xfrm>
            <a:off x="1981200" y="62626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R2,T2</a:t>
            </a:r>
            <a:endParaRPr/>
          </a:p>
        </p:txBody>
      </p:sp>
      <p:sp>
        <p:nvSpPr>
          <p:cNvPr id="541" name="Google Shape;541;p33"/>
          <p:cNvSpPr txBox="1"/>
          <p:nvPr/>
        </p:nvSpPr>
        <p:spPr>
          <a:xfrm>
            <a:off x="4191000" y="64912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R3,T3</a:t>
            </a:r>
            <a:endParaRPr/>
          </a:p>
        </p:txBody>
      </p:sp>
      <p:sp>
        <p:nvSpPr>
          <p:cNvPr id="542" name="Google Shape;542;p33"/>
          <p:cNvSpPr txBox="1"/>
          <p:nvPr/>
        </p:nvSpPr>
        <p:spPr>
          <a:xfrm>
            <a:off x="6705600" y="6034087"/>
            <a:ext cx="933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Rm,Tm</a:t>
            </a:r>
            <a:endParaRPr/>
          </a:p>
        </p:txBody>
      </p:sp>
      <p:sp>
        <p:nvSpPr>
          <p:cNvPr id="543" name="Google Shape;543;p33"/>
          <p:cNvSpPr txBox="1"/>
          <p:nvPr/>
        </p:nvSpPr>
        <p:spPr>
          <a:xfrm>
            <a:off x="990600" y="4814887"/>
            <a:ext cx="806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R1,T1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7" name="Shape 547"/>
        <p:cNvGrpSpPr/>
        <p:nvPr/>
      </p:nvGrpSpPr>
      <p:grpSpPr>
        <a:xfrm>
          <a:off x="0" y="0"/>
          <a:ext cx="0" cy="0"/>
          <a:chOff x="0" y="0"/>
          <a:chExt cx="0" cy="0"/>
        </a:xfrm>
      </p:grpSpPr>
      <p:sp>
        <p:nvSpPr>
          <p:cNvPr id="548" name="Google Shape;548;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549" name="Google Shape;549;p3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550" name="Google Shape;550;p3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Example</a:t>
            </a:r>
            <a:endParaRPr/>
          </a:p>
        </p:txBody>
      </p:sp>
      <p:sp>
        <p:nvSpPr>
          <p:cNvPr id="551" name="Google Shape;551;p3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Bundle adjustment reconstruction</a:t>
            </a:r>
            <a:endParaRPr/>
          </a:p>
        </p:txBody>
      </p:sp>
      <p:sp>
        <p:nvSpPr>
          <p:cNvPr id="552" name="Google Shape;552;p34"/>
          <p:cNvSpPr txBox="1"/>
          <p:nvPr/>
        </p:nvSpPr>
        <p:spPr>
          <a:xfrm>
            <a:off x="822325" y="5599112"/>
            <a:ext cx="66230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http://www.cse.cuhk.edu.hk/%7Ekhwong/demo/canyon2b2.mpg</a:t>
            </a:r>
            <a:endParaRPr/>
          </a:p>
        </p:txBody>
      </p:sp>
      <p:pic>
        <p:nvPicPr>
          <p:cNvPr descr="video canyon2b2.mpg" id="553" name="Google Shape;553;p34"/>
          <p:cNvPicPr preferRelativeResize="0"/>
          <p:nvPr/>
        </p:nvPicPr>
        <p:blipFill rotWithShape="1">
          <a:blip r:embed="rId3">
            <a:alphaModFix/>
          </a:blip>
          <a:srcRect b="0" l="0" r="0" t="0"/>
          <a:stretch/>
        </p:blipFill>
        <p:spPr>
          <a:xfrm>
            <a:off x="2209800" y="2438400"/>
            <a:ext cx="4114800" cy="277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25" name="Google Shape;125;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26" name="Google Shape;126;p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Motivation</a:t>
            </a:r>
            <a:endParaRPr/>
          </a:p>
        </p:txBody>
      </p:sp>
      <p:sp>
        <p:nvSpPr>
          <p:cNvPr id="127" name="Google Shape;127;p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live in a 3D world</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see 2D images but perceive the world in 3D</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Intelligent robot should have this 3D reconstruction capability </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33" name="Google Shape;133;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34" name="Google Shape;134;p1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How to obtain 3D information?</a:t>
            </a:r>
            <a:endParaRPr/>
          </a:p>
        </p:txBody>
      </p:sp>
      <p:sp>
        <p:nvSpPr>
          <p:cNvPr id="135" name="Google Shape;135;p1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Cameras-2D</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Range sensors-3D</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41" name="Google Shape;141;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42" name="Google Shape;142;p1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Challenges</a:t>
            </a:r>
            <a:endParaRPr/>
          </a:p>
        </p:txBody>
      </p:sp>
      <p:sp>
        <p:nvSpPr>
          <p:cNvPr id="143" name="Google Shape;143;p1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Obtain 3D information for tasks in a 3D world.</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2D-to-3D reconstruction from a camera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3D directly— laser range sensor, kinect sensor</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Novel sensors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Camera array/ multiple camera</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One pixel camera</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light field camera</a:t>
            </a:r>
            <a:endParaRPr/>
          </a:p>
          <a:p>
            <a:pPr indent="-227330" lvl="0" marL="342900" marR="0" rtl="0" algn="l">
              <a:lnSpc>
                <a:spcPct val="100000"/>
              </a:lnSpc>
              <a:spcBef>
                <a:spcPts val="52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49" name="Google Shape;149;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50" name="Google Shape;150;p1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2D-to-3D reconstruction (feature based method) </a:t>
            </a:r>
            <a:endParaRPr/>
          </a:p>
        </p:txBody>
      </p:sp>
      <p:sp>
        <p:nvSpPr>
          <p:cNvPr id="151" name="Google Shape;151;p1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Camera (perspective projection)</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Features-extraction and correspondences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Methods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One-image method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Two-image (Stereo) method</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Three-image method</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N-image method</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Bundle adjustment </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Kalman filter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57" name="Google Shape;15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58" name="Google Shape;158;p1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Camera: 3D to 2D projection</a:t>
            </a:r>
            <a:endParaRPr/>
          </a:p>
        </p:txBody>
      </p:sp>
      <p:sp>
        <p:nvSpPr>
          <p:cNvPr id="159" name="Google Shape;159;p13"/>
          <p:cNvSpPr txBox="1"/>
          <p:nvPr>
            <p:ph idx="1" type="body"/>
          </p:nvPr>
        </p:nvSpPr>
        <p:spPr>
          <a:xfrm>
            <a:off x="457200" y="1676400"/>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380"/>
              <a:buFont typeface="Noto Sans Symbols"/>
              <a:buNone/>
            </a:pPr>
            <a:r>
              <a:rPr b="0" i="0" lang="en-US" sz="3400" u="none">
                <a:solidFill>
                  <a:schemeClr val="dk1"/>
                </a:solidFill>
                <a:latin typeface="Arial"/>
                <a:ea typeface="Arial"/>
                <a:cs typeface="Arial"/>
                <a:sym typeface="Arial"/>
              </a:rPr>
              <a:t>Perspective model</a:t>
            </a:r>
            <a:endParaRPr/>
          </a:p>
          <a:p>
            <a:pPr indent="-342900" lvl="0" marL="342900" marR="0" rtl="0" algn="l">
              <a:lnSpc>
                <a:spcPct val="100000"/>
              </a:lnSpc>
              <a:spcBef>
                <a:spcPts val="0"/>
              </a:spcBef>
              <a:spcAft>
                <a:spcPts val="0"/>
              </a:spcAft>
              <a:buClr>
                <a:schemeClr val="dk2"/>
              </a:buClr>
              <a:buSzPts val="2380"/>
              <a:buFont typeface="Noto Sans Symbols"/>
              <a:buNone/>
            </a:pPr>
            <a:r>
              <a:rPr b="0" i="0" lang="en-US" sz="3400" u="none">
                <a:solidFill>
                  <a:schemeClr val="dk1"/>
                </a:solidFill>
                <a:latin typeface="Arial"/>
                <a:ea typeface="Arial"/>
                <a:cs typeface="Arial"/>
                <a:sym typeface="Arial"/>
              </a:rPr>
              <a:t>      u=F*X/Z (nonlinear relation)</a:t>
            </a:r>
            <a:endParaRPr/>
          </a:p>
          <a:p>
            <a:pPr indent="-342900" lvl="0" marL="342900" marR="0" rtl="0" algn="l">
              <a:lnSpc>
                <a:spcPct val="100000"/>
              </a:lnSpc>
              <a:spcBef>
                <a:spcPts val="0"/>
              </a:spcBef>
              <a:spcAft>
                <a:spcPts val="0"/>
              </a:spcAft>
              <a:buClr>
                <a:schemeClr val="dk2"/>
              </a:buClr>
              <a:buSzPts val="2380"/>
              <a:buFont typeface="Noto Sans Symbols"/>
              <a:buNone/>
            </a:pPr>
            <a:r>
              <a:rPr b="0" i="0" lang="en-US" sz="3400" u="none">
                <a:solidFill>
                  <a:schemeClr val="dk1"/>
                </a:solidFill>
                <a:latin typeface="Arial"/>
                <a:ea typeface="Arial"/>
                <a:cs typeface="Arial"/>
                <a:sym typeface="Arial"/>
              </a:rPr>
              <a:t>      v=F*Y/Z</a:t>
            </a:r>
            <a:endParaRPr/>
          </a:p>
          <a:p>
            <a:pPr indent="-191770" lvl="0" marL="342900" marR="0" rtl="0" algn="l">
              <a:lnSpc>
                <a:spcPct val="100000"/>
              </a:lnSpc>
              <a:spcBef>
                <a:spcPts val="680"/>
              </a:spcBef>
              <a:spcAft>
                <a:spcPts val="0"/>
              </a:spcAft>
              <a:buClr>
                <a:schemeClr val="dk2"/>
              </a:buClr>
              <a:buSzPts val="2380"/>
              <a:buFont typeface="Noto Sans Symbols"/>
              <a:buNone/>
            </a:pPr>
            <a:r>
              <a:t/>
            </a:r>
            <a:endParaRPr b="0" i="0" sz="3400" u="none">
              <a:solidFill>
                <a:schemeClr val="dk1"/>
              </a:solidFill>
              <a:latin typeface="Arial"/>
              <a:ea typeface="Arial"/>
              <a:cs typeface="Arial"/>
              <a:sym typeface="Arial"/>
            </a:endParaRPr>
          </a:p>
        </p:txBody>
      </p:sp>
      <p:cxnSp>
        <p:nvCxnSpPr>
          <p:cNvPr id="160" name="Google Shape;160;p13"/>
          <p:cNvCxnSpPr/>
          <p:nvPr/>
        </p:nvCxnSpPr>
        <p:spPr>
          <a:xfrm>
            <a:off x="228600" y="4724400"/>
            <a:ext cx="6858000" cy="0"/>
          </a:xfrm>
          <a:prstGeom prst="straightConnector1">
            <a:avLst/>
          </a:prstGeom>
          <a:noFill/>
          <a:ln cap="flat" cmpd="sng" w="12700">
            <a:solidFill>
              <a:schemeClr val="dk1"/>
            </a:solidFill>
            <a:prstDash val="solid"/>
            <a:miter lim="800000"/>
            <a:headEnd len="med" w="med" type="none"/>
            <a:tailEnd len="med" w="med" type="none"/>
          </a:ln>
        </p:spPr>
      </p:cxnSp>
      <p:cxnSp>
        <p:nvCxnSpPr>
          <p:cNvPr id="161" name="Google Shape;161;p13"/>
          <p:cNvCxnSpPr/>
          <p:nvPr/>
        </p:nvCxnSpPr>
        <p:spPr>
          <a:xfrm>
            <a:off x="457200" y="3429000"/>
            <a:ext cx="6629400" cy="1295400"/>
          </a:xfrm>
          <a:prstGeom prst="straightConnector1">
            <a:avLst/>
          </a:prstGeom>
          <a:noFill/>
          <a:ln cap="flat" cmpd="sng" w="12700">
            <a:solidFill>
              <a:schemeClr val="dk1"/>
            </a:solidFill>
            <a:prstDash val="solid"/>
            <a:miter lim="800000"/>
            <a:headEnd len="med" w="med" type="none"/>
            <a:tailEnd len="med" w="med" type="none"/>
          </a:ln>
        </p:spPr>
      </p:cxnSp>
      <p:cxnSp>
        <p:nvCxnSpPr>
          <p:cNvPr id="162" name="Google Shape;162;p13"/>
          <p:cNvCxnSpPr/>
          <p:nvPr/>
        </p:nvCxnSpPr>
        <p:spPr>
          <a:xfrm>
            <a:off x="5486400" y="4876800"/>
            <a:ext cx="1600200" cy="0"/>
          </a:xfrm>
          <a:prstGeom prst="straightConnector1">
            <a:avLst/>
          </a:prstGeom>
          <a:noFill/>
          <a:ln cap="flat" cmpd="sng" w="12700">
            <a:solidFill>
              <a:schemeClr val="dk1"/>
            </a:solidFill>
            <a:prstDash val="solid"/>
            <a:miter lim="800000"/>
            <a:headEnd len="med" w="med" type="triangle"/>
            <a:tailEnd len="med" w="med" type="triangle"/>
          </a:ln>
        </p:spPr>
      </p:cxnSp>
      <p:sp>
        <p:nvSpPr>
          <p:cNvPr id="163" name="Google Shape;163;p13"/>
          <p:cNvSpPr txBox="1"/>
          <p:nvPr/>
        </p:nvSpPr>
        <p:spPr>
          <a:xfrm>
            <a:off x="6019800" y="4876800"/>
            <a:ext cx="3540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endParaRPr/>
          </a:p>
        </p:txBody>
      </p:sp>
      <p:cxnSp>
        <p:nvCxnSpPr>
          <p:cNvPr id="164" name="Google Shape;164;p13"/>
          <p:cNvCxnSpPr/>
          <p:nvPr/>
        </p:nvCxnSpPr>
        <p:spPr>
          <a:xfrm>
            <a:off x="457200" y="5410200"/>
            <a:ext cx="6629400" cy="0"/>
          </a:xfrm>
          <a:prstGeom prst="straightConnector1">
            <a:avLst/>
          </a:prstGeom>
          <a:noFill/>
          <a:ln cap="flat" cmpd="sng" w="12700">
            <a:solidFill>
              <a:schemeClr val="dk1"/>
            </a:solidFill>
            <a:prstDash val="solid"/>
            <a:miter lim="800000"/>
            <a:headEnd len="med" w="med" type="triangle"/>
            <a:tailEnd len="med" w="med" type="triangle"/>
          </a:ln>
        </p:spPr>
      </p:cxnSp>
      <p:sp>
        <p:nvSpPr>
          <p:cNvPr id="165" name="Google Shape;165;p13"/>
          <p:cNvSpPr txBox="1"/>
          <p:nvPr/>
        </p:nvSpPr>
        <p:spPr>
          <a:xfrm>
            <a:off x="3352800" y="5029200"/>
            <a:ext cx="369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Z</a:t>
            </a:r>
            <a:endParaRPr/>
          </a:p>
        </p:txBody>
      </p:sp>
      <p:sp>
        <p:nvSpPr>
          <p:cNvPr id="166" name="Google Shape;166;p13"/>
          <p:cNvSpPr txBox="1"/>
          <p:nvPr/>
        </p:nvSpPr>
        <p:spPr>
          <a:xfrm>
            <a:off x="838200" y="3733800"/>
            <a:ext cx="4048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a:t>
            </a:r>
            <a:endParaRPr/>
          </a:p>
        </p:txBody>
      </p:sp>
      <p:sp>
        <p:nvSpPr>
          <p:cNvPr id="167" name="Google Shape;167;p13"/>
          <p:cNvSpPr txBox="1"/>
          <p:nvPr/>
        </p:nvSpPr>
        <p:spPr>
          <a:xfrm>
            <a:off x="4860925" y="4308475"/>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a:t>
            </a:r>
            <a:endParaRPr/>
          </a:p>
        </p:txBody>
      </p:sp>
      <p:sp>
        <p:nvSpPr>
          <p:cNvPr id="168" name="Google Shape;168;p13"/>
          <p:cNvSpPr txBox="1"/>
          <p:nvPr/>
        </p:nvSpPr>
        <p:spPr>
          <a:xfrm>
            <a:off x="7620000" y="2971800"/>
            <a:ext cx="10382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World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center</a:t>
            </a:r>
            <a:endParaRPr/>
          </a:p>
        </p:txBody>
      </p:sp>
      <p:cxnSp>
        <p:nvCxnSpPr>
          <p:cNvPr id="169" name="Google Shape;169;p13"/>
          <p:cNvCxnSpPr/>
          <p:nvPr/>
        </p:nvCxnSpPr>
        <p:spPr>
          <a:xfrm flipH="1">
            <a:off x="7239000" y="4419600"/>
            <a:ext cx="685800" cy="228600"/>
          </a:xfrm>
          <a:prstGeom prst="straightConnector1">
            <a:avLst/>
          </a:prstGeom>
          <a:noFill/>
          <a:ln cap="flat" cmpd="sng" w="12700">
            <a:solidFill>
              <a:schemeClr val="dk1"/>
            </a:solidFill>
            <a:prstDash val="solid"/>
            <a:miter lim="800000"/>
            <a:headEnd len="med" w="med" type="none"/>
            <a:tailEnd len="sm" w="sm" type="triangle"/>
          </a:ln>
        </p:spPr>
      </p:cxnSp>
      <p:cxnSp>
        <p:nvCxnSpPr>
          <p:cNvPr id="170" name="Google Shape;170;p13"/>
          <p:cNvCxnSpPr/>
          <p:nvPr/>
        </p:nvCxnSpPr>
        <p:spPr>
          <a:xfrm>
            <a:off x="7162800" y="5105400"/>
            <a:ext cx="1524000" cy="0"/>
          </a:xfrm>
          <a:prstGeom prst="straightConnector1">
            <a:avLst/>
          </a:prstGeom>
          <a:noFill/>
          <a:ln cap="flat" cmpd="sng" w="12700">
            <a:solidFill>
              <a:schemeClr val="dk1"/>
            </a:solidFill>
            <a:prstDash val="solid"/>
            <a:miter lim="800000"/>
            <a:headEnd len="med" w="med" type="triangle"/>
            <a:tailEnd len="med" w="med" type="triangle"/>
          </a:ln>
        </p:spPr>
      </p:cxnSp>
      <p:sp>
        <p:nvSpPr>
          <p:cNvPr id="171" name="Google Shape;171;p13"/>
          <p:cNvSpPr txBox="1"/>
          <p:nvPr/>
        </p:nvSpPr>
        <p:spPr>
          <a:xfrm>
            <a:off x="7620000" y="5181600"/>
            <a:ext cx="3540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endParaRPr/>
          </a:p>
        </p:txBody>
      </p:sp>
      <p:cxnSp>
        <p:nvCxnSpPr>
          <p:cNvPr id="172" name="Google Shape;172;p13"/>
          <p:cNvCxnSpPr/>
          <p:nvPr/>
        </p:nvCxnSpPr>
        <p:spPr>
          <a:xfrm>
            <a:off x="7086600" y="4724400"/>
            <a:ext cx="1600200" cy="304800"/>
          </a:xfrm>
          <a:prstGeom prst="straightConnector1">
            <a:avLst/>
          </a:prstGeom>
          <a:noFill/>
          <a:ln cap="flat" cmpd="sng" w="12700">
            <a:solidFill>
              <a:schemeClr val="dk1"/>
            </a:solidFill>
            <a:prstDash val="solid"/>
            <a:miter lim="800000"/>
            <a:headEnd len="med" w="med" type="none"/>
            <a:tailEnd len="med" w="med" type="none"/>
          </a:ln>
        </p:spPr>
      </p:cxnSp>
      <p:cxnSp>
        <p:nvCxnSpPr>
          <p:cNvPr id="173" name="Google Shape;173;p13"/>
          <p:cNvCxnSpPr/>
          <p:nvPr/>
        </p:nvCxnSpPr>
        <p:spPr>
          <a:xfrm>
            <a:off x="7010400" y="4724400"/>
            <a:ext cx="1676400" cy="0"/>
          </a:xfrm>
          <a:prstGeom prst="straightConnector1">
            <a:avLst/>
          </a:prstGeom>
          <a:noFill/>
          <a:ln cap="flat" cmpd="sng" w="12700">
            <a:solidFill>
              <a:schemeClr val="dk1"/>
            </a:solidFill>
            <a:prstDash val="solid"/>
            <a:miter lim="800000"/>
            <a:headEnd len="med" w="med" type="none"/>
            <a:tailEnd len="med" w="med" type="none"/>
          </a:ln>
        </p:spPr>
      </p:cxnSp>
      <p:sp>
        <p:nvSpPr>
          <p:cNvPr id="174" name="Google Shape;174;p13"/>
          <p:cNvSpPr/>
          <p:nvPr/>
        </p:nvSpPr>
        <p:spPr>
          <a:xfrm>
            <a:off x="7086600" y="4191000"/>
            <a:ext cx="76200" cy="9906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13"/>
          <p:cNvSpPr txBox="1"/>
          <p:nvPr/>
        </p:nvSpPr>
        <p:spPr>
          <a:xfrm>
            <a:off x="6096000" y="5943600"/>
            <a:ext cx="16319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Thin lens</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or a pin hole</a:t>
            </a:r>
            <a:endParaRPr/>
          </a:p>
        </p:txBody>
      </p:sp>
      <p:pic>
        <p:nvPicPr>
          <p:cNvPr id="176" name="Google Shape;176;p13"/>
          <p:cNvPicPr preferRelativeResize="0"/>
          <p:nvPr/>
        </p:nvPicPr>
        <p:blipFill rotWithShape="1">
          <a:blip r:embed="rId3">
            <a:alphaModFix/>
          </a:blip>
          <a:srcRect b="0" l="0" r="0" t="0"/>
          <a:stretch/>
        </p:blipFill>
        <p:spPr>
          <a:xfrm>
            <a:off x="5181600" y="1066800"/>
            <a:ext cx="1530350" cy="1543050"/>
          </a:xfrm>
          <a:prstGeom prst="rect">
            <a:avLst/>
          </a:prstGeom>
          <a:noFill/>
          <a:ln>
            <a:noFill/>
          </a:ln>
        </p:spPr>
      </p:pic>
      <p:sp>
        <p:nvSpPr>
          <p:cNvPr id="177" name="Google Shape;177;p13"/>
          <p:cNvSpPr txBox="1"/>
          <p:nvPr/>
        </p:nvSpPr>
        <p:spPr>
          <a:xfrm>
            <a:off x="4937125" y="2927350"/>
            <a:ext cx="1077912"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Virtual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Screen</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or CCD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sensor</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 name="Google Shape;178;p13"/>
          <p:cNvSpPr txBox="1"/>
          <p:nvPr/>
        </p:nvSpPr>
        <p:spPr>
          <a:xfrm>
            <a:off x="8077200" y="5257800"/>
            <a:ext cx="1019175"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Real</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Screen</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Or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CCD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sensor </a:t>
            </a:r>
            <a:endParaRPr/>
          </a:p>
        </p:txBody>
      </p:sp>
      <p:cxnSp>
        <p:nvCxnSpPr>
          <p:cNvPr id="179" name="Google Shape;179;p13"/>
          <p:cNvCxnSpPr/>
          <p:nvPr/>
        </p:nvCxnSpPr>
        <p:spPr>
          <a:xfrm rot="10800000">
            <a:off x="7162800" y="5334000"/>
            <a:ext cx="228600" cy="762000"/>
          </a:xfrm>
          <a:prstGeom prst="straightConnector1">
            <a:avLst/>
          </a:prstGeom>
          <a:noFill/>
          <a:ln cap="flat" cmpd="sng" w="12700">
            <a:solidFill>
              <a:schemeClr val="dk1"/>
            </a:solidFill>
            <a:prstDash val="solid"/>
            <a:miter lim="800000"/>
            <a:headEnd len="med" w="med" type="none"/>
            <a:tailEnd len="sm" w="sm" type="triangle"/>
          </a:ln>
        </p:spPr>
      </p:cxnSp>
      <p:cxnSp>
        <p:nvCxnSpPr>
          <p:cNvPr id="180" name="Google Shape;180;p13"/>
          <p:cNvCxnSpPr/>
          <p:nvPr/>
        </p:nvCxnSpPr>
        <p:spPr>
          <a:xfrm>
            <a:off x="457200" y="4800600"/>
            <a:ext cx="0" cy="990600"/>
          </a:xfrm>
          <a:prstGeom prst="straightConnector1">
            <a:avLst/>
          </a:prstGeom>
          <a:noFill/>
          <a:ln cap="flat" cmpd="sng" w="12700">
            <a:solidFill>
              <a:schemeClr val="dk1"/>
            </a:solidFill>
            <a:prstDash val="solid"/>
            <a:miter lim="800000"/>
            <a:headEnd len="med" w="med" type="none"/>
            <a:tailEnd len="med" w="med" type="none"/>
          </a:ln>
        </p:spPr>
      </p:cxnSp>
      <p:cxnSp>
        <p:nvCxnSpPr>
          <p:cNvPr id="181" name="Google Shape;181;p13"/>
          <p:cNvCxnSpPr/>
          <p:nvPr/>
        </p:nvCxnSpPr>
        <p:spPr>
          <a:xfrm rot="10800000">
            <a:off x="838200" y="3429000"/>
            <a:ext cx="0" cy="1295400"/>
          </a:xfrm>
          <a:prstGeom prst="straightConnector1">
            <a:avLst/>
          </a:prstGeom>
          <a:noFill/>
          <a:ln cap="flat" cmpd="sng" w="12700">
            <a:solidFill>
              <a:schemeClr val="dk1"/>
            </a:solidFill>
            <a:prstDash val="solid"/>
            <a:miter lim="800000"/>
            <a:headEnd len="med" w="med" type="none"/>
            <a:tailEnd len="sm" w="sm" type="triangle"/>
          </a:ln>
        </p:spPr>
      </p:cxnSp>
      <p:cxnSp>
        <p:nvCxnSpPr>
          <p:cNvPr id="182" name="Google Shape;182;p13"/>
          <p:cNvCxnSpPr/>
          <p:nvPr/>
        </p:nvCxnSpPr>
        <p:spPr>
          <a:xfrm>
            <a:off x="228600" y="3429000"/>
            <a:ext cx="914400" cy="0"/>
          </a:xfrm>
          <a:prstGeom prst="straightConnector1">
            <a:avLst/>
          </a:prstGeom>
          <a:noFill/>
          <a:ln cap="flat" cmpd="sng" w="9525">
            <a:solidFill>
              <a:schemeClr val="dk1"/>
            </a:solidFill>
            <a:prstDash val="solid"/>
            <a:miter lim="800000"/>
            <a:headEnd len="med" w="med" type="none"/>
            <a:tailEnd len="med" w="med" type="none"/>
          </a:ln>
        </p:spPr>
      </p:cxnSp>
      <p:pic>
        <p:nvPicPr>
          <p:cNvPr descr="http://upload.wikimedia.org/wikipedia/en/8/81/Pinhole-camera.png" id="183" name="Google Shape;183;p13"/>
          <p:cNvPicPr preferRelativeResize="0"/>
          <p:nvPr/>
        </p:nvPicPr>
        <p:blipFill rotWithShape="1">
          <a:blip r:embed="rId4">
            <a:alphaModFix/>
          </a:blip>
          <a:srcRect b="0" l="0" r="0" t="0"/>
          <a:stretch/>
        </p:blipFill>
        <p:spPr>
          <a:xfrm>
            <a:off x="6553200" y="1371600"/>
            <a:ext cx="2133600" cy="1455737"/>
          </a:xfrm>
          <a:prstGeom prst="rect">
            <a:avLst/>
          </a:prstGeom>
          <a:noFill/>
          <a:ln>
            <a:noFill/>
          </a:ln>
        </p:spPr>
      </p:pic>
      <p:sp>
        <p:nvSpPr>
          <p:cNvPr id="184" name="Google Shape;184;p13"/>
          <p:cNvSpPr txBox="1"/>
          <p:nvPr/>
        </p:nvSpPr>
        <p:spPr>
          <a:xfrm>
            <a:off x="7772400" y="1143000"/>
            <a:ext cx="1093787"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Pinhole </a:t>
            </a:r>
            <a:endParaRPr/>
          </a:p>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Camera</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5" name="Google Shape;185;p13"/>
          <p:cNvSpPr txBox="1"/>
          <p:nvPr/>
        </p:nvSpPr>
        <p:spPr>
          <a:xfrm>
            <a:off x="228600" y="228600"/>
            <a:ext cx="80232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http://upload.wikimedia.org/wikipedia/en/8/81/Pinhole-camera.png</a:t>
            </a:r>
            <a:endParaRPr/>
          </a:p>
        </p:txBody>
      </p:sp>
      <p:cxnSp>
        <p:nvCxnSpPr>
          <p:cNvPr id="186" name="Google Shape;186;p13"/>
          <p:cNvCxnSpPr/>
          <p:nvPr/>
        </p:nvCxnSpPr>
        <p:spPr>
          <a:xfrm>
            <a:off x="5029200" y="4419600"/>
            <a:ext cx="533400" cy="0"/>
          </a:xfrm>
          <a:prstGeom prst="straightConnector1">
            <a:avLst/>
          </a:prstGeom>
          <a:noFill/>
          <a:ln cap="flat" cmpd="sng" w="9525">
            <a:solidFill>
              <a:schemeClr val="dk1"/>
            </a:solidFill>
            <a:prstDash val="solid"/>
            <a:miter lim="800000"/>
            <a:headEnd len="med" w="med" type="none"/>
            <a:tailEnd len="med" w="med" type="none"/>
          </a:ln>
        </p:spPr>
      </p:cxnSp>
      <p:cxnSp>
        <p:nvCxnSpPr>
          <p:cNvPr id="187" name="Google Shape;187;p13"/>
          <p:cNvCxnSpPr/>
          <p:nvPr/>
        </p:nvCxnSpPr>
        <p:spPr>
          <a:xfrm rot="10800000">
            <a:off x="5257800" y="4419600"/>
            <a:ext cx="0" cy="304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193" name="Google Shape;193;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94" name="Google Shape;194;p1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500"/>
              <a:buFont typeface="Arial"/>
              <a:buNone/>
            </a:pPr>
            <a:r>
              <a:rPr b="1" i="0" lang="en-US" sz="3500" u="none">
                <a:solidFill>
                  <a:schemeClr val="dk2"/>
                </a:solidFill>
                <a:latin typeface="Arial"/>
                <a:ea typeface="Arial"/>
                <a:cs typeface="Arial"/>
                <a:sym typeface="Arial"/>
              </a:rPr>
              <a:t>Perspective </a:t>
            </a:r>
            <a:br>
              <a:rPr b="1" i="0" lang="en-US" sz="3500" u="none">
                <a:solidFill>
                  <a:schemeClr val="dk2"/>
                </a:solidFill>
                <a:latin typeface="Arial"/>
                <a:ea typeface="Arial"/>
                <a:cs typeface="Arial"/>
                <a:sym typeface="Arial"/>
              </a:rPr>
            </a:br>
            <a:r>
              <a:rPr b="1" i="0" lang="en-US" sz="3500" u="none">
                <a:solidFill>
                  <a:schemeClr val="dk2"/>
                </a:solidFill>
                <a:latin typeface="Arial"/>
                <a:ea typeface="Arial"/>
                <a:cs typeface="Arial"/>
                <a:sym typeface="Arial"/>
              </a:rPr>
              <a:t>Projective</a:t>
            </a:r>
            <a:endParaRPr/>
          </a:p>
        </p:txBody>
      </p:sp>
      <p:sp>
        <p:nvSpPr>
          <p:cNvPr id="195" name="Google Shape;195;p1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a:t>
            </a:r>
            <a:endParaRPr/>
          </a:p>
        </p:txBody>
      </p:sp>
      <p:grpSp>
        <p:nvGrpSpPr>
          <p:cNvPr id="196" name="Google Shape;196;p14"/>
          <p:cNvGrpSpPr/>
          <p:nvPr/>
        </p:nvGrpSpPr>
        <p:grpSpPr>
          <a:xfrm>
            <a:off x="457200" y="2057400"/>
            <a:ext cx="7772400" cy="4495800"/>
            <a:chOff x="288" y="1296"/>
            <a:chExt cx="4896" cy="2832"/>
          </a:xfrm>
        </p:grpSpPr>
        <p:sp>
          <p:nvSpPr>
            <p:cNvPr id="197" name="Google Shape;197;p14"/>
            <p:cNvSpPr/>
            <p:nvPr/>
          </p:nvSpPr>
          <p:spPr>
            <a:xfrm>
              <a:off x="288" y="1362"/>
              <a:ext cx="1116" cy="1643"/>
            </a:xfrm>
            <a:custGeom>
              <a:rect b="b" l="l" r="r" t="t"/>
              <a:pathLst>
                <a:path extrusionOk="0" h="2280" w="1887">
                  <a:moveTo>
                    <a:pt x="360" y="636"/>
                  </a:moveTo>
                  <a:cubicBezTo>
                    <a:pt x="299" y="677"/>
                    <a:pt x="325" y="703"/>
                    <a:pt x="264" y="744"/>
                  </a:cubicBezTo>
                  <a:cubicBezTo>
                    <a:pt x="238" y="783"/>
                    <a:pt x="205" y="800"/>
                    <a:pt x="180" y="840"/>
                  </a:cubicBezTo>
                  <a:cubicBezTo>
                    <a:pt x="146" y="894"/>
                    <a:pt x="137" y="949"/>
                    <a:pt x="84" y="984"/>
                  </a:cubicBezTo>
                  <a:cubicBezTo>
                    <a:pt x="58" y="1023"/>
                    <a:pt x="26" y="1041"/>
                    <a:pt x="0" y="1080"/>
                  </a:cubicBezTo>
                  <a:cubicBezTo>
                    <a:pt x="13" y="1188"/>
                    <a:pt x="37" y="1295"/>
                    <a:pt x="48" y="1404"/>
                  </a:cubicBezTo>
                  <a:cubicBezTo>
                    <a:pt x="64" y="1556"/>
                    <a:pt x="67" y="1708"/>
                    <a:pt x="84" y="1860"/>
                  </a:cubicBezTo>
                  <a:cubicBezTo>
                    <a:pt x="97" y="1981"/>
                    <a:pt x="179" y="1998"/>
                    <a:pt x="264" y="2064"/>
                  </a:cubicBezTo>
                  <a:cubicBezTo>
                    <a:pt x="332" y="2116"/>
                    <a:pt x="416" y="2198"/>
                    <a:pt x="504" y="2220"/>
                  </a:cubicBezTo>
                  <a:cubicBezTo>
                    <a:pt x="611" y="2247"/>
                    <a:pt x="721" y="2253"/>
                    <a:pt x="828" y="2280"/>
                  </a:cubicBezTo>
                  <a:cubicBezTo>
                    <a:pt x="880" y="2272"/>
                    <a:pt x="936" y="2278"/>
                    <a:pt x="984" y="2256"/>
                  </a:cubicBezTo>
                  <a:cubicBezTo>
                    <a:pt x="1004" y="2247"/>
                    <a:pt x="1004" y="2217"/>
                    <a:pt x="1008" y="2196"/>
                  </a:cubicBezTo>
                  <a:cubicBezTo>
                    <a:pt x="1026" y="2104"/>
                    <a:pt x="994" y="1979"/>
                    <a:pt x="1068" y="1920"/>
                  </a:cubicBezTo>
                  <a:cubicBezTo>
                    <a:pt x="1181" y="1830"/>
                    <a:pt x="1328" y="1810"/>
                    <a:pt x="1464" y="1776"/>
                  </a:cubicBezTo>
                  <a:cubicBezTo>
                    <a:pt x="1519" y="1688"/>
                    <a:pt x="1584" y="1620"/>
                    <a:pt x="1644" y="1536"/>
                  </a:cubicBezTo>
                  <a:cubicBezTo>
                    <a:pt x="1708" y="1280"/>
                    <a:pt x="1627" y="1565"/>
                    <a:pt x="1704" y="1380"/>
                  </a:cubicBezTo>
                  <a:cubicBezTo>
                    <a:pt x="1745" y="1283"/>
                    <a:pt x="1748" y="1156"/>
                    <a:pt x="1824" y="1080"/>
                  </a:cubicBezTo>
                  <a:cubicBezTo>
                    <a:pt x="1844" y="1011"/>
                    <a:pt x="1887" y="869"/>
                    <a:pt x="1884" y="816"/>
                  </a:cubicBezTo>
                  <a:cubicBezTo>
                    <a:pt x="1879" y="714"/>
                    <a:pt x="1864" y="610"/>
                    <a:pt x="1824" y="516"/>
                  </a:cubicBezTo>
                  <a:cubicBezTo>
                    <a:pt x="1802" y="464"/>
                    <a:pt x="1744" y="436"/>
                    <a:pt x="1704" y="396"/>
                  </a:cubicBezTo>
                  <a:cubicBezTo>
                    <a:pt x="1603" y="295"/>
                    <a:pt x="1482" y="251"/>
                    <a:pt x="1344" y="216"/>
                  </a:cubicBezTo>
                  <a:cubicBezTo>
                    <a:pt x="1304" y="224"/>
                    <a:pt x="1263" y="229"/>
                    <a:pt x="1224" y="240"/>
                  </a:cubicBezTo>
                  <a:cubicBezTo>
                    <a:pt x="1203" y="246"/>
                    <a:pt x="1185" y="267"/>
                    <a:pt x="1164" y="264"/>
                  </a:cubicBezTo>
                  <a:cubicBezTo>
                    <a:pt x="988" y="243"/>
                    <a:pt x="894" y="96"/>
                    <a:pt x="744" y="36"/>
                  </a:cubicBezTo>
                  <a:cubicBezTo>
                    <a:pt x="557" y="111"/>
                    <a:pt x="839" y="0"/>
                    <a:pt x="600" y="84"/>
                  </a:cubicBezTo>
                  <a:cubicBezTo>
                    <a:pt x="547" y="102"/>
                    <a:pt x="444" y="144"/>
                    <a:pt x="444" y="144"/>
                  </a:cubicBezTo>
                  <a:cubicBezTo>
                    <a:pt x="436" y="156"/>
                    <a:pt x="430" y="170"/>
                    <a:pt x="420" y="180"/>
                  </a:cubicBezTo>
                  <a:cubicBezTo>
                    <a:pt x="410" y="190"/>
                    <a:pt x="390" y="191"/>
                    <a:pt x="384" y="204"/>
                  </a:cubicBezTo>
                  <a:cubicBezTo>
                    <a:pt x="330" y="335"/>
                    <a:pt x="349" y="485"/>
                    <a:pt x="324" y="624"/>
                  </a:cubicBezTo>
                  <a:cubicBezTo>
                    <a:pt x="296" y="783"/>
                    <a:pt x="300" y="581"/>
                    <a:pt x="300" y="684"/>
                  </a:cubicBezTo>
                  <a:lnTo>
                    <a:pt x="360" y="636"/>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14"/>
            <p:cNvSpPr/>
            <p:nvPr/>
          </p:nvSpPr>
          <p:spPr>
            <a:xfrm>
              <a:off x="2984" y="1801"/>
              <a:ext cx="1207" cy="1902"/>
            </a:xfrm>
            <a:custGeom>
              <a:rect b="b" l="l" r="r" t="t"/>
              <a:pathLst>
                <a:path extrusionOk="0" h="2280" w="1800">
                  <a:moveTo>
                    <a:pt x="0" y="720"/>
                  </a:moveTo>
                  <a:lnTo>
                    <a:pt x="0" y="2280"/>
                  </a:lnTo>
                  <a:lnTo>
                    <a:pt x="1800" y="1680"/>
                  </a:lnTo>
                  <a:lnTo>
                    <a:pt x="1800" y="0"/>
                  </a:lnTo>
                  <a:lnTo>
                    <a:pt x="0" y="720"/>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9" name="Google Shape;199;p14"/>
            <p:cNvCxnSpPr/>
            <p:nvPr/>
          </p:nvCxnSpPr>
          <p:spPr>
            <a:xfrm>
              <a:off x="2557" y="2745"/>
              <a:ext cx="1064" cy="107"/>
            </a:xfrm>
            <a:prstGeom prst="straightConnector1">
              <a:avLst/>
            </a:prstGeom>
            <a:noFill/>
            <a:ln cap="flat" cmpd="sng" w="28575">
              <a:solidFill>
                <a:srgbClr val="000000"/>
              </a:solidFill>
              <a:prstDash val="solid"/>
              <a:miter lim="800000"/>
              <a:headEnd len="med" w="med" type="stealth"/>
              <a:tailEnd len="med" w="med" type="none"/>
            </a:ln>
          </p:spPr>
        </p:cxnSp>
        <p:cxnSp>
          <p:nvCxnSpPr>
            <p:cNvPr id="200" name="Google Shape;200;p14"/>
            <p:cNvCxnSpPr/>
            <p:nvPr/>
          </p:nvCxnSpPr>
          <p:spPr>
            <a:xfrm flipH="1" rot="10800000">
              <a:off x="2344" y="2506"/>
              <a:ext cx="1987" cy="996"/>
            </a:xfrm>
            <a:prstGeom prst="straightConnector1">
              <a:avLst/>
            </a:prstGeom>
            <a:noFill/>
            <a:ln cap="flat" cmpd="sng" w="9525">
              <a:solidFill>
                <a:srgbClr val="000000"/>
              </a:solidFill>
              <a:prstDash val="solid"/>
              <a:miter lim="800000"/>
              <a:headEnd len="med" w="med" type="stealth"/>
              <a:tailEnd len="med" w="med" type="none"/>
            </a:ln>
          </p:spPr>
        </p:cxnSp>
        <p:cxnSp>
          <p:nvCxnSpPr>
            <p:cNvPr id="201" name="Google Shape;201;p14"/>
            <p:cNvCxnSpPr/>
            <p:nvPr/>
          </p:nvCxnSpPr>
          <p:spPr>
            <a:xfrm>
              <a:off x="3621" y="1815"/>
              <a:ext cx="0" cy="1815"/>
            </a:xfrm>
            <a:prstGeom prst="straightConnector1">
              <a:avLst/>
            </a:prstGeom>
            <a:noFill/>
            <a:ln cap="flat" cmpd="sng" w="9525">
              <a:solidFill>
                <a:srgbClr val="000000"/>
              </a:solidFill>
              <a:prstDash val="solid"/>
              <a:miter lim="800000"/>
              <a:headEnd len="med" w="med" type="stealth"/>
              <a:tailEnd len="med" w="med" type="none"/>
            </a:ln>
          </p:spPr>
        </p:cxnSp>
        <p:sp>
          <p:nvSpPr>
            <p:cNvPr id="202" name="Google Shape;202;p14"/>
            <p:cNvSpPr/>
            <p:nvPr/>
          </p:nvSpPr>
          <p:spPr>
            <a:xfrm>
              <a:off x="1067" y="1815"/>
              <a:ext cx="71" cy="86"/>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3" name="Google Shape;203;p14"/>
            <p:cNvCxnSpPr/>
            <p:nvPr/>
          </p:nvCxnSpPr>
          <p:spPr>
            <a:xfrm>
              <a:off x="1138" y="1900"/>
              <a:ext cx="2270" cy="692"/>
            </a:xfrm>
            <a:prstGeom prst="straightConnector1">
              <a:avLst/>
            </a:prstGeom>
            <a:noFill/>
            <a:ln cap="flat" cmpd="sng" w="9525">
              <a:solidFill>
                <a:srgbClr val="000000"/>
              </a:solidFill>
              <a:prstDash val="solid"/>
              <a:miter lim="800000"/>
              <a:headEnd len="med" w="med" type="none"/>
              <a:tailEnd len="med" w="med" type="none"/>
            </a:ln>
          </p:spPr>
        </p:cxnSp>
        <p:cxnSp>
          <p:nvCxnSpPr>
            <p:cNvPr id="204" name="Google Shape;204;p14"/>
            <p:cNvCxnSpPr/>
            <p:nvPr/>
          </p:nvCxnSpPr>
          <p:spPr>
            <a:xfrm>
              <a:off x="3408" y="2593"/>
              <a:ext cx="1065" cy="346"/>
            </a:xfrm>
            <a:prstGeom prst="straightConnector1">
              <a:avLst/>
            </a:prstGeom>
            <a:noFill/>
            <a:ln cap="flat" cmpd="sng" w="9525">
              <a:solidFill>
                <a:srgbClr val="000000"/>
              </a:solidFill>
              <a:prstDash val="solid"/>
              <a:miter lim="800000"/>
              <a:headEnd len="med" w="med" type="none"/>
              <a:tailEnd len="med" w="med" type="none"/>
            </a:ln>
          </p:spPr>
        </p:cxnSp>
        <p:cxnSp>
          <p:nvCxnSpPr>
            <p:cNvPr id="205" name="Google Shape;205;p14"/>
            <p:cNvCxnSpPr/>
            <p:nvPr/>
          </p:nvCxnSpPr>
          <p:spPr>
            <a:xfrm>
              <a:off x="3621" y="2852"/>
              <a:ext cx="852" cy="87"/>
            </a:xfrm>
            <a:prstGeom prst="straightConnector1">
              <a:avLst/>
            </a:prstGeom>
            <a:noFill/>
            <a:ln cap="flat" cmpd="sng" w="28575">
              <a:solidFill>
                <a:srgbClr val="000000"/>
              </a:solidFill>
              <a:prstDash val="solid"/>
              <a:miter lim="800000"/>
              <a:headEnd len="med" w="med" type="none"/>
              <a:tailEnd len="med" w="med" type="none"/>
            </a:ln>
          </p:spPr>
        </p:cxnSp>
        <p:sp>
          <p:nvSpPr>
            <p:cNvPr id="206" name="Google Shape;206;p14"/>
            <p:cNvSpPr txBox="1"/>
            <p:nvPr/>
          </p:nvSpPr>
          <p:spPr>
            <a:xfrm>
              <a:off x="1351" y="1296"/>
              <a:ext cx="1605" cy="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Model </a:t>
              </a:r>
              <a:r>
                <a:rPr b="0" i="1" lang="en-US" sz="2000" u="none">
                  <a:solidFill>
                    <a:schemeClr val="dk1"/>
                  </a:solidFill>
                  <a:latin typeface="Times New Roman"/>
                  <a:ea typeface="Times New Roman"/>
                  <a:cs typeface="Times New Roman"/>
                  <a:sym typeface="Times New Roman"/>
                </a:rPr>
                <a:t>M at t=1</a:t>
              </a:r>
              <a:endParaRPr/>
            </a:p>
            <a:p>
              <a:pPr indent="0" lvl="0" marL="0" marR="0" rtl="0" algn="l">
                <a:lnSpc>
                  <a:spcPct val="100000"/>
                </a:lnSpc>
                <a:spcBef>
                  <a:spcPts val="0"/>
                </a:spcBef>
                <a:spcAft>
                  <a:spcPts val="0"/>
                </a:spcAft>
                <a:buClr>
                  <a:schemeClr val="dk1"/>
                </a:buClr>
                <a:buSzPts val="2000"/>
                <a:buFont typeface="Arial"/>
                <a:buNone/>
              </a:pPr>
              <a:r>
                <a:t/>
              </a:r>
              <a:endParaRPr b="0" i="1"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1" sz="2000" u="none">
                <a:solidFill>
                  <a:schemeClr val="dk1"/>
                </a:solidFill>
                <a:latin typeface="Times New Roman"/>
                <a:ea typeface="Times New Roman"/>
                <a:cs typeface="Times New Roman"/>
                <a:sym typeface="Times New Roman"/>
              </a:endParaRPr>
            </a:p>
          </p:txBody>
        </p:sp>
        <p:sp>
          <p:nvSpPr>
            <p:cNvPr id="207" name="Google Shape;207;p14"/>
            <p:cNvSpPr/>
            <p:nvPr/>
          </p:nvSpPr>
          <p:spPr>
            <a:xfrm>
              <a:off x="3266" y="2506"/>
              <a:ext cx="71" cy="87"/>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14"/>
            <p:cNvSpPr txBox="1"/>
            <p:nvPr/>
          </p:nvSpPr>
          <p:spPr>
            <a:xfrm>
              <a:off x="3312" y="2880"/>
              <a:ext cx="1200" cy="5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 (Image center, o</a:t>
              </a:r>
              <a:r>
                <a:rPr b="0" baseline="-25000" i="0"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,o</a:t>
              </a:r>
              <a:r>
                <a:rPr b="0" baseline="-25000" i="0" lang="en-US" sz="2000" u="none">
                  <a:solidFill>
                    <a:schemeClr val="dk1"/>
                  </a:solidFill>
                  <a:latin typeface="Times New Roman"/>
                  <a:ea typeface="Times New Roman"/>
                  <a:cs typeface="Times New Roman"/>
                  <a:sym typeface="Times New Roman"/>
                </a:rPr>
                <a:t>y</a:t>
              </a:r>
              <a:r>
                <a:rPr b="0" i="0" lang="en-US" sz="2000" u="none">
                  <a:solidFill>
                    <a:schemeClr val="dk1"/>
                  </a:solidFill>
                  <a:latin typeface="Times New Roman"/>
                  <a:ea typeface="Times New Roman"/>
                  <a:cs typeface="Times New Roman"/>
                  <a:sym typeface="Times New Roman"/>
                </a:rPr>
                <a:t>)</a:t>
              </a:r>
              <a:endParaRPr/>
            </a:p>
          </p:txBody>
        </p:sp>
        <p:cxnSp>
          <p:nvCxnSpPr>
            <p:cNvPr id="209" name="Google Shape;209;p14"/>
            <p:cNvCxnSpPr/>
            <p:nvPr/>
          </p:nvCxnSpPr>
          <p:spPr>
            <a:xfrm flipH="1" rot="10800000">
              <a:off x="3337" y="2918"/>
              <a:ext cx="1136" cy="778"/>
            </a:xfrm>
            <a:prstGeom prst="straightConnector1">
              <a:avLst/>
            </a:prstGeom>
            <a:noFill/>
            <a:ln cap="flat" cmpd="sng" w="28575">
              <a:solidFill>
                <a:srgbClr val="000000"/>
              </a:solidFill>
              <a:prstDash val="solid"/>
              <a:miter lim="800000"/>
              <a:headEnd len="med" w="med" type="stealth"/>
              <a:tailEnd len="med" w="med" type="none"/>
            </a:ln>
          </p:spPr>
        </p:cxnSp>
        <p:cxnSp>
          <p:nvCxnSpPr>
            <p:cNvPr id="210" name="Google Shape;210;p14"/>
            <p:cNvCxnSpPr/>
            <p:nvPr/>
          </p:nvCxnSpPr>
          <p:spPr>
            <a:xfrm>
              <a:off x="2630" y="3357"/>
              <a:ext cx="920" cy="190"/>
            </a:xfrm>
            <a:prstGeom prst="straightConnector1">
              <a:avLst/>
            </a:prstGeom>
            <a:noFill/>
            <a:ln cap="flat" cmpd="sng" w="9525">
              <a:solidFill>
                <a:srgbClr val="000000"/>
              </a:solidFill>
              <a:prstDash val="solid"/>
              <a:miter lim="800000"/>
              <a:headEnd len="med" w="med" type="stealth"/>
              <a:tailEnd len="med" w="med" type="stealth"/>
            </a:ln>
          </p:spPr>
        </p:cxnSp>
        <p:sp>
          <p:nvSpPr>
            <p:cNvPr id="211" name="Google Shape;211;p14"/>
            <p:cNvSpPr txBox="1"/>
            <p:nvPr/>
          </p:nvSpPr>
          <p:spPr>
            <a:xfrm>
              <a:off x="2557" y="3502"/>
              <a:ext cx="638" cy="5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a:t>
              </a:r>
              <a:r>
                <a:rPr b="0" i="0" lang="en-US" sz="2000" u="none">
                  <a:solidFill>
                    <a:schemeClr val="dk1"/>
                  </a:solidFill>
                  <a:latin typeface="Times New Roman"/>
                  <a:ea typeface="Times New Roman"/>
                  <a:cs typeface="Times New Roman"/>
                  <a:sym typeface="Times New Roman"/>
                </a:rPr>
                <a:t>=focal length</a:t>
              </a:r>
              <a:endParaRPr/>
            </a:p>
          </p:txBody>
        </p:sp>
        <p:sp>
          <p:nvSpPr>
            <p:cNvPr id="212" name="Google Shape;212;p14"/>
            <p:cNvSpPr txBox="1"/>
            <p:nvPr/>
          </p:nvSpPr>
          <p:spPr>
            <a:xfrm>
              <a:off x="3905" y="1514"/>
              <a:ext cx="710" cy="3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a:t>
              </a:r>
              <a:endParaRPr/>
            </a:p>
          </p:txBody>
        </p:sp>
        <p:sp>
          <p:nvSpPr>
            <p:cNvPr id="213" name="Google Shape;213;p14"/>
            <p:cNvSpPr txBox="1"/>
            <p:nvPr/>
          </p:nvSpPr>
          <p:spPr>
            <a:xfrm>
              <a:off x="4474" y="2752"/>
              <a:ext cx="710" cy="5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O</a:t>
              </a:r>
              <a:r>
                <a:rPr b="0" baseline="-25000" i="1" lang="en-US" sz="2000" u="none">
                  <a:solidFill>
                    <a:schemeClr val="dk1"/>
                  </a:solidFill>
                  <a:latin typeface="Times New Roman"/>
                  <a:ea typeface="Times New Roman"/>
                  <a:cs typeface="Times New Roman"/>
                  <a:sym typeface="Times New Roman"/>
                </a:rPr>
                <a:t>c</a:t>
              </a:r>
              <a:r>
                <a:rPr b="0" i="1"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(0,0,0)</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(Camera center)</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cxnSp>
          <p:nvCxnSpPr>
            <p:cNvPr id="214" name="Google Shape;214;p14"/>
            <p:cNvCxnSpPr/>
            <p:nvPr/>
          </p:nvCxnSpPr>
          <p:spPr>
            <a:xfrm rot="10800000">
              <a:off x="4473" y="1966"/>
              <a:ext cx="0" cy="951"/>
            </a:xfrm>
            <a:prstGeom prst="straightConnector1">
              <a:avLst/>
            </a:prstGeom>
            <a:noFill/>
            <a:ln cap="flat" cmpd="sng" w="28575">
              <a:solidFill>
                <a:srgbClr val="000000"/>
              </a:solidFill>
              <a:prstDash val="solid"/>
              <a:miter lim="800000"/>
              <a:headEnd len="med" w="med" type="none"/>
              <a:tailEnd len="med" w="med" type="stealth"/>
            </a:ln>
          </p:spPr>
        </p:cxnSp>
        <p:sp>
          <p:nvSpPr>
            <p:cNvPr id="215" name="Google Shape;215;p14"/>
            <p:cNvSpPr txBox="1"/>
            <p:nvPr/>
          </p:nvSpPr>
          <p:spPr>
            <a:xfrm>
              <a:off x="4473" y="1794"/>
              <a:ext cx="638" cy="3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Xc-axis</a:t>
              </a:r>
              <a:endParaRPr/>
            </a:p>
          </p:txBody>
        </p:sp>
        <p:sp>
          <p:nvSpPr>
            <p:cNvPr id="216" name="Google Shape;216;p14"/>
            <p:cNvSpPr txBox="1"/>
            <p:nvPr/>
          </p:nvSpPr>
          <p:spPr>
            <a:xfrm>
              <a:off x="2415" y="2485"/>
              <a:ext cx="709" cy="3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Zc-axis</a:t>
              </a:r>
              <a:endParaRPr/>
            </a:p>
          </p:txBody>
        </p:sp>
        <p:sp>
          <p:nvSpPr>
            <p:cNvPr id="217" name="Google Shape;217;p14"/>
            <p:cNvSpPr txBox="1"/>
            <p:nvPr/>
          </p:nvSpPr>
          <p:spPr>
            <a:xfrm>
              <a:off x="3195" y="3782"/>
              <a:ext cx="710" cy="3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Yc-axis</a:t>
              </a:r>
              <a:endParaRPr/>
            </a:p>
          </p:txBody>
        </p:sp>
        <p:sp>
          <p:nvSpPr>
            <p:cNvPr id="218" name="Google Shape;218;p14"/>
            <p:cNvSpPr txBox="1"/>
            <p:nvPr/>
          </p:nvSpPr>
          <p:spPr>
            <a:xfrm>
              <a:off x="3477" y="1600"/>
              <a:ext cx="710" cy="3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v-axis</a:t>
              </a:r>
              <a:endParaRPr/>
            </a:p>
          </p:txBody>
        </p:sp>
        <p:sp>
          <p:nvSpPr>
            <p:cNvPr id="219" name="Google Shape;219;p14"/>
            <p:cNvSpPr txBox="1"/>
            <p:nvPr/>
          </p:nvSpPr>
          <p:spPr>
            <a:xfrm>
              <a:off x="1989" y="3415"/>
              <a:ext cx="568" cy="3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u-axis</a:t>
              </a:r>
              <a:endParaRPr/>
            </a:p>
          </p:txBody>
        </p:sp>
        <p:sp>
          <p:nvSpPr>
            <p:cNvPr id="220" name="Google Shape;220;p14"/>
            <p:cNvSpPr txBox="1"/>
            <p:nvPr/>
          </p:nvSpPr>
          <p:spPr>
            <a:xfrm>
              <a:off x="2450" y="1627"/>
              <a:ext cx="116"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14"/>
            <p:cNvSpPr txBox="1"/>
            <p:nvPr/>
          </p:nvSpPr>
          <p:spPr>
            <a:xfrm>
              <a:off x="3231" y="2315"/>
              <a:ext cx="116"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2" name="Google Shape;222;p14"/>
          <p:cNvSpPr txBox="1"/>
          <p:nvPr/>
        </p:nvSpPr>
        <p:spPr>
          <a:xfrm>
            <a:off x="2727325" y="2601912"/>
            <a:ext cx="819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X,Y,Z</a:t>
            </a:r>
            <a:endParaRPr/>
          </a:p>
        </p:txBody>
      </p:sp>
      <p:sp>
        <p:nvSpPr>
          <p:cNvPr id="223" name="Google Shape;223;p14"/>
          <p:cNvSpPr txBox="1"/>
          <p:nvPr/>
        </p:nvSpPr>
        <p:spPr>
          <a:xfrm>
            <a:off x="5715000" y="3784600"/>
            <a:ext cx="6905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(u,v)</a:t>
            </a:r>
            <a:endParaRPr/>
          </a:p>
        </p:txBody>
      </p:sp>
      <p:cxnSp>
        <p:nvCxnSpPr>
          <p:cNvPr id="224" name="Google Shape;224;p14"/>
          <p:cNvCxnSpPr/>
          <p:nvPr/>
        </p:nvCxnSpPr>
        <p:spPr>
          <a:xfrm rot="10800000">
            <a:off x="7162800" y="51816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225" name="Google Shape;225;p14"/>
          <p:cNvSpPr txBox="1"/>
          <p:nvPr/>
        </p:nvSpPr>
        <p:spPr>
          <a:xfrm>
            <a:off x="6705600" y="5980112"/>
            <a:ext cx="27082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 of image plane</a:t>
            </a:r>
            <a:endParaRPr/>
          </a:p>
        </p:txBody>
      </p:sp>
      <p:sp>
        <p:nvSpPr>
          <p:cNvPr id="226" name="Google Shape;226;p14"/>
          <p:cNvSpPr txBox="1"/>
          <p:nvPr/>
        </p:nvSpPr>
        <p:spPr>
          <a:xfrm>
            <a:off x="7162800" y="3505200"/>
            <a:ext cx="14795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Camera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Coordinates.</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7" name="Google Shape;227;p14"/>
          <p:cNvCxnSpPr/>
          <p:nvPr/>
        </p:nvCxnSpPr>
        <p:spPr>
          <a:xfrm rot="10800000">
            <a:off x="7620000" y="1295400"/>
            <a:ext cx="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228" name="Google Shape;228;p14"/>
          <p:cNvCxnSpPr/>
          <p:nvPr/>
        </p:nvCxnSpPr>
        <p:spPr>
          <a:xfrm rot="10800000">
            <a:off x="6858000" y="1905000"/>
            <a:ext cx="762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29" name="Google Shape;229;p14"/>
          <p:cNvCxnSpPr/>
          <p:nvPr/>
        </p:nvCxnSpPr>
        <p:spPr>
          <a:xfrm rot="10800000">
            <a:off x="6858000" y="1219200"/>
            <a:ext cx="762000" cy="685800"/>
          </a:xfrm>
          <a:prstGeom prst="straightConnector1">
            <a:avLst/>
          </a:prstGeom>
          <a:noFill/>
          <a:ln cap="flat" cmpd="sng" w="9525">
            <a:solidFill>
              <a:schemeClr val="dk1"/>
            </a:solidFill>
            <a:prstDash val="solid"/>
            <a:miter lim="800000"/>
            <a:headEnd len="med" w="med" type="none"/>
            <a:tailEnd len="med" w="med" type="triangle"/>
          </a:ln>
        </p:spPr>
      </p:cxnSp>
      <p:sp>
        <p:nvSpPr>
          <p:cNvPr id="230" name="Google Shape;230;p14"/>
          <p:cNvSpPr txBox="1"/>
          <p:nvPr/>
        </p:nvSpPr>
        <p:spPr>
          <a:xfrm>
            <a:off x="7727950" y="533400"/>
            <a:ext cx="14160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World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Coordinates</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4"/>
          <p:cNvSpPr txBox="1"/>
          <p:nvPr/>
        </p:nvSpPr>
        <p:spPr>
          <a:xfrm>
            <a:off x="7391400" y="990600"/>
            <a:ext cx="5016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Yw</a:t>
            </a:r>
            <a:endParaRPr/>
          </a:p>
        </p:txBody>
      </p:sp>
      <p:sp>
        <p:nvSpPr>
          <p:cNvPr id="232" name="Google Shape;232;p14"/>
          <p:cNvSpPr txBox="1"/>
          <p:nvPr/>
        </p:nvSpPr>
        <p:spPr>
          <a:xfrm>
            <a:off x="6400800" y="1066800"/>
            <a:ext cx="488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Zw</a:t>
            </a:r>
            <a:endParaRPr/>
          </a:p>
        </p:txBody>
      </p:sp>
      <p:sp>
        <p:nvSpPr>
          <p:cNvPr id="233" name="Google Shape;233;p14"/>
          <p:cNvSpPr txBox="1"/>
          <p:nvPr/>
        </p:nvSpPr>
        <p:spPr>
          <a:xfrm>
            <a:off x="6248400" y="1828800"/>
            <a:ext cx="5016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Xw</a:t>
            </a:r>
            <a:endParaRPr/>
          </a:p>
        </p:txBody>
      </p:sp>
      <p:sp>
        <p:nvSpPr>
          <p:cNvPr id="234" name="Google Shape;234;p14"/>
          <p:cNvSpPr txBox="1"/>
          <p:nvPr/>
        </p:nvSpPr>
        <p:spPr>
          <a:xfrm>
            <a:off x="8061325" y="1712912"/>
            <a:ext cx="7810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Rc,Tc</a:t>
            </a:r>
            <a:endParaRPr/>
          </a:p>
        </p:txBody>
      </p:sp>
      <p:sp>
        <p:nvSpPr>
          <p:cNvPr id="235" name="Google Shape;235;p14"/>
          <p:cNvSpPr/>
          <p:nvPr/>
        </p:nvSpPr>
        <p:spPr>
          <a:xfrm>
            <a:off x="7696200" y="1981200"/>
            <a:ext cx="1155700" cy="2590800"/>
          </a:xfrm>
          <a:custGeom>
            <a:rect b="b" l="l" r="r" t="t"/>
            <a:pathLst>
              <a:path extrusionOk="0" h="1632" w="728">
                <a:moveTo>
                  <a:pt x="0" y="0"/>
                </a:moveTo>
                <a:cubicBezTo>
                  <a:pt x="136" y="76"/>
                  <a:pt x="272" y="152"/>
                  <a:pt x="384" y="336"/>
                </a:cubicBezTo>
                <a:cubicBezTo>
                  <a:pt x="496" y="520"/>
                  <a:pt x="632" y="904"/>
                  <a:pt x="672" y="1104"/>
                </a:cubicBezTo>
                <a:cubicBezTo>
                  <a:pt x="712" y="1304"/>
                  <a:pt x="728" y="1448"/>
                  <a:pt x="624" y="1536"/>
                </a:cubicBezTo>
                <a:cubicBezTo>
                  <a:pt x="520" y="1624"/>
                  <a:pt x="284" y="1628"/>
                  <a:pt x="48" y="1632"/>
                </a:cubicBezTo>
              </a:path>
            </a:pathLst>
          </a:custGeom>
          <a:noFill/>
          <a:ln cap="flat" cmpd="sng" w="571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14"/>
          <p:cNvSpPr txBox="1"/>
          <p:nvPr/>
        </p:nvSpPr>
        <p:spPr>
          <a:xfrm>
            <a:off x="2514600" y="4191000"/>
            <a:ext cx="15303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Principal axis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Google Shape;241;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3D computer vision techniques v.4b2</a:t>
            </a:r>
            <a:endParaRPr/>
          </a:p>
        </p:txBody>
      </p:sp>
      <p:sp>
        <p:nvSpPr>
          <p:cNvPr id="242" name="Google Shape;242;p1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43" name="Google Shape;243;p1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In paintings</a:t>
            </a:r>
            <a:endParaRPr/>
          </a:p>
        </p:txBody>
      </p:sp>
      <p:sp>
        <p:nvSpPr>
          <p:cNvPr id="244" name="Google Shape;244;p15"/>
          <p:cNvSpPr txBox="1"/>
          <p:nvPr>
            <p:ph idx="1" type="body"/>
          </p:nvPr>
        </p:nvSpPr>
        <p:spPr>
          <a:xfrm>
            <a:off x="457200" y="1719262"/>
            <a:ext cx="26670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Western</a:t>
            </a:r>
            <a:endParaRPr/>
          </a:p>
          <a:p>
            <a:pPr indent="-342900" lvl="0" marL="342900" marR="0" rtl="0" algn="l">
              <a:lnSpc>
                <a:spcPct val="80000"/>
              </a:lnSpc>
              <a:spcBef>
                <a:spcPts val="240"/>
              </a:spcBef>
              <a:spcAft>
                <a:spcPts val="0"/>
              </a:spcAft>
              <a:buClr>
                <a:schemeClr val="dk2"/>
              </a:buClr>
              <a:buSzPts val="840"/>
              <a:buFont typeface="Noto Sans Symbols"/>
              <a:buChar char="●"/>
            </a:pPr>
            <a:r>
              <a:rPr b="0" i="0" lang="en-US" sz="1200" u="none">
                <a:solidFill>
                  <a:schemeClr val="dk1"/>
                </a:solidFill>
                <a:latin typeface="Arial"/>
                <a:ea typeface="Arial"/>
                <a:cs typeface="Arial"/>
                <a:sym typeface="Arial"/>
              </a:rPr>
              <a:t>Fresco by Raphael, 1510 - 1511, Stanza della Signatura, Vatican Palace, Rome. </a:t>
            </a:r>
            <a:endParaRPr/>
          </a:p>
          <a:p>
            <a:pPr indent="-289560" lvl="0" marL="342900" marR="0" rtl="0" algn="l">
              <a:lnSpc>
                <a:spcPct val="80000"/>
              </a:lnSpc>
              <a:spcBef>
                <a:spcPts val="240"/>
              </a:spcBef>
              <a:spcAft>
                <a:spcPts val="0"/>
              </a:spcAft>
              <a:buClr>
                <a:schemeClr val="dk2"/>
              </a:buClr>
              <a:buSzPts val="840"/>
              <a:buFont typeface="Noto Sans Symbols"/>
              <a:buNone/>
            </a:pPr>
            <a:r>
              <a:t/>
            </a:r>
            <a:endParaRPr b="0" i="0" sz="1200" u="none">
              <a:solidFill>
                <a:schemeClr val="dk1"/>
              </a:solidFill>
              <a:latin typeface="Arial"/>
              <a:ea typeface="Arial"/>
              <a:cs typeface="Arial"/>
              <a:sym typeface="Arial"/>
            </a:endParaRPr>
          </a:p>
          <a:p>
            <a:pPr indent="-249555" lvl="0" marL="342900" marR="0" rtl="0" algn="l">
              <a:lnSpc>
                <a:spcPct val="80000"/>
              </a:lnSpc>
              <a:spcBef>
                <a:spcPts val="420"/>
              </a:spcBef>
              <a:spcAft>
                <a:spcPts val="0"/>
              </a:spcAft>
              <a:buClr>
                <a:schemeClr val="dk2"/>
              </a:buClr>
              <a:buSzPts val="1470"/>
              <a:buFont typeface="Noto Sans Symbols"/>
              <a:buNone/>
            </a:pPr>
            <a:r>
              <a:t/>
            </a:r>
            <a:endParaRPr b="0" i="0" sz="2100" u="none">
              <a:solidFill>
                <a:schemeClr val="dk1"/>
              </a:solidFill>
              <a:latin typeface="Arial"/>
              <a:ea typeface="Arial"/>
              <a:cs typeface="Arial"/>
              <a:sym typeface="Arial"/>
            </a:endParaRPr>
          </a:p>
          <a:p>
            <a:pPr indent="-342900" lvl="0" marL="342900" marR="0" rtl="0" algn="l">
              <a:lnSpc>
                <a:spcPct val="8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Chinese</a:t>
            </a:r>
            <a:endParaRPr/>
          </a:p>
          <a:p>
            <a:pPr indent="-342900" lvl="0" marL="342900" marR="0" rtl="0" algn="l">
              <a:lnSpc>
                <a:spcPct val="80000"/>
              </a:lnSpc>
              <a:spcBef>
                <a:spcPts val="420"/>
              </a:spcBef>
              <a:spcAft>
                <a:spcPts val="0"/>
              </a:spcAft>
              <a:buClr>
                <a:schemeClr val="dk2"/>
              </a:buClr>
              <a:buSzPts val="1470"/>
              <a:buFont typeface="Noto Sans Symbols"/>
              <a:buChar char="●"/>
            </a:pPr>
            <a:r>
              <a:rPr b="0" i="0" lang="en-US" sz="2100" u="none">
                <a:solidFill>
                  <a:schemeClr val="dk1"/>
                </a:solidFill>
                <a:latin typeface="Arial"/>
                <a:ea typeface="Arial"/>
                <a:cs typeface="Arial"/>
                <a:sym typeface="Arial"/>
              </a:rPr>
              <a:t>《</a:t>
            </a:r>
            <a:r>
              <a:rPr b="1" i="0" lang="en-US" sz="2100" u="none">
                <a:solidFill>
                  <a:schemeClr val="dk1"/>
                </a:solidFill>
                <a:latin typeface="Arial"/>
                <a:ea typeface="Arial"/>
                <a:cs typeface="Arial"/>
                <a:sym typeface="Arial"/>
              </a:rPr>
              <a:t>富春山居圖</a:t>
            </a:r>
            <a:r>
              <a:rPr b="0" i="0" lang="en-US" sz="2100" u="none">
                <a:solidFill>
                  <a:schemeClr val="dk1"/>
                </a:solidFill>
                <a:latin typeface="Arial"/>
                <a:ea typeface="Arial"/>
                <a:cs typeface="Arial"/>
                <a:sym typeface="Arial"/>
              </a:rPr>
              <a:t>》是</a:t>
            </a:r>
            <a:r>
              <a:rPr b="0" i="0" lang="en-US" sz="2100" u="sng">
                <a:solidFill>
                  <a:schemeClr val="hlink"/>
                </a:solidFill>
                <a:latin typeface="Arial"/>
                <a:ea typeface="Arial"/>
                <a:cs typeface="Arial"/>
                <a:sym typeface="Arial"/>
                <a:hlinkClick r:id="rId3"/>
              </a:rPr>
              <a:t>元朝</a:t>
            </a:r>
            <a:r>
              <a:rPr b="0" i="0" lang="en-US" sz="2100" u="none">
                <a:solidFill>
                  <a:schemeClr val="dk1"/>
                </a:solidFill>
                <a:latin typeface="Arial"/>
                <a:ea typeface="Arial"/>
                <a:cs typeface="Arial"/>
                <a:sym typeface="Arial"/>
              </a:rPr>
              <a:t>》是元朝畫家</a:t>
            </a:r>
            <a:r>
              <a:rPr b="0" i="0" lang="en-US" sz="2100" u="sng">
                <a:solidFill>
                  <a:schemeClr val="hlink"/>
                </a:solidFill>
                <a:latin typeface="Arial"/>
                <a:ea typeface="Arial"/>
                <a:cs typeface="Arial"/>
                <a:sym typeface="Arial"/>
                <a:hlinkClick r:id="rId4"/>
              </a:rPr>
              <a:t>黃公望</a:t>
            </a:r>
            <a:r>
              <a:rPr b="0" i="0" lang="en-US" sz="2100" u="none">
                <a:solidFill>
                  <a:schemeClr val="dk1"/>
                </a:solidFill>
                <a:latin typeface="Arial"/>
                <a:ea typeface="Arial"/>
                <a:cs typeface="Arial"/>
                <a:sym typeface="Arial"/>
              </a:rPr>
              <a:t>的作品，創作於1347年至1350年</a:t>
            </a:r>
            <a:endParaRPr/>
          </a:p>
          <a:p>
            <a:pPr indent="-342900" lvl="0" marL="342900" marR="0" rtl="0" algn="l">
              <a:lnSpc>
                <a:spcPct val="80000"/>
              </a:lnSpc>
              <a:spcBef>
                <a:spcPts val="420"/>
              </a:spcBef>
              <a:spcAft>
                <a:spcPts val="0"/>
              </a:spcAft>
              <a:buClr>
                <a:schemeClr val="dk2"/>
              </a:buClr>
              <a:buSzPts val="1470"/>
              <a:buFont typeface="Noto Sans Symbols"/>
              <a:buChar char="●"/>
            </a:pPr>
            <a:r>
              <a:rPr b="1" i="0" lang="en-US" sz="2100" u="none">
                <a:solidFill>
                  <a:schemeClr val="dk1"/>
                </a:solidFill>
                <a:latin typeface="Arial"/>
                <a:ea typeface="Arial"/>
                <a:cs typeface="Arial"/>
                <a:sym typeface="Arial"/>
              </a:rPr>
              <a:t>Dwelling in the Fuchun Mountains</a:t>
            </a:r>
            <a:r>
              <a:rPr b="0" i="0" lang="en-US" sz="2100" u="none">
                <a:solidFill>
                  <a:schemeClr val="dk1"/>
                </a:solidFill>
                <a:latin typeface="Arial"/>
                <a:ea typeface="Arial"/>
                <a:cs typeface="Arial"/>
                <a:sym typeface="Arial"/>
              </a:rPr>
              <a:t> (富春山居圖) by </a:t>
            </a:r>
            <a:r>
              <a:rPr b="0" i="0" lang="en-US" sz="2100" u="sng">
                <a:solidFill>
                  <a:schemeClr val="hlink"/>
                </a:solidFill>
                <a:latin typeface="Arial"/>
                <a:ea typeface="Arial"/>
                <a:cs typeface="Arial"/>
                <a:sym typeface="Arial"/>
                <a:hlinkClick r:id="rId5"/>
              </a:rPr>
              <a:t>Huang Gongwang</a:t>
            </a:r>
            <a:r>
              <a:rPr b="0" i="0" lang="en-US" sz="2100" u="none">
                <a:solidFill>
                  <a:schemeClr val="dk1"/>
                </a:solidFill>
                <a:latin typeface="Arial"/>
                <a:ea typeface="Arial"/>
                <a:cs typeface="Arial"/>
                <a:sym typeface="Arial"/>
              </a:rPr>
              <a:t> (1269–1354)  </a:t>
            </a:r>
            <a:endParaRPr/>
          </a:p>
        </p:txBody>
      </p:sp>
      <p:pic>
        <p:nvPicPr>
          <p:cNvPr id="245" name="Google Shape;245;p15"/>
          <p:cNvPicPr preferRelativeResize="0"/>
          <p:nvPr/>
        </p:nvPicPr>
        <p:blipFill rotWithShape="1">
          <a:blip r:embed="rId6">
            <a:alphaModFix/>
          </a:blip>
          <a:srcRect b="0" l="0" r="0" t="0"/>
          <a:stretch/>
        </p:blipFill>
        <p:spPr>
          <a:xfrm>
            <a:off x="3352800" y="1447800"/>
            <a:ext cx="3962400" cy="2649537"/>
          </a:xfrm>
          <a:prstGeom prst="rect">
            <a:avLst/>
          </a:prstGeom>
          <a:noFill/>
          <a:ln>
            <a:noFill/>
          </a:ln>
        </p:spPr>
      </p:pic>
      <p:sp>
        <p:nvSpPr>
          <p:cNvPr id="246" name="Google Shape;246;p15"/>
          <p:cNvSpPr txBox="1"/>
          <p:nvPr/>
        </p:nvSpPr>
        <p:spPr>
          <a:xfrm>
            <a:off x="1431925" y="6434137"/>
            <a:ext cx="72056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sng">
                <a:solidFill>
                  <a:schemeClr val="hlink"/>
                </a:solidFill>
                <a:latin typeface="Arial"/>
                <a:ea typeface="Arial"/>
                <a:cs typeface="Arial"/>
                <a:sym typeface="Arial"/>
                <a:hlinkClick r:id="rId7"/>
              </a:rPr>
              <a:t>http://www.es.flinders.edu.au/~mattom/science+society/lectures/illustrations/lecture17/schoolathens.html</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http://jsl641124.blog.163.com/blog/static/17702514320115219508530/</a:t>
            </a:r>
            <a:endParaRPr/>
          </a:p>
        </p:txBody>
      </p:sp>
      <p:pic>
        <p:nvPicPr>
          <p:cNvPr id="247" name="Google Shape;247;p15"/>
          <p:cNvPicPr preferRelativeResize="0"/>
          <p:nvPr/>
        </p:nvPicPr>
        <p:blipFill rotWithShape="1">
          <a:blip r:embed="rId8">
            <a:alphaModFix/>
          </a:blip>
          <a:srcRect b="0" l="0" r="0" t="0"/>
          <a:stretch/>
        </p:blipFill>
        <p:spPr>
          <a:xfrm>
            <a:off x="3213100" y="4343400"/>
            <a:ext cx="5930900" cy="1879600"/>
          </a:xfrm>
          <a:prstGeom prst="rect">
            <a:avLst/>
          </a:prstGeom>
          <a:noFill/>
          <a:ln>
            <a:noFill/>
          </a:ln>
        </p:spPr>
      </p:pic>
      <p:cxnSp>
        <p:nvCxnSpPr>
          <p:cNvPr id="248" name="Google Shape;248;p15"/>
          <p:cNvCxnSpPr/>
          <p:nvPr/>
        </p:nvCxnSpPr>
        <p:spPr>
          <a:xfrm>
            <a:off x="4953000" y="4876800"/>
            <a:ext cx="35814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49" name="Google Shape;249;p15"/>
          <p:cNvCxnSpPr/>
          <p:nvPr/>
        </p:nvCxnSpPr>
        <p:spPr>
          <a:xfrm flipH="1">
            <a:off x="3200400" y="4876800"/>
            <a:ext cx="1676400" cy="1371600"/>
          </a:xfrm>
          <a:prstGeom prst="straightConnector1">
            <a:avLst/>
          </a:prstGeom>
          <a:noFill/>
          <a:ln cap="flat" cmpd="sng" w="9525">
            <a:solidFill>
              <a:schemeClr val="dk1"/>
            </a:solidFill>
            <a:prstDash val="solid"/>
            <a:miter lim="800000"/>
            <a:headEnd len="med" w="med" type="none"/>
            <a:tailEnd len="med" w="med" type="none"/>
          </a:ln>
        </p:spPr>
      </p:cxnSp>
      <p:cxnSp>
        <p:nvCxnSpPr>
          <p:cNvPr id="250" name="Google Shape;250;p15"/>
          <p:cNvCxnSpPr/>
          <p:nvPr/>
        </p:nvCxnSpPr>
        <p:spPr>
          <a:xfrm rot="10800000">
            <a:off x="3200400" y="4343400"/>
            <a:ext cx="167640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251" name="Google Shape;251;p15"/>
          <p:cNvCxnSpPr/>
          <p:nvPr/>
        </p:nvCxnSpPr>
        <p:spPr>
          <a:xfrm flipH="1" rot="10800000">
            <a:off x="4876800" y="4343400"/>
            <a:ext cx="426720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252" name="Google Shape;252;p15"/>
          <p:cNvCxnSpPr/>
          <p:nvPr/>
        </p:nvCxnSpPr>
        <p:spPr>
          <a:xfrm rot="10800000">
            <a:off x="3886200" y="1295400"/>
            <a:ext cx="1524000" cy="1752600"/>
          </a:xfrm>
          <a:prstGeom prst="straightConnector1">
            <a:avLst/>
          </a:prstGeom>
          <a:noFill/>
          <a:ln cap="flat" cmpd="sng" w="9525">
            <a:solidFill>
              <a:schemeClr val="dk1"/>
            </a:solidFill>
            <a:prstDash val="solid"/>
            <a:miter lim="800000"/>
            <a:headEnd len="med" w="med" type="none"/>
            <a:tailEnd len="med" w="med" type="none"/>
          </a:ln>
        </p:spPr>
      </p:cxnSp>
      <p:cxnSp>
        <p:nvCxnSpPr>
          <p:cNvPr id="253" name="Google Shape;253;p15"/>
          <p:cNvCxnSpPr/>
          <p:nvPr/>
        </p:nvCxnSpPr>
        <p:spPr>
          <a:xfrm flipH="1" rot="10800000">
            <a:off x="5410200" y="838200"/>
            <a:ext cx="1600200" cy="2209800"/>
          </a:xfrm>
          <a:prstGeom prst="straightConnector1">
            <a:avLst/>
          </a:prstGeom>
          <a:noFill/>
          <a:ln cap="flat" cmpd="sng" w="9525">
            <a:solidFill>
              <a:schemeClr val="dk1"/>
            </a:solidFill>
            <a:prstDash val="solid"/>
            <a:miter lim="800000"/>
            <a:headEnd len="med" w="med" type="none"/>
            <a:tailEnd len="med" w="med" type="none"/>
          </a:ln>
        </p:spPr>
      </p:cxnSp>
      <p:cxnSp>
        <p:nvCxnSpPr>
          <p:cNvPr id="254" name="Google Shape;254;p15"/>
          <p:cNvCxnSpPr/>
          <p:nvPr/>
        </p:nvCxnSpPr>
        <p:spPr>
          <a:xfrm flipH="1">
            <a:off x="3352800" y="3048000"/>
            <a:ext cx="20574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55" name="Google Shape;255;p15"/>
          <p:cNvCxnSpPr/>
          <p:nvPr/>
        </p:nvCxnSpPr>
        <p:spPr>
          <a:xfrm>
            <a:off x="5410200" y="3048000"/>
            <a:ext cx="1981200" cy="1066800"/>
          </a:xfrm>
          <a:prstGeom prst="straightConnector1">
            <a:avLst/>
          </a:prstGeom>
          <a:noFill/>
          <a:ln cap="flat" cmpd="sng" w="9525">
            <a:solidFill>
              <a:schemeClr val="dk1"/>
            </a:solidFill>
            <a:prstDash val="solid"/>
            <a:miter lim="800000"/>
            <a:headEnd len="med" w="med" type="none"/>
            <a:tailEnd len="med" w="med" type="none"/>
          </a:ln>
        </p:spPr>
      </p:cxnSp>
      <p:cxnSp>
        <p:nvCxnSpPr>
          <p:cNvPr id="256" name="Google Shape;256;p15"/>
          <p:cNvCxnSpPr/>
          <p:nvPr/>
        </p:nvCxnSpPr>
        <p:spPr>
          <a:xfrm>
            <a:off x="3276600" y="3048000"/>
            <a:ext cx="4114800" cy="762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a:themeElements>
    <a:clrScheme name="default">
      <a:dk1>
        <a:srgbClr val="000000"/>
      </a:dk1>
      <a:lt1>
        <a:srgbClr val="FFFFFF"/>
      </a:lt1>
      <a:dk2>
        <a:srgbClr val="330066"/>
      </a:dk2>
      <a:lt2>
        <a:srgbClr val="808080"/>
      </a:lt2>
      <a:accent1>
        <a:srgbClr val="CCCC00"/>
      </a:accent1>
      <a:accent2>
        <a:srgbClr val="669999"/>
      </a:accent2>
      <a:accent3>
        <a:srgbClr val="FFFFFF"/>
      </a:accent3>
      <a:accent4>
        <a:srgbClr val="CCCC00"/>
      </a:accent4>
      <a:accent5>
        <a:srgbClr val="669999"/>
      </a:accent5>
      <a:accent6>
        <a:srgbClr val="FFFFFF"/>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