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10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11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12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9" r:id="rId1"/>
  </p:sldMasterIdLst>
  <p:notesMasterIdLst>
    <p:notesMasterId r:id="rId15"/>
  </p:notesMasterIdLst>
  <p:sldIdLst>
    <p:sldId id="256" r:id="rId2"/>
    <p:sldId id="258" r:id="rId3"/>
    <p:sldId id="259" r:id="rId4"/>
    <p:sldId id="319" r:id="rId5"/>
    <p:sldId id="317" r:id="rId6"/>
    <p:sldId id="261" r:id="rId7"/>
    <p:sldId id="320" r:id="rId8"/>
    <p:sldId id="313" r:id="rId9"/>
    <p:sldId id="314" r:id="rId10"/>
    <p:sldId id="316" r:id="rId11"/>
    <p:sldId id="315" r:id="rId12"/>
    <p:sldId id="262" r:id="rId13"/>
    <p:sldId id="290" r:id="rId14"/>
  </p:sldIdLst>
  <p:sldSz cx="9144000" cy="5143500" type="screen16x9"/>
  <p:notesSz cx="6858000" cy="9144000"/>
  <p:embeddedFontLst>
    <p:embeddedFont>
      <p:font typeface="Albert Sans" pitchFamily="2" charset="77"/>
      <p:regular r:id="rId16"/>
      <p:bold r:id="rId17"/>
      <p:italic r:id="rId18"/>
      <p:boldItalic r:id="rId19"/>
    </p:embeddedFont>
    <p:embeddedFont>
      <p:font typeface="Anaheim" panose="02000503000000000000" pitchFamily="2" charset="77"/>
      <p:regular r:id="rId20"/>
    </p:embeddedFont>
    <p:embeddedFont>
      <p:font typeface="Bebas Neue" panose="020B0606020202050201" pitchFamily="34" charset="77"/>
      <p:regular r:id="rId21"/>
    </p:embeddedFont>
    <p:embeddedFont>
      <p:font typeface="Marcellus" panose="020E0602050203020307" pitchFamily="34" charset="0"/>
      <p:regular r:id="rId22"/>
    </p:embeddedFont>
    <p:embeddedFont>
      <p:font typeface="Nunito Light" panose="020F0302020204030204" pitchFamily="34" charset="0"/>
      <p:regular r:id="rId23"/>
      <p: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EC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3DFD0DF-9229-4693-9080-6F7DFC6D2BC8}">
  <a:tblStyle styleId="{C3DFD0DF-9229-4693-9080-6F7DFC6D2BC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A4FDCCCD-898E-4823-A097-89652CFAC94A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6327"/>
  </p:normalViewPr>
  <p:slideViewPr>
    <p:cSldViewPr snapToGrid="0">
      <p:cViewPr>
        <p:scale>
          <a:sx n="122" d="100"/>
          <a:sy n="122" d="100"/>
        </p:scale>
        <p:origin x="160" y="9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rohanshah/Downloads/datathon%20data%20analysissss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rohanshah/Downloads/datathon%20data%20analysissss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rohanshah/Downloads/datathon%20data%20analysissss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rohanshah/Downloads/datathon%20data%20analysissss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rohanshah/Downloads/datathon%20data%20analysissssS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rohanshah/Downloads/datathon%20data%20analysissssS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cap="all" spc="1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chemeClr val="tx1"/>
                </a:solidFill>
              </a:rPr>
              <a:t>players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cap="all" spc="15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pattFill prst="narHorz">
              <a:fgClr>
                <a:schemeClr val="accent1"/>
              </a:fgClr>
              <a:bgClr>
                <a:schemeClr val="accent1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1"/>
              </a:innerShdw>
            </a:effectLst>
          </c:spPr>
          <c:invertIfNegative val="0"/>
          <c:dLbls>
            <c:delete val="1"/>
          </c:dLbls>
          <c:cat>
            <c:strRef>
              <c:f>Sheet1!$A$2:$A$32</c:f>
              <c:strCache>
                <c:ptCount val="31"/>
                <c:pt idx="0">
                  <c:v>Moisés Caicedo</c:v>
                </c:pt>
                <c:pt idx="1">
                  <c:v>Enzo Fernández</c:v>
                </c:pt>
                <c:pt idx="2">
                  <c:v>Christopher Nkunku</c:v>
                </c:pt>
                <c:pt idx="3">
                  <c:v>Levi Colwill</c:v>
                </c:pt>
                <c:pt idx="4">
                  <c:v>Reece James</c:v>
                </c:pt>
                <c:pt idx="5">
                  <c:v>Roméo Lavia</c:v>
                </c:pt>
                <c:pt idx="6">
                  <c:v>Cole Palmer</c:v>
                </c:pt>
                <c:pt idx="7">
                  <c:v>Raheem Sterling</c:v>
                </c:pt>
                <c:pt idx="8">
                  <c:v>Axel Disasi</c:v>
                </c:pt>
                <c:pt idx="9">
                  <c:v>Conor Gallagher</c:v>
                </c:pt>
                <c:pt idx="10">
                  <c:v>Mykhaylo Mudryk</c:v>
                </c:pt>
                <c:pt idx="11">
                  <c:v>Benoît Badiashile</c:v>
                </c:pt>
                <c:pt idx="12">
                  <c:v>Nicolas Jackson</c:v>
                </c:pt>
                <c:pt idx="13">
                  <c:v>Wesley Fofana</c:v>
                </c:pt>
                <c:pt idx="14">
                  <c:v>Ben Chilwell</c:v>
                </c:pt>
                <c:pt idx="15">
                  <c:v>Robert Sánchez</c:v>
                </c:pt>
                <c:pt idx="16">
                  <c:v>Lesley Ugochukwu</c:v>
                </c:pt>
                <c:pt idx="17">
                  <c:v>Marc Cucurella</c:v>
                </c:pt>
                <c:pt idx="18">
                  <c:v>Noni Madueke</c:v>
                </c:pt>
                <c:pt idx="19">
                  <c:v>Malo Gusto</c:v>
                </c:pt>
                <c:pt idx="20">
                  <c:v>Trevoh Chalobah</c:v>
                </c:pt>
                <c:pt idx="21">
                  <c:v>Carney Chukwuemeka</c:v>
                </c:pt>
                <c:pt idx="22">
                  <c:v>Cesare Casadei</c:v>
                </c:pt>
                <c:pt idx="23">
                  <c:v>Deivid Washington</c:v>
                </c:pt>
                <c:pt idx="24">
                  <c:v>Djordje Petrovic</c:v>
                </c:pt>
                <c:pt idx="25">
                  <c:v>Malang Sarr</c:v>
                </c:pt>
                <c:pt idx="26">
                  <c:v>Diego Moreira</c:v>
                </c:pt>
                <c:pt idx="27">
                  <c:v>Thiago Silva</c:v>
                </c:pt>
                <c:pt idx="28">
                  <c:v>Marcus Bettinelli</c:v>
                </c:pt>
                <c:pt idx="29">
                  <c:v>Lucas Bergström</c:v>
                </c:pt>
                <c:pt idx="30">
                  <c:v>Alfie Gilchrist</c:v>
                </c:pt>
              </c:strCache>
            </c:strRef>
          </c:cat>
          <c:val>
            <c:numRef>
              <c:f>Sheet1!$B$2:$B$32</c:f>
              <c:numCache>
                <c:formatCode>General</c:formatCode>
                <c:ptCount val="31"/>
                <c:pt idx="0">
                  <c:v>90000000</c:v>
                </c:pt>
                <c:pt idx="1">
                  <c:v>80000000</c:v>
                </c:pt>
                <c:pt idx="2">
                  <c:v>75000000</c:v>
                </c:pt>
                <c:pt idx="3">
                  <c:v>55000000</c:v>
                </c:pt>
                <c:pt idx="4">
                  <c:v>50000000</c:v>
                </c:pt>
                <c:pt idx="5">
                  <c:v>50000000</c:v>
                </c:pt>
                <c:pt idx="6">
                  <c:v>45000000</c:v>
                </c:pt>
                <c:pt idx="7">
                  <c:v>45000000</c:v>
                </c:pt>
                <c:pt idx="8">
                  <c:v>42000000</c:v>
                </c:pt>
                <c:pt idx="9">
                  <c:v>42000000</c:v>
                </c:pt>
                <c:pt idx="10">
                  <c:v>40000000</c:v>
                </c:pt>
                <c:pt idx="11">
                  <c:v>35000000</c:v>
                </c:pt>
                <c:pt idx="12">
                  <c:v>35000000</c:v>
                </c:pt>
                <c:pt idx="13">
                  <c:v>32000000</c:v>
                </c:pt>
                <c:pt idx="14">
                  <c:v>30000000</c:v>
                </c:pt>
                <c:pt idx="15">
                  <c:v>30000000</c:v>
                </c:pt>
                <c:pt idx="16">
                  <c:v>25000000</c:v>
                </c:pt>
                <c:pt idx="17">
                  <c:v>25000000</c:v>
                </c:pt>
                <c:pt idx="18">
                  <c:v>25000000</c:v>
                </c:pt>
                <c:pt idx="19">
                  <c:v>25000000</c:v>
                </c:pt>
                <c:pt idx="20">
                  <c:v>18000000</c:v>
                </c:pt>
                <c:pt idx="21">
                  <c:v>15000000</c:v>
                </c:pt>
                <c:pt idx="22">
                  <c:v>12000000</c:v>
                </c:pt>
                <c:pt idx="23">
                  <c:v>9000000</c:v>
                </c:pt>
                <c:pt idx="24">
                  <c:v>9000000</c:v>
                </c:pt>
                <c:pt idx="25">
                  <c:v>4000000</c:v>
                </c:pt>
                <c:pt idx="26">
                  <c:v>3000000</c:v>
                </c:pt>
                <c:pt idx="27">
                  <c:v>2000000</c:v>
                </c:pt>
                <c:pt idx="28">
                  <c:v>1000000</c:v>
                </c:pt>
                <c:pt idx="29">
                  <c:v>800000</c:v>
                </c:pt>
                <c:pt idx="30">
                  <c:v>300000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538-B948-8435-D6DCA6DC6E86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64"/>
        <c:overlap val="-22"/>
        <c:axId val="426981231"/>
        <c:axId val="426983231"/>
      </c:barChart>
      <c:catAx>
        <c:axId val="42698123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6983231"/>
        <c:crosses val="autoZero"/>
        <c:auto val="1"/>
        <c:lblAlgn val="ctr"/>
        <c:lblOffset val="100"/>
        <c:noMultiLvlLbl val="0"/>
      </c:catAx>
      <c:valAx>
        <c:axId val="42698323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698123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all" spc="120" normalizeH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chemeClr val="tx1"/>
                </a:solidFill>
              </a:rPr>
              <a:t>HOW</a:t>
            </a:r>
            <a:r>
              <a:rPr lang="en-US" baseline="0" dirty="0">
                <a:solidFill>
                  <a:schemeClr val="tx1"/>
                </a:solidFill>
              </a:rPr>
              <a:t> is Jeremy better than other midfielders?</a:t>
            </a:r>
            <a:endParaRPr lang="en-US" dirty="0">
              <a:solidFill>
                <a:schemeClr val="tx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spc="120" normalizeH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rgbClr val="00B0F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Sheet6!$E$12:$E$15</c:f>
              <c:strCache>
                <c:ptCount val="4"/>
                <c:pt idx="0">
                  <c:v>goals</c:v>
                </c:pt>
                <c:pt idx="1">
                  <c:v>assists</c:v>
                </c:pt>
                <c:pt idx="2">
                  <c:v>yellow card</c:v>
                </c:pt>
                <c:pt idx="3">
                  <c:v>red card</c:v>
                </c:pt>
              </c:strCache>
            </c:strRef>
          </c:cat>
          <c:val>
            <c:numRef>
              <c:f>Sheet6!$F$12:$F$15</c:f>
              <c:numCache>
                <c:formatCode>General</c:formatCode>
                <c:ptCount val="4"/>
                <c:pt idx="0">
                  <c:v>2</c:v>
                </c:pt>
                <c:pt idx="1">
                  <c:v>5</c:v>
                </c:pt>
                <c:pt idx="2">
                  <c:v>3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5A1-CC44-BC9F-7E08905CE7E8}"/>
            </c:ext>
          </c:extLst>
        </c:ser>
        <c:ser>
          <c:idx val="1"/>
          <c:order val="1"/>
          <c:spPr>
            <a:solidFill>
              <a:srgbClr val="0070C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Sheet6!$E$12:$E$15</c:f>
              <c:strCache>
                <c:ptCount val="4"/>
                <c:pt idx="0">
                  <c:v>goals</c:v>
                </c:pt>
                <c:pt idx="1">
                  <c:v>assists</c:v>
                </c:pt>
                <c:pt idx="2">
                  <c:v>yellow card</c:v>
                </c:pt>
                <c:pt idx="3">
                  <c:v>red card</c:v>
                </c:pt>
              </c:strCache>
            </c:strRef>
          </c:cat>
          <c:val>
            <c:numRef>
              <c:f>Sheet6!$G$12:$G$15</c:f>
              <c:numCache>
                <c:formatCode>General</c:formatCode>
                <c:ptCount val="4"/>
                <c:pt idx="0">
                  <c:v>0.43</c:v>
                </c:pt>
                <c:pt idx="1">
                  <c:v>0.45</c:v>
                </c:pt>
                <c:pt idx="2">
                  <c:v>0.43</c:v>
                </c:pt>
                <c:pt idx="3">
                  <c:v>0.03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5A1-CC44-BC9F-7E08905CE7E8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640314959"/>
        <c:axId val="640031871"/>
      </c:barChart>
      <c:catAx>
        <c:axId val="64031495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20" normalizeH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0031871"/>
        <c:crosses val="autoZero"/>
        <c:auto val="1"/>
        <c:lblAlgn val="ctr"/>
        <c:lblOffset val="100"/>
        <c:noMultiLvlLbl val="0"/>
      </c:catAx>
      <c:valAx>
        <c:axId val="640031871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64031495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tx1"/>
            </a:solidFill>
            <a:ln>
              <a:noFill/>
            </a:ln>
            <a:effectLst/>
          </c:spPr>
          <c:invertIfNegative val="0"/>
          <c:cat>
            <c:strRef>
              <c:f>Sheet6!$B$37:$G$37</c:f>
              <c:strCache>
                <c:ptCount val="6"/>
                <c:pt idx="0">
                  <c:v>appearances</c:v>
                </c:pt>
                <c:pt idx="1">
                  <c:v>Goals</c:v>
                </c:pt>
                <c:pt idx="2">
                  <c:v>Assists</c:v>
                </c:pt>
                <c:pt idx="3">
                  <c:v>Yellow card</c:v>
                </c:pt>
                <c:pt idx="4">
                  <c:v>Red card</c:v>
                </c:pt>
                <c:pt idx="5">
                  <c:v>minutes played</c:v>
                </c:pt>
              </c:strCache>
            </c:strRef>
          </c:cat>
          <c:val>
            <c:numRef>
              <c:f>Sheet6!$B$38:$G$38</c:f>
              <c:numCache>
                <c:formatCode>General</c:formatCode>
                <c:ptCount val="6"/>
                <c:pt idx="0">
                  <c:v>13</c:v>
                </c:pt>
                <c:pt idx="2">
                  <c:v>1</c:v>
                </c:pt>
                <c:pt idx="3">
                  <c:v>0</c:v>
                </c:pt>
                <c:pt idx="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254-654A-BE94-C2B90621849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95826463"/>
        <c:axId val="421033247"/>
      </c:barChart>
      <c:catAx>
        <c:axId val="69582646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1033247"/>
        <c:crosses val="autoZero"/>
        <c:auto val="1"/>
        <c:lblAlgn val="ctr"/>
        <c:lblOffset val="100"/>
        <c:noMultiLvlLbl val="0"/>
      </c:catAx>
      <c:valAx>
        <c:axId val="42103324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582646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chemeClr val="tx1"/>
            </a:solidFill>
            <a:ln>
              <a:noFill/>
            </a:ln>
            <a:effectLst/>
          </c:spPr>
          <c:invertIfNegative val="0"/>
          <c:cat>
            <c:strRef>
              <c:f>Sheet6!$B$28:$G$28</c:f>
              <c:strCache>
                <c:ptCount val="6"/>
                <c:pt idx="0">
                  <c:v>appearances</c:v>
                </c:pt>
                <c:pt idx="1">
                  <c:v>Goals</c:v>
                </c:pt>
                <c:pt idx="2">
                  <c:v>Assists</c:v>
                </c:pt>
                <c:pt idx="3">
                  <c:v>Yellow card</c:v>
                </c:pt>
                <c:pt idx="4">
                  <c:v>Red card</c:v>
                </c:pt>
                <c:pt idx="5">
                  <c:v>minutes played</c:v>
                </c:pt>
              </c:strCache>
            </c:strRef>
          </c:cat>
          <c:val>
            <c:numRef>
              <c:f>Sheet6!$B$29:$G$29</c:f>
              <c:numCache>
                <c:formatCode>General</c:formatCode>
                <c:ptCount val="6"/>
                <c:pt idx="0">
                  <c:v>15</c:v>
                </c:pt>
                <c:pt idx="1">
                  <c:v>2</c:v>
                </c:pt>
                <c:pt idx="2">
                  <c:v>5</c:v>
                </c:pt>
                <c:pt idx="3">
                  <c:v>15</c:v>
                </c:pt>
                <c:pt idx="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AD8-1C4C-9B70-57476B1875F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641499759"/>
        <c:axId val="640736079"/>
      </c:barChart>
      <c:catAx>
        <c:axId val="641499759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0736079"/>
        <c:crosses val="autoZero"/>
        <c:auto val="1"/>
        <c:lblAlgn val="ctr"/>
        <c:lblOffset val="100"/>
        <c:noMultiLvlLbl val="0"/>
      </c:catAx>
      <c:valAx>
        <c:axId val="64073607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149975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chemeClr val="tx1"/>
            </a:solidFill>
            <a:ln>
              <a:noFill/>
            </a:ln>
            <a:effectLst/>
          </c:spPr>
          <c:invertIfNegative val="0"/>
          <c:cat>
            <c:strRef>
              <c:f>Sheet6!$A$20:$F$20</c:f>
              <c:strCache>
                <c:ptCount val="6"/>
                <c:pt idx="0">
                  <c:v>appearances</c:v>
                </c:pt>
                <c:pt idx="1">
                  <c:v>Goals</c:v>
                </c:pt>
                <c:pt idx="2">
                  <c:v>Assists</c:v>
                </c:pt>
                <c:pt idx="3">
                  <c:v>Yellow card</c:v>
                </c:pt>
                <c:pt idx="4">
                  <c:v>Red card</c:v>
                </c:pt>
                <c:pt idx="5">
                  <c:v>minutes played</c:v>
                </c:pt>
              </c:strCache>
            </c:strRef>
          </c:cat>
          <c:val>
            <c:numRef>
              <c:f>Sheet6!$A$21:$F$21</c:f>
              <c:numCache>
                <c:formatCode>General</c:formatCode>
                <c:ptCount val="6"/>
                <c:pt idx="0">
                  <c:v>21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0</c:v>
                </c:pt>
                <c:pt idx="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374-CF46-B2F8-B35029239FA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383821631"/>
        <c:axId val="543892016"/>
      </c:barChart>
      <c:catAx>
        <c:axId val="38382163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3892016"/>
        <c:crosses val="autoZero"/>
        <c:auto val="1"/>
        <c:lblAlgn val="ctr"/>
        <c:lblOffset val="100"/>
        <c:noMultiLvlLbl val="0"/>
      </c:catAx>
      <c:valAx>
        <c:axId val="54389201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382163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Comparing the changes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Sheet5!$H$5</c:f>
              <c:strCache>
                <c:ptCount val="1"/>
                <c:pt idx="0">
                  <c:v>old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77000"/>
                    <a:tint val="100000"/>
                    <a:shade val="100000"/>
                    <a:satMod val="130000"/>
                  </a:schemeClr>
                </a:gs>
                <a:gs pos="100000">
                  <a:schemeClr val="accent1">
                    <a:tint val="77000"/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Sheet5!$G$6:$G$9</c:f>
              <c:strCache>
                <c:ptCount val="4"/>
                <c:pt idx="0">
                  <c:v>Midfield</c:v>
                </c:pt>
                <c:pt idx="1">
                  <c:v>Goalkeeper</c:v>
                </c:pt>
                <c:pt idx="2">
                  <c:v>Defender</c:v>
                </c:pt>
                <c:pt idx="3">
                  <c:v>Attack</c:v>
                </c:pt>
              </c:strCache>
            </c:strRef>
          </c:cat>
          <c:val>
            <c:numRef>
              <c:f>Sheet5!$H$6:$H$9</c:f>
              <c:numCache>
                <c:formatCode>General</c:formatCode>
                <c:ptCount val="4"/>
                <c:pt idx="0">
                  <c:v>8</c:v>
                </c:pt>
                <c:pt idx="1">
                  <c:v>4</c:v>
                </c:pt>
                <c:pt idx="2">
                  <c:v>11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192-EC4B-A1DB-6EB706919281}"/>
            </c:ext>
          </c:extLst>
        </c:ser>
        <c:ser>
          <c:idx val="1"/>
          <c:order val="1"/>
          <c:tx>
            <c:strRef>
              <c:f>Sheet5!$I$5</c:f>
              <c:strCache>
                <c:ptCount val="1"/>
                <c:pt idx="0">
                  <c:v>new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76000"/>
                    <a:tint val="100000"/>
                    <a:shade val="100000"/>
                    <a:satMod val="130000"/>
                  </a:schemeClr>
                </a:gs>
                <a:gs pos="100000">
                  <a:schemeClr val="accent1">
                    <a:shade val="76000"/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Sheet5!$G$6:$G$9</c:f>
              <c:strCache>
                <c:ptCount val="4"/>
                <c:pt idx="0">
                  <c:v>Midfield</c:v>
                </c:pt>
                <c:pt idx="1">
                  <c:v>Goalkeeper</c:v>
                </c:pt>
                <c:pt idx="2">
                  <c:v>Defender</c:v>
                </c:pt>
                <c:pt idx="3">
                  <c:v>Attack</c:v>
                </c:pt>
              </c:strCache>
            </c:strRef>
          </c:cat>
          <c:val>
            <c:numRef>
              <c:f>Sheet5!$I$6:$I$9</c:f>
              <c:numCache>
                <c:formatCode>General</c:formatCode>
                <c:ptCount val="4"/>
                <c:pt idx="0">
                  <c:v>12</c:v>
                </c:pt>
                <c:pt idx="1">
                  <c:v>4</c:v>
                </c:pt>
                <c:pt idx="2">
                  <c:v>11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192-EC4B-A1DB-6EB706919281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640947631"/>
        <c:axId val="641687695"/>
      </c:barChart>
      <c:catAx>
        <c:axId val="64094763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1687695"/>
        <c:crosses val="autoZero"/>
        <c:auto val="1"/>
        <c:lblAlgn val="ctr"/>
        <c:lblOffset val="100"/>
        <c:noMultiLvlLbl val="0"/>
      </c:catAx>
      <c:valAx>
        <c:axId val="64168769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094763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withinLinearReversed" id="21">
  <a:schemeClr val="accent1"/>
</cs:colorStyle>
</file>

<file path=ppt/charts/style1.xml><?xml version="1.0" encoding="utf-8"?>
<cs:chartStyle xmlns:cs="http://schemas.microsoft.com/office/drawing/2012/chartStyle" xmlns:a="http://schemas.openxmlformats.org/drawingml/2006/main" id="20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22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>
          <a:extLst>
            <a:ext uri="{FF2B5EF4-FFF2-40B4-BE49-F238E27FC236}">
              <a16:creationId xmlns:a16="http://schemas.microsoft.com/office/drawing/2014/main" id="{BC0BD43D-A098-5D95-1A0C-E3416E74F0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14072739ea5_12_0:notes">
            <a:extLst>
              <a:ext uri="{FF2B5EF4-FFF2-40B4-BE49-F238E27FC236}">
                <a16:creationId xmlns:a16="http://schemas.microsoft.com/office/drawing/2014/main" id="{9973FE0E-6B42-E9E4-A9B3-4B7A11B7170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14072739ea5_12_0:notes">
            <a:extLst>
              <a:ext uri="{FF2B5EF4-FFF2-40B4-BE49-F238E27FC236}">
                <a16:creationId xmlns:a16="http://schemas.microsoft.com/office/drawing/2014/main" id="{F7312259-F18B-6B66-7119-31B966793BD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022747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>
          <a:extLst>
            <a:ext uri="{FF2B5EF4-FFF2-40B4-BE49-F238E27FC236}">
              <a16:creationId xmlns:a16="http://schemas.microsoft.com/office/drawing/2014/main" id="{95907195-7BAE-8210-682C-AF28AB0DBD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14072739ea5_12_0:notes">
            <a:extLst>
              <a:ext uri="{FF2B5EF4-FFF2-40B4-BE49-F238E27FC236}">
                <a16:creationId xmlns:a16="http://schemas.microsoft.com/office/drawing/2014/main" id="{662D8EB8-5E87-4DCB-6C81-C7112A9433D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14072739ea5_12_0:notes">
            <a:extLst>
              <a:ext uri="{FF2B5EF4-FFF2-40B4-BE49-F238E27FC236}">
                <a16:creationId xmlns:a16="http://schemas.microsoft.com/office/drawing/2014/main" id="{B6265A99-AFC7-00A4-5BE8-6BCC5A4EBD2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4368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g135e18421cc_13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9" name="Google Shape;899;g135e18421cc_13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54dda1946d_6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54dda1946d_6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>
          <a:extLst>
            <a:ext uri="{FF2B5EF4-FFF2-40B4-BE49-F238E27FC236}">
              <a16:creationId xmlns:a16="http://schemas.microsoft.com/office/drawing/2014/main" id="{E73B07C1-BA83-3595-22EA-B12CA885DB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54dda1946d_6_308:notes">
            <a:extLst>
              <a:ext uri="{FF2B5EF4-FFF2-40B4-BE49-F238E27FC236}">
                <a16:creationId xmlns:a16="http://schemas.microsoft.com/office/drawing/2014/main" id="{9575817C-3AB9-8524-E516-5F8BAE51DC6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54dda1946d_6_308:notes">
            <a:extLst>
              <a:ext uri="{FF2B5EF4-FFF2-40B4-BE49-F238E27FC236}">
                <a16:creationId xmlns:a16="http://schemas.microsoft.com/office/drawing/2014/main" id="{42FD6E93-C124-D4F1-455D-A3DE3F3E27B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43236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>
          <a:extLst>
            <a:ext uri="{FF2B5EF4-FFF2-40B4-BE49-F238E27FC236}">
              <a16:creationId xmlns:a16="http://schemas.microsoft.com/office/drawing/2014/main" id="{72AA828C-99F3-0066-8386-0EAE63AE85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54dda1946d_6_308:notes">
            <a:extLst>
              <a:ext uri="{FF2B5EF4-FFF2-40B4-BE49-F238E27FC236}">
                <a16:creationId xmlns:a16="http://schemas.microsoft.com/office/drawing/2014/main" id="{A7E6B67C-97DF-C3D2-4FEA-34741FE44E0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54dda1946d_6_308:notes">
            <a:extLst>
              <a:ext uri="{FF2B5EF4-FFF2-40B4-BE49-F238E27FC236}">
                <a16:creationId xmlns:a16="http://schemas.microsoft.com/office/drawing/2014/main" id="{827218A0-4E25-4D24-58FA-3FCB73397D9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15713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>
          <a:extLst>
            <a:ext uri="{FF2B5EF4-FFF2-40B4-BE49-F238E27FC236}">
              <a16:creationId xmlns:a16="http://schemas.microsoft.com/office/drawing/2014/main" id="{DE061439-1C57-5D91-9610-B9E0CCD67F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14072739ea5_12_0:notes">
            <a:extLst>
              <a:ext uri="{FF2B5EF4-FFF2-40B4-BE49-F238E27FC236}">
                <a16:creationId xmlns:a16="http://schemas.microsoft.com/office/drawing/2014/main" id="{63815861-6EC8-8F53-760E-87F320BA105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14072739ea5_12_0:notes">
            <a:extLst>
              <a:ext uri="{FF2B5EF4-FFF2-40B4-BE49-F238E27FC236}">
                <a16:creationId xmlns:a16="http://schemas.microsoft.com/office/drawing/2014/main" id="{2F088A79-2D07-20F9-655B-5E13A4F2659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95628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>
          <a:extLst>
            <a:ext uri="{FF2B5EF4-FFF2-40B4-BE49-F238E27FC236}">
              <a16:creationId xmlns:a16="http://schemas.microsoft.com/office/drawing/2014/main" id="{4D05D796-F8A2-1667-7CFA-0541C6E8AA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14072739ea5_12_0:notes">
            <a:extLst>
              <a:ext uri="{FF2B5EF4-FFF2-40B4-BE49-F238E27FC236}">
                <a16:creationId xmlns:a16="http://schemas.microsoft.com/office/drawing/2014/main" id="{AC1C827B-7B32-F93E-8105-C593B4A105C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14072739ea5_12_0:notes">
            <a:extLst>
              <a:ext uri="{FF2B5EF4-FFF2-40B4-BE49-F238E27FC236}">
                <a16:creationId xmlns:a16="http://schemas.microsoft.com/office/drawing/2014/main" id="{185A6215-2C38-07B7-99C3-1D040C2B45E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06047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>
          <a:extLst>
            <a:ext uri="{FF2B5EF4-FFF2-40B4-BE49-F238E27FC236}">
              <a16:creationId xmlns:a16="http://schemas.microsoft.com/office/drawing/2014/main" id="{6DDF3BEB-7481-7CB8-4A3F-4F906B7011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14072739ea5_12_0:notes">
            <a:extLst>
              <a:ext uri="{FF2B5EF4-FFF2-40B4-BE49-F238E27FC236}">
                <a16:creationId xmlns:a16="http://schemas.microsoft.com/office/drawing/2014/main" id="{D1059FC1-7498-1425-D7C1-83FDA7C84C3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14072739ea5_12_0:notes">
            <a:extLst>
              <a:ext uri="{FF2B5EF4-FFF2-40B4-BE49-F238E27FC236}">
                <a16:creationId xmlns:a16="http://schemas.microsoft.com/office/drawing/2014/main" id="{73612BCF-65DA-70B1-D2A5-FC21264C54D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44114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3A1uf1Q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bit.ly/2TtBDfr" TargetMode="External"/><Relationship Id="rId4" Type="http://schemas.openxmlformats.org/officeDocument/2006/relationships/hyperlink" Target="http://bit.ly/2TyoMsr" TargetMode="Externa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 amt="52000"/>
          </a:blip>
          <a:srcRect t="24902"/>
          <a:stretch/>
        </p:blipFill>
        <p:spPr>
          <a:xfrm>
            <a:off x="2" y="0"/>
            <a:ext cx="9144003" cy="5143498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13225" y="678300"/>
            <a:ext cx="3955800" cy="28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3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13225" y="4190900"/>
            <a:ext cx="3955800" cy="41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cxnSp>
        <p:nvCxnSpPr>
          <p:cNvPr id="12" name="Google Shape;12;p2"/>
          <p:cNvCxnSpPr/>
          <p:nvPr/>
        </p:nvCxnSpPr>
        <p:spPr>
          <a:xfrm>
            <a:off x="-7775" y="539500"/>
            <a:ext cx="9149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Google Shape;212;p30"/>
          <p:cNvPicPr preferRelativeResize="0"/>
          <p:nvPr/>
        </p:nvPicPr>
        <p:blipFill rotWithShape="1">
          <a:blip r:embed="rId2">
            <a:alphaModFix amt="52000"/>
          </a:blip>
          <a:srcRect t="24902"/>
          <a:stretch/>
        </p:blipFill>
        <p:spPr>
          <a:xfrm>
            <a:off x="2" y="0"/>
            <a:ext cx="9144003" cy="514349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3" name="Google Shape;213;p30"/>
          <p:cNvCxnSpPr/>
          <p:nvPr/>
        </p:nvCxnSpPr>
        <p:spPr>
          <a:xfrm>
            <a:off x="713225" y="-3975"/>
            <a:ext cx="0" cy="515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4" name="Google Shape;214;p30"/>
          <p:cNvCxnSpPr/>
          <p:nvPr/>
        </p:nvCxnSpPr>
        <p:spPr>
          <a:xfrm>
            <a:off x="8430775" y="-3975"/>
            <a:ext cx="0" cy="515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5" name="Google Shape;215;p30"/>
          <p:cNvSpPr/>
          <p:nvPr/>
        </p:nvSpPr>
        <p:spPr>
          <a:xfrm>
            <a:off x="0" y="4604000"/>
            <a:ext cx="9144000" cy="539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3"/>
          <p:cNvPicPr preferRelativeResize="0"/>
          <p:nvPr/>
        </p:nvPicPr>
        <p:blipFill rotWithShape="1">
          <a:blip r:embed="rId2">
            <a:alphaModFix amt="52000"/>
          </a:blip>
          <a:srcRect t="24902"/>
          <a:stretch/>
        </p:blipFill>
        <p:spPr>
          <a:xfrm>
            <a:off x="2" y="0"/>
            <a:ext cx="9144003" cy="5143498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1077925" y="1072375"/>
            <a:ext cx="7006500" cy="78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2" hasCustomPrompt="1"/>
          </p:nvPr>
        </p:nvSpPr>
        <p:spPr>
          <a:xfrm>
            <a:off x="1077925" y="3458588"/>
            <a:ext cx="1220400" cy="841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5289325" y="3719875"/>
            <a:ext cx="2763300" cy="64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cxnSp>
        <p:nvCxnSpPr>
          <p:cNvPr id="18" name="Google Shape;18;p3"/>
          <p:cNvCxnSpPr/>
          <p:nvPr/>
        </p:nvCxnSpPr>
        <p:spPr>
          <a:xfrm>
            <a:off x="-7775" y="539500"/>
            <a:ext cx="9149400" cy="0"/>
          </a:xfrm>
          <a:prstGeom prst="straightConnector1">
            <a:avLst/>
          </a:prstGeom>
          <a:noFill/>
          <a:ln w="9525" cap="flat" cmpd="sng">
            <a:solidFill>
              <a:srgbClr val="081004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41;p7"/>
          <p:cNvPicPr preferRelativeResize="0"/>
          <p:nvPr/>
        </p:nvPicPr>
        <p:blipFill rotWithShape="1">
          <a:blip r:embed="rId2">
            <a:alphaModFix amt="52000"/>
          </a:blip>
          <a:srcRect t="24902"/>
          <a:stretch/>
        </p:blipFill>
        <p:spPr>
          <a:xfrm>
            <a:off x="2" y="0"/>
            <a:ext cx="9144003" cy="5143498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7"/>
          <p:cNvSpPr txBox="1">
            <a:spLocks noGrp="1"/>
          </p:cNvSpPr>
          <p:nvPr>
            <p:ph type="title"/>
          </p:nvPr>
        </p:nvSpPr>
        <p:spPr>
          <a:xfrm>
            <a:off x="4598275" y="539500"/>
            <a:ext cx="3832500" cy="10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ubTitle" idx="1"/>
          </p:nvPr>
        </p:nvSpPr>
        <p:spPr>
          <a:xfrm>
            <a:off x="4598275" y="2480900"/>
            <a:ext cx="3832500" cy="20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cxnSp>
        <p:nvCxnSpPr>
          <p:cNvPr id="44" name="Google Shape;44;p7"/>
          <p:cNvCxnSpPr/>
          <p:nvPr/>
        </p:nvCxnSpPr>
        <p:spPr>
          <a:xfrm>
            <a:off x="713225" y="539500"/>
            <a:ext cx="7717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" name="Google Shape;45;p7"/>
          <p:cNvCxnSpPr/>
          <p:nvPr/>
        </p:nvCxnSpPr>
        <p:spPr>
          <a:xfrm>
            <a:off x="713225" y="4604000"/>
            <a:ext cx="7717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9"/>
          <p:cNvPicPr preferRelativeResize="0"/>
          <p:nvPr/>
        </p:nvPicPr>
        <p:blipFill rotWithShape="1">
          <a:blip r:embed="rId2">
            <a:alphaModFix amt="52000"/>
          </a:blip>
          <a:srcRect t="24902"/>
          <a:stretch/>
        </p:blipFill>
        <p:spPr>
          <a:xfrm>
            <a:off x="2" y="0"/>
            <a:ext cx="9144003" cy="5143498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9"/>
          <p:cNvSpPr txBox="1">
            <a:spLocks noGrp="1"/>
          </p:cNvSpPr>
          <p:nvPr>
            <p:ph type="title"/>
          </p:nvPr>
        </p:nvSpPr>
        <p:spPr>
          <a:xfrm>
            <a:off x="713225" y="888700"/>
            <a:ext cx="3683400" cy="131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7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subTitle" idx="1"/>
          </p:nvPr>
        </p:nvSpPr>
        <p:spPr>
          <a:xfrm>
            <a:off x="713225" y="3679200"/>
            <a:ext cx="3683400" cy="92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9"/>
          <p:cNvSpPr>
            <a:spLocks noGrp="1"/>
          </p:cNvSpPr>
          <p:nvPr>
            <p:ph type="pic" idx="2"/>
          </p:nvPr>
        </p:nvSpPr>
        <p:spPr>
          <a:xfrm>
            <a:off x="5495624" y="825474"/>
            <a:ext cx="3207000" cy="38940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  <p:cxnSp>
        <p:nvCxnSpPr>
          <p:cNvPr id="55" name="Google Shape;55;p9"/>
          <p:cNvCxnSpPr/>
          <p:nvPr/>
        </p:nvCxnSpPr>
        <p:spPr>
          <a:xfrm>
            <a:off x="-7775" y="539500"/>
            <a:ext cx="9149400" cy="0"/>
          </a:xfrm>
          <a:prstGeom prst="straightConnector1">
            <a:avLst/>
          </a:prstGeom>
          <a:noFill/>
          <a:ln w="9525" cap="flat" cmpd="sng">
            <a:solidFill>
              <a:srgbClr val="081004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1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3"/>
          <p:cNvPicPr preferRelativeResize="0"/>
          <p:nvPr/>
        </p:nvPicPr>
        <p:blipFill rotWithShape="1">
          <a:blip r:embed="rId2">
            <a:alphaModFix amt="52000"/>
          </a:blip>
          <a:srcRect t="24902"/>
          <a:stretch/>
        </p:blipFill>
        <p:spPr>
          <a:xfrm>
            <a:off x="2" y="0"/>
            <a:ext cx="9144003" cy="5143498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3"/>
          <p:cNvSpPr txBox="1">
            <a:spLocks noGrp="1"/>
          </p:cNvSpPr>
          <p:nvPr>
            <p:ph type="title"/>
          </p:nvPr>
        </p:nvSpPr>
        <p:spPr>
          <a:xfrm>
            <a:off x="714925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1"/>
          </p:nvPr>
        </p:nvSpPr>
        <p:spPr>
          <a:xfrm>
            <a:off x="4337375" y="1500363"/>
            <a:ext cx="23055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subTitle" idx="2"/>
          </p:nvPr>
        </p:nvSpPr>
        <p:spPr>
          <a:xfrm>
            <a:off x="4337375" y="2679313"/>
            <a:ext cx="23055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subTitle" idx="3"/>
          </p:nvPr>
        </p:nvSpPr>
        <p:spPr>
          <a:xfrm>
            <a:off x="4337375" y="3813225"/>
            <a:ext cx="23055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title" idx="4" hasCustomPrompt="1"/>
          </p:nvPr>
        </p:nvSpPr>
        <p:spPr>
          <a:xfrm>
            <a:off x="714927" y="1500363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2" name="Google Shape;72;p13"/>
          <p:cNvSpPr txBox="1">
            <a:spLocks noGrp="1"/>
          </p:cNvSpPr>
          <p:nvPr>
            <p:ph type="title" idx="5" hasCustomPrompt="1"/>
          </p:nvPr>
        </p:nvSpPr>
        <p:spPr>
          <a:xfrm>
            <a:off x="714927" y="2679313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3" name="Google Shape;73;p13"/>
          <p:cNvSpPr txBox="1">
            <a:spLocks noGrp="1"/>
          </p:cNvSpPr>
          <p:nvPr>
            <p:ph type="title" idx="6" hasCustomPrompt="1"/>
          </p:nvPr>
        </p:nvSpPr>
        <p:spPr>
          <a:xfrm>
            <a:off x="714927" y="3813225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4" name="Google Shape;74;p13"/>
          <p:cNvSpPr txBox="1">
            <a:spLocks noGrp="1"/>
          </p:cNvSpPr>
          <p:nvPr>
            <p:ph type="subTitle" idx="7"/>
          </p:nvPr>
        </p:nvSpPr>
        <p:spPr>
          <a:xfrm>
            <a:off x="1449625" y="1500363"/>
            <a:ext cx="17025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Marcellus"/>
                <a:ea typeface="Marcellus"/>
                <a:cs typeface="Marcellus"/>
                <a:sym typeface="Marcellu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subTitle" idx="8"/>
          </p:nvPr>
        </p:nvSpPr>
        <p:spPr>
          <a:xfrm>
            <a:off x="1449625" y="2679313"/>
            <a:ext cx="17025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Marcellus"/>
                <a:ea typeface="Marcellus"/>
                <a:cs typeface="Marcellus"/>
                <a:sym typeface="Marcellu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subTitle" idx="9"/>
          </p:nvPr>
        </p:nvSpPr>
        <p:spPr>
          <a:xfrm>
            <a:off x="1449625" y="3813225"/>
            <a:ext cx="17025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Marcellus"/>
                <a:ea typeface="Marcellus"/>
                <a:cs typeface="Marcellus"/>
                <a:sym typeface="Marcellu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7" name="Google Shape;77;p13"/>
          <p:cNvSpPr/>
          <p:nvPr/>
        </p:nvSpPr>
        <p:spPr>
          <a:xfrm>
            <a:off x="8430775" y="-100"/>
            <a:ext cx="7131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1_1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20"/>
          <p:cNvPicPr preferRelativeResize="0"/>
          <p:nvPr/>
        </p:nvPicPr>
        <p:blipFill rotWithShape="1">
          <a:blip r:embed="rId2">
            <a:alphaModFix amt="52000"/>
          </a:blip>
          <a:srcRect t="24902"/>
          <a:stretch/>
        </p:blipFill>
        <p:spPr>
          <a:xfrm>
            <a:off x="2" y="0"/>
            <a:ext cx="9144003" cy="5143498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0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0"/>
          <p:cNvSpPr txBox="1">
            <a:spLocks noGrp="1"/>
          </p:cNvSpPr>
          <p:nvPr>
            <p:ph type="subTitle" idx="1"/>
          </p:nvPr>
        </p:nvSpPr>
        <p:spPr>
          <a:xfrm>
            <a:off x="4134073" y="1648175"/>
            <a:ext cx="3033900" cy="216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20"/>
          <p:cNvSpPr txBox="1">
            <a:spLocks noGrp="1"/>
          </p:cNvSpPr>
          <p:nvPr>
            <p:ph type="subTitle" idx="2"/>
          </p:nvPr>
        </p:nvSpPr>
        <p:spPr>
          <a:xfrm>
            <a:off x="713225" y="1648175"/>
            <a:ext cx="3033900" cy="216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20"/>
          <p:cNvSpPr/>
          <p:nvPr/>
        </p:nvSpPr>
        <p:spPr>
          <a:xfrm>
            <a:off x="8430775" y="-100"/>
            <a:ext cx="7131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21" name="Google Shape;121;p20"/>
          <p:cNvCxnSpPr/>
          <p:nvPr/>
        </p:nvCxnSpPr>
        <p:spPr>
          <a:xfrm>
            <a:off x="714925" y="4604000"/>
            <a:ext cx="77157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2" name="Google Shape;122;p20"/>
          <p:cNvCxnSpPr/>
          <p:nvPr/>
        </p:nvCxnSpPr>
        <p:spPr>
          <a:xfrm>
            <a:off x="714925" y="539500"/>
            <a:ext cx="77157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Google Shape;201;p28"/>
          <p:cNvPicPr preferRelativeResize="0"/>
          <p:nvPr/>
        </p:nvPicPr>
        <p:blipFill rotWithShape="1">
          <a:blip r:embed="rId2">
            <a:alphaModFix amt="52000"/>
          </a:blip>
          <a:srcRect t="24902"/>
          <a:stretch/>
        </p:blipFill>
        <p:spPr>
          <a:xfrm>
            <a:off x="2" y="0"/>
            <a:ext cx="9144003" cy="5143498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28"/>
          <p:cNvSpPr txBox="1">
            <a:spLocks noGrp="1"/>
          </p:cNvSpPr>
          <p:nvPr>
            <p:ph type="title"/>
          </p:nvPr>
        </p:nvSpPr>
        <p:spPr>
          <a:xfrm>
            <a:off x="713263" y="540000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7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03" name="Google Shape;203;p28"/>
          <p:cNvSpPr txBox="1">
            <a:spLocks noGrp="1"/>
          </p:cNvSpPr>
          <p:nvPr>
            <p:ph type="subTitle" idx="1"/>
          </p:nvPr>
        </p:nvSpPr>
        <p:spPr>
          <a:xfrm>
            <a:off x="713225" y="1773975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04" name="Google Shape;204;p28"/>
          <p:cNvSpPr txBox="1"/>
          <p:nvPr/>
        </p:nvSpPr>
        <p:spPr>
          <a:xfrm>
            <a:off x="713225" y="3869300"/>
            <a:ext cx="4273800" cy="73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CREDITS:</a:t>
            </a:r>
            <a:r>
              <a:rPr lang="en"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 This presentation template was created by </a:t>
            </a:r>
            <a:r>
              <a:rPr lang="en" sz="1200" b="1" u="sng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, and includes icons by </a:t>
            </a:r>
            <a:r>
              <a:rPr lang="en" sz="1200" b="1" u="sng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, and infographics &amp; images by </a:t>
            </a:r>
            <a:r>
              <a:rPr lang="en" sz="1200" b="1" u="sng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 u="sng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 </a:t>
            </a:r>
            <a:endParaRPr sz="1200" b="1" u="sng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cxnSp>
        <p:nvCxnSpPr>
          <p:cNvPr id="205" name="Google Shape;205;p28"/>
          <p:cNvCxnSpPr/>
          <p:nvPr/>
        </p:nvCxnSpPr>
        <p:spPr>
          <a:xfrm>
            <a:off x="-7775" y="539500"/>
            <a:ext cx="9149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Google Shape;207;p29"/>
          <p:cNvPicPr preferRelativeResize="0"/>
          <p:nvPr/>
        </p:nvPicPr>
        <p:blipFill rotWithShape="1">
          <a:blip r:embed="rId2">
            <a:alphaModFix amt="52000"/>
          </a:blip>
          <a:srcRect t="24902"/>
          <a:stretch/>
        </p:blipFill>
        <p:spPr>
          <a:xfrm>
            <a:off x="2" y="0"/>
            <a:ext cx="9144003" cy="5143498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29"/>
          <p:cNvSpPr/>
          <p:nvPr/>
        </p:nvSpPr>
        <p:spPr>
          <a:xfrm>
            <a:off x="0" y="539500"/>
            <a:ext cx="2578800" cy="4064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09" name="Google Shape;209;p29"/>
          <p:cNvCxnSpPr/>
          <p:nvPr/>
        </p:nvCxnSpPr>
        <p:spPr>
          <a:xfrm>
            <a:off x="-7775" y="539500"/>
            <a:ext cx="9149400" cy="0"/>
          </a:xfrm>
          <a:prstGeom prst="straightConnector1">
            <a:avLst/>
          </a:prstGeom>
          <a:noFill/>
          <a:ln w="9525" cap="flat" cmpd="sng">
            <a:solidFill>
              <a:srgbClr val="08100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0" name="Google Shape;210;p29"/>
          <p:cNvCxnSpPr/>
          <p:nvPr/>
        </p:nvCxnSpPr>
        <p:spPr>
          <a:xfrm>
            <a:off x="-7775" y="4604000"/>
            <a:ext cx="9149400" cy="0"/>
          </a:xfrm>
          <a:prstGeom prst="straightConnector1">
            <a:avLst/>
          </a:prstGeom>
          <a:noFill/>
          <a:ln w="9525" cap="flat" cmpd="sng">
            <a:solidFill>
              <a:srgbClr val="081004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rcellus"/>
              <a:buNone/>
              <a:defRPr sz="3000">
                <a:solidFill>
                  <a:schemeClr val="dk1"/>
                </a:solidFill>
                <a:latin typeface="Marcellus"/>
                <a:ea typeface="Marcellus"/>
                <a:cs typeface="Marcellus"/>
                <a:sym typeface="Marcellu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lvl="1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lvl="2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lvl="3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lvl="4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lvl="5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lvl="6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lvl="7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lvl="8" indent="-30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Albert Sans"/>
              <a:buChar char="■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5" r:id="rId4"/>
    <p:sldLayoutId id="2147483658" r:id="rId5"/>
    <p:sldLayoutId id="2147483659" r:id="rId6"/>
    <p:sldLayoutId id="2147483666" r:id="rId7"/>
    <p:sldLayoutId id="2147483674" r:id="rId8"/>
    <p:sldLayoutId id="2147483675" r:id="rId9"/>
    <p:sldLayoutId id="2147483676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4"/>
          <p:cNvSpPr txBox="1">
            <a:spLocks noGrp="1"/>
          </p:cNvSpPr>
          <p:nvPr>
            <p:ph type="ctrTitle"/>
          </p:nvPr>
        </p:nvSpPr>
        <p:spPr>
          <a:xfrm>
            <a:off x="713225" y="678300"/>
            <a:ext cx="3955800" cy="28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ANALYSIS FOR</a:t>
            </a:r>
            <a:br>
              <a:rPr lang="en" dirty="0"/>
            </a:br>
            <a:r>
              <a:rPr lang="en" dirty="0"/>
              <a:t>CHELSEA TEAM REPLACEMENT POLICIES</a:t>
            </a:r>
            <a:endParaRPr dirty="0"/>
          </a:p>
        </p:txBody>
      </p:sp>
      <p:sp>
        <p:nvSpPr>
          <p:cNvPr id="228" name="Google Shape;228;p34"/>
          <p:cNvSpPr/>
          <p:nvPr/>
        </p:nvSpPr>
        <p:spPr>
          <a:xfrm>
            <a:off x="4950950" y="2821004"/>
            <a:ext cx="4193100" cy="2329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34"/>
          <p:cNvSpPr txBox="1">
            <a:spLocks noGrp="1"/>
          </p:cNvSpPr>
          <p:nvPr>
            <p:ph type="subTitle" idx="1"/>
          </p:nvPr>
        </p:nvSpPr>
        <p:spPr>
          <a:xfrm>
            <a:off x="713225" y="227525"/>
            <a:ext cx="1651500" cy="31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CODEKOROS</a:t>
            </a:r>
            <a:endParaRPr sz="1200" dirty="0"/>
          </a:p>
        </p:txBody>
      </p:sp>
      <p:sp>
        <p:nvSpPr>
          <p:cNvPr id="230" name="Google Shape;230;p34"/>
          <p:cNvSpPr txBox="1">
            <a:spLocks noGrp="1"/>
          </p:cNvSpPr>
          <p:nvPr>
            <p:ph type="subTitle" idx="1"/>
          </p:nvPr>
        </p:nvSpPr>
        <p:spPr>
          <a:xfrm>
            <a:off x="6779275" y="227525"/>
            <a:ext cx="1651500" cy="31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2024</a:t>
            </a:r>
            <a:endParaRPr sz="1200" dirty="0"/>
          </a:p>
        </p:txBody>
      </p:sp>
      <p:cxnSp>
        <p:nvCxnSpPr>
          <p:cNvPr id="231" name="Google Shape;231;p34"/>
          <p:cNvCxnSpPr/>
          <p:nvPr/>
        </p:nvCxnSpPr>
        <p:spPr>
          <a:xfrm>
            <a:off x="4950950" y="548375"/>
            <a:ext cx="0" cy="4589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2" name="Google Shape;232;p34"/>
          <p:cNvCxnSpPr/>
          <p:nvPr/>
        </p:nvCxnSpPr>
        <p:spPr>
          <a:xfrm>
            <a:off x="4950975" y="2807675"/>
            <a:ext cx="41907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3" name="Google Shape;233;p34">
            <a:hlinkClick r:id="" action="ppaction://hlinkshowjump?jump=nextslide"/>
          </p:cNvPr>
          <p:cNvSpPr/>
          <p:nvPr/>
        </p:nvSpPr>
        <p:spPr>
          <a:xfrm>
            <a:off x="6552945" y="1269680"/>
            <a:ext cx="986747" cy="807805"/>
          </a:xfrm>
          <a:custGeom>
            <a:avLst/>
            <a:gdLst/>
            <a:ahLst/>
            <a:cxnLst/>
            <a:rect l="l" t="t" r="r" b="b"/>
            <a:pathLst>
              <a:path w="255634" h="209276" extrusionOk="0">
                <a:moveTo>
                  <a:pt x="176800" y="0"/>
                </a:moveTo>
                <a:lnTo>
                  <a:pt x="176115" y="514"/>
                </a:lnTo>
                <a:lnTo>
                  <a:pt x="254433" y="104213"/>
                </a:lnTo>
                <a:lnTo>
                  <a:pt x="0" y="104213"/>
                </a:lnTo>
                <a:lnTo>
                  <a:pt x="0" y="105070"/>
                </a:lnTo>
                <a:lnTo>
                  <a:pt x="254433" y="105070"/>
                </a:lnTo>
                <a:lnTo>
                  <a:pt x="176115" y="208762"/>
                </a:lnTo>
                <a:lnTo>
                  <a:pt x="176800" y="209276"/>
                </a:lnTo>
                <a:lnTo>
                  <a:pt x="255633" y="104898"/>
                </a:lnTo>
                <a:lnTo>
                  <a:pt x="255633" y="104384"/>
                </a:lnTo>
                <a:lnTo>
                  <a:pt x="176800" y="0"/>
                </a:ln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>
          <a:extLst>
            <a:ext uri="{FF2B5EF4-FFF2-40B4-BE49-F238E27FC236}">
              <a16:creationId xmlns:a16="http://schemas.microsoft.com/office/drawing/2014/main" id="{FB4C324A-9B2A-4AE4-B0C6-7213BC4745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9">
            <a:extLst>
              <a:ext uri="{FF2B5EF4-FFF2-40B4-BE49-F238E27FC236}">
                <a16:creationId xmlns:a16="http://schemas.microsoft.com/office/drawing/2014/main" id="{E2F9FE25-445B-8AB4-565D-13D20A133B0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9860" y="-58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Purchase no. 4</a:t>
            </a:r>
            <a:endParaRPr dirty="0"/>
          </a:p>
        </p:txBody>
      </p:sp>
      <p:sp>
        <p:nvSpPr>
          <p:cNvPr id="298" name="Google Shape;298;p39">
            <a:extLst>
              <a:ext uri="{FF2B5EF4-FFF2-40B4-BE49-F238E27FC236}">
                <a16:creationId xmlns:a16="http://schemas.microsoft.com/office/drawing/2014/main" id="{F5E9BA3D-FD62-9522-E3B4-77A8E441308B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282730" y="1896417"/>
            <a:ext cx="1989887" cy="9265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ctr"/>
            <a:endParaRPr lang="en-IN" b="1" dirty="0">
              <a:effectLst/>
              <a:latin typeface="Helvetica Neue" panose="02000503000000020004" pitchFamily="2" charset="0"/>
            </a:endParaRPr>
          </a:p>
          <a:p>
            <a:pPr marL="0" indent="0" algn="ctr"/>
            <a:endParaRPr lang="en-IN" b="1" dirty="0">
              <a:latin typeface="Helvetica Neue" panose="02000503000000020004" pitchFamily="2" charset="0"/>
            </a:endParaRPr>
          </a:p>
          <a:p>
            <a:pPr marL="0" indent="0" algn="ctr"/>
            <a:endParaRPr lang="en-IN" b="1" dirty="0">
              <a:effectLst/>
              <a:latin typeface="Helvetica Neue" panose="02000503000000020004" pitchFamily="2" charset="0"/>
            </a:endParaRPr>
          </a:p>
          <a:p>
            <a:pPr marL="0" indent="0" algn="ctr"/>
            <a:endParaRPr lang="en-IN" b="1" dirty="0">
              <a:latin typeface="Helvetica Neue" panose="02000503000000020004" pitchFamily="2" charset="0"/>
            </a:endParaRPr>
          </a:p>
          <a:p>
            <a:pPr marL="0" indent="0" algn="ctr"/>
            <a:endParaRPr lang="en-IN" b="1" dirty="0">
              <a:latin typeface="Helvetica Neue" panose="02000503000000020004" pitchFamily="2" charset="0"/>
            </a:endParaRPr>
          </a:p>
          <a:p>
            <a:pPr marL="0" indent="0" algn="ctr"/>
            <a:endParaRPr lang="en-IN" b="1" dirty="0">
              <a:latin typeface="Helvetica Neue" panose="02000503000000020004" pitchFamily="2" charset="0"/>
            </a:endParaRPr>
          </a:p>
          <a:p>
            <a:pPr marL="0" indent="0" algn="ctr"/>
            <a:endParaRPr lang="en-IN" b="1" dirty="0">
              <a:latin typeface="Helvetica Neue" panose="02000503000000020004" pitchFamily="2" charset="0"/>
            </a:endParaRPr>
          </a:p>
          <a:p>
            <a:pPr marL="0" indent="0" algn="ctr"/>
            <a:r>
              <a:rPr lang="en-IN" b="1" dirty="0">
                <a:effectLst/>
                <a:latin typeface="Helvetica Neue" panose="02000503000000020004" pitchFamily="2" charset="0"/>
              </a:rPr>
              <a:t>Pablo </a:t>
            </a:r>
            <a:r>
              <a:rPr lang="en-IN" b="1" dirty="0" err="1">
                <a:effectLst/>
                <a:latin typeface="Helvetica Neue" panose="02000503000000020004" pitchFamily="2" charset="0"/>
              </a:rPr>
              <a:t>Sarabia</a:t>
            </a:r>
            <a:endParaRPr lang="en-IN" b="1" dirty="0">
              <a:effectLst/>
              <a:latin typeface="Helvetica Neue" panose="02000503000000020004" pitchFamily="2" charset="0"/>
            </a:endParaRPr>
          </a:p>
          <a:p>
            <a:pPr marL="0" indent="0" algn="ctr"/>
            <a:r>
              <a:rPr lang="en-IN" b="1" dirty="0">
                <a:effectLst/>
                <a:latin typeface="Helvetica Neue" panose="02000503000000020004" pitchFamily="2" charset="0"/>
              </a:rPr>
              <a:t> 12000000</a:t>
            </a:r>
          </a:p>
          <a:p>
            <a:pPr marL="0" indent="0" algn="ctr"/>
            <a:r>
              <a:rPr lang="en-IN" b="1" dirty="0">
                <a:effectLst/>
                <a:latin typeface="Helvetica Neue" panose="02000503000000020004" pitchFamily="2" charset="0"/>
              </a:rPr>
              <a:t>attacking midfielder</a:t>
            </a:r>
            <a:endParaRPr lang="en-IN" dirty="0">
              <a:effectLst/>
              <a:latin typeface="Helvetica Neue" panose="02000503000000020004" pitchFamily="2" charset="0"/>
            </a:endParaRPr>
          </a:p>
          <a:p>
            <a:pPr marL="0" indent="0" algn="ctr"/>
            <a:endParaRPr lang="en-IN" dirty="0">
              <a:effectLst/>
              <a:latin typeface="Helvetica Neue" panose="02000503000000020004" pitchFamily="2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D5BB54-4627-B664-6C1C-EF818DBDEB5A}"/>
              </a:ext>
            </a:extLst>
          </p:cNvPr>
          <p:cNvSpPr txBox="1"/>
          <p:nvPr/>
        </p:nvSpPr>
        <p:spPr>
          <a:xfrm>
            <a:off x="2320863" y="2515160"/>
            <a:ext cx="58362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</a:t>
            </a:r>
          </a:p>
        </p:txBody>
      </p:sp>
      <p:pic>
        <p:nvPicPr>
          <p:cNvPr id="8194" name="Picture 2" descr="Pablo Sarabia">
            <a:extLst>
              <a:ext uri="{FF2B5EF4-FFF2-40B4-BE49-F238E27FC236}">
                <a16:creationId xmlns:a16="http://schemas.microsoft.com/office/drawing/2014/main" id="{51B0CA3B-1827-EE87-3823-3F5ACD75C9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024" y="616554"/>
            <a:ext cx="1765300" cy="229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Google Shape;287;p38">
            <a:extLst>
              <a:ext uri="{FF2B5EF4-FFF2-40B4-BE49-F238E27FC236}">
                <a16:creationId xmlns:a16="http://schemas.microsoft.com/office/drawing/2014/main" id="{27C6BDF2-5116-F0FC-E5D2-3A1404A8E51F}"/>
              </a:ext>
            </a:extLst>
          </p:cNvPr>
          <p:cNvSpPr txBox="1">
            <a:spLocks/>
          </p:cNvSpPr>
          <p:nvPr/>
        </p:nvSpPr>
        <p:spPr>
          <a:xfrm>
            <a:off x="1782074" y="4541237"/>
            <a:ext cx="7006500" cy="511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arcellus"/>
              <a:buNone/>
              <a:defRPr sz="5000" b="0" i="0" u="none" strike="noStrike" cap="none">
                <a:solidFill>
                  <a:schemeClr val="dk1"/>
                </a:solidFill>
                <a:latin typeface="Marcellus"/>
                <a:ea typeface="Marcellus"/>
                <a:cs typeface="Marcellus"/>
                <a:sym typeface="Marcellu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ctr"/>
            <a:r>
              <a:rPr lang="en-US" sz="3200" dirty="0"/>
              <a:t>Remaining money:108000000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A75F630E-91F4-27E1-1D8B-989B966F9BE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39540591"/>
              </p:ext>
            </p:extLst>
          </p:nvPr>
        </p:nvGraphicFramePr>
        <p:xfrm>
          <a:off x="2853558" y="918814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7070877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>
          <a:extLst>
            <a:ext uri="{FF2B5EF4-FFF2-40B4-BE49-F238E27FC236}">
              <a16:creationId xmlns:a16="http://schemas.microsoft.com/office/drawing/2014/main" id="{927441E1-D121-8688-D271-9B1C95A433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9">
            <a:extLst>
              <a:ext uri="{FF2B5EF4-FFF2-40B4-BE49-F238E27FC236}">
                <a16:creationId xmlns:a16="http://schemas.microsoft.com/office/drawing/2014/main" id="{E6CE75D8-B1BA-BC31-3514-9FECDE4A5B8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9860" y="-58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Purchase no. 5</a:t>
            </a:r>
            <a:endParaRPr dirty="0"/>
          </a:p>
        </p:txBody>
      </p:sp>
      <p:sp>
        <p:nvSpPr>
          <p:cNvPr id="298" name="Google Shape;298;p39">
            <a:extLst>
              <a:ext uri="{FF2B5EF4-FFF2-40B4-BE49-F238E27FC236}">
                <a16:creationId xmlns:a16="http://schemas.microsoft.com/office/drawing/2014/main" id="{CD7A1F9D-2574-33B3-A95E-33A10BA68116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282731" y="1742730"/>
            <a:ext cx="1989887" cy="9265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ctr"/>
            <a:endParaRPr lang="en-IN" b="1" dirty="0">
              <a:effectLst/>
              <a:latin typeface="Helvetica Neue" panose="02000503000000020004" pitchFamily="2" charset="0"/>
            </a:endParaRPr>
          </a:p>
          <a:p>
            <a:pPr marL="0" indent="0" algn="ctr"/>
            <a:endParaRPr lang="en-IN" b="1" dirty="0">
              <a:latin typeface="Helvetica Neue" panose="02000503000000020004" pitchFamily="2" charset="0"/>
            </a:endParaRPr>
          </a:p>
          <a:p>
            <a:pPr marL="0" indent="0" algn="ctr"/>
            <a:endParaRPr lang="en-IN" b="1" dirty="0">
              <a:effectLst/>
              <a:latin typeface="Helvetica Neue" panose="02000503000000020004" pitchFamily="2" charset="0"/>
            </a:endParaRPr>
          </a:p>
          <a:p>
            <a:pPr marL="0" indent="0" algn="ctr"/>
            <a:endParaRPr lang="en-IN" b="1" dirty="0">
              <a:latin typeface="Helvetica Neue" panose="02000503000000020004" pitchFamily="2" charset="0"/>
            </a:endParaRPr>
          </a:p>
          <a:p>
            <a:pPr marL="0" indent="0" algn="ctr"/>
            <a:endParaRPr lang="en-IN" b="1" dirty="0">
              <a:latin typeface="Helvetica Neue" panose="02000503000000020004" pitchFamily="2" charset="0"/>
            </a:endParaRPr>
          </a:p>
          <a:p>
            <a:pPr marL="0" indent="0" algn="ctr"/>
            <a:endParaRPr lang="en-IN" b="1" dirty="0">
              <a:latin typeface="Helvetica Neue" panose="02000503000000020004" pitchFamily="2" charset="0"/>
            </a:endParaRPr>
          </a:p>
          <a:p>
            <a:pPr marL="0" indent="0" algn="ctr"/>
            <a:endParaRPr lang="en-IN" b="1" dirty="0">
              <a:latin typeface="Helvetica Neue" panose="02000503000000020004" pitchFamily="2" charset="0"/>
            </a:endParaRPr>
          </a:p>
          <a:p>
            <a:pPr marL="0" indent="0" algn="ctr"/>
            <a:endParaRPr lang="en-IN" b="1" dirty="0">
              <a:latin typeface="Helvetica Neue" panose="02000503000000020004" pitchFamily="2" charset="0"/>
            </a:endParaRPr>
          </a:p>
          <a:p>
            <a:pPr marL="0" indent="0" algn="ctr"/>
            <a:r>
              <a:rPr lang="en-IN" b="1" dirty="0">
                <a:effectLst/>
                <a:latin typeface="Helvetica Neue" panose="02000503000000020004" pitchFamily="2" charset="0"/>
              </a:rPr>
              <a:t>Mac </a:t>
            </a:r>
            <a:r>
              <a:rPr lang="en-IN" b="1" dirty="0">
                <a:latin typeface="Helvetica Neue" panose="02000503000000020004" pitchFamily="2" charset="0"/>
              </a:rPr>
              <a:t>Allister</a:t>
            </a:r>
            <a:endParaRPr lang="en-IN" b="1" dirty="0">
              <a:effectLst/>
              <a:latin typeface="Helvetica Neue" panose="02000503000000020004" pitchFamily="2" charset="0"/>
            </a:endParaRPr>
          </a:p>
          <a:p>
            <a:pPr marL="0" indent="0" algn="ctr"/>
            <a:r>
              <a:rPr lang="en-IN" b="1" dirty="0">
                <a:effectLst/>
                <a:latin typeface="Helvetica Neue" panose="02000503000000020004" pitchFamily="2" charset="0"/>
              </a:rPr>
              <a:t> mid fielder </a:t>
            </a:r>
          </a:p>
          <a:p>
            <a:pPr marL="0" indent="0" algn="ctr"/>
            <a:r>
              <a:rPr lang="en-IN" b="1" dirty="0">
                <a:effectLst/>
                <a:latin typeface="Helvetica Neue" panose="02000503000000020004" pitchFamily="2" charset="0"/>
              </a:rPr>
              <a:t>45 million</a:t>
            </a:r>
            <a:endParaRPr lang="en-IN" dirty="0">
              <a:effectLst/>
              <a:latin typeface="Helvetica Neue" panose="02000503000000020004" pitchFamily="2" charset="0"/>
            </a:endParaRPr>
          </a:p>
          <a:p>
            <a:pPr marL="0" indent="0" algn="ctr"/>
            <a:endParaRPr lang="en-IN" dirty="0">
              <a:effectLst/>
              <a:latin typeface="Helvetica Neue" panose="02000503000000020004" pitchFamily="2" charset="0"/>
            </a:endParaRPr>
          </a:p>
          <a:p>
            <a:pPr marL="0" indent="0" algn="ctr"/>
            <a:endParaRPr lang="en-IN" dirty="0">
              <a:effectLst/>
              <a:latin typeface="Helvetica Neue" panose="02000503000000020004" pitchFamily="2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10242" name="Picture 2" descr="Vitaly Janelt">
            <a:extLst>
              <a:ext uri="{FF2B5EF4-FFF2-40B4-BE49-F238E27FC236}">
                <a16:creationId xmlns:a16="http://schemas.microsoft.com/office/drawing/2014/main" id="{DBD040C2-018A-3BC7-1BB6-5B106EEEA2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024" y="655320"/>
            <a:ext cx="1765300" cy="229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Google Shape;287;p38">
            <a:extLst>
              <a:ext uri="{FF2B5EF4-FFF2-40B4-BE49-F238E27FC236}">
                <a16:creationId xmlns:a16="http://schemas.microsoft.com/office/drawing/2014/main" id="{26E6E167-C07B-EF24-6701-98C620D4E0BE}"/>
              </a:ext>
            </a:extLst>
          </p:cNvPr>
          <p:cNvSpPr txBox="1">
            <a:spLocks/>
          </p:cNvSpPr>
          <p:nvPr/>
        </p:nvSpPr>
        <p:spPr>
          <a:xfrm>
            <a:off x="1782074" y="4541237"/>
            <a:ext cx="7006500" cy="511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arcellus"/>
              <a:buNone/>
              <a:defRPr sz="5000" b="0" i="0" u="none" strike="noStrike" cap="none">
                <a:solidFill>
                  <a:schemeClr val="dk1"/>
                </a:solidFill>
                <a:latin typeface="Marcellus"/>
                <a:ea typeface="Marcellus"/>
                <a:cs typeface="Marcellus"/>
                <a:sym typeface="Marcellu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ctr"/>
            <a:r>
              <a:rPr lang="en-US" sz="3200" dirty="0"/>
              <a:t>Remaining money:63000000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E0FB316D-D01A-DFD7-5593-37A51647BCB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31912025"/>
              </p:ext>
            </p:extLst>
          </p:nvPr>
        </p:nvGraphicFramePr>
        <p:xfrm>
          <a:off x="2475186" y="787731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8742448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0"/>
          <p:cNvSpPr txBox="1">
            <a:spLocks noGrp="1"/>
          </p:cNvSpPr>
          <p:nvPr>
            <p:ph type="title"/>
          </p:nvPr>
        </p:nvSpPr>
        <p:spPr>
          <a:xfrm>
            <a:off x="4598275" y="539500"/>
            <a:ext cx="3832500" cy="10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Impact:</a:t>
            </a:r>
            <a:br>
              <a:rPr lang="en-US" dirty="0"/>
            </a:br>
            <a:r>
              <a:rPr lang="en-US" sz="2400" dirty="0"/>
              <a:t>The players we have selected create chances for a goal, the mid fielders can also strike but also defend at the same time.</a:t>
            </a:r>
            <a:endParaRPr dirty="0"/>
          </a:p>
        </p:txBody>
      </p:sp>
      <p:cxnSp>
        <p:nvCxnSpPr>
          <p:cNvPr id="305" name="Google Shape;305;p40"/>
          <p:cNvCxnSpPr/>
          <p:nvPr/>
        </p:nvCxnSpPr>
        <p:spPr>
          <a:xfrm>
            <a:off x="4220225" y="548375"/>
            <a:ext cx="0" cy="4074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6" name="Google Shape;306;p40"/>
          <p:cNvSpPr/>
          <p:nvPr/>
        </p:nvSpPr>
        <p:spPr>
          <a:xfrm flipH="1">
            <a:off x="713150" y="711700"/>
            <a:ext cx="3078900" cy="3688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98849786-7D0A-D281-22E6-C3F6757D133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83883310"/>
              </p:ext>
            </p:extLst>
          </p:nvPr>
        </p:nvGraphicFramePr>
        <p:xfrm>
          <a:off x="713150" y="1109300"/>
          <a:ext cx="3078900" cy="27787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" name="Google Shape;901;p68"/>
          <p:cNvSpPr txBox="1">
            <a:spLocks noGrp="1"/>
          </p:cNvSpPr>
          <p:nvPr>
            <p:ph type="title"/>
          </p:nvPr>
        </p:nvSpPr>
        <p:spPr>
          <a:xfrm>
            <a:off x="199495" y="729758"/>
            <a:ext cx="5719068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THANKYOU!</a:t>
            </a:r>
            <a:endParaRPr dirty="0"/>
          </a:p>
        </p:txBody>
      </p:sp>
      <p:sp>
        <p:nvSpPr>
          <p:cNvPr id="902" name="Google Shape;902;p68"/>
          <p:cNvSpPr txBox="1">
            <a:spLocks noGrp="1"/>
          </p:cNvSpPr>
          <p:nvPr>
            <p:ph type="subTitle" idx="1"/>
          </p:nvPr>
        </p:nvSpPr>
        <p:spPr>
          <a:xfrm>
            <a:off x="713225" y="1773975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latin typeface="Marcellus"/>
                <a:ea typeface="Marcellus"/>
                <a:cs typeface="Marcellus"/>
                <a:sym typeface="Marcellus"/>
              </a:rPr>
              <a:t>DO YOU HAVE ANY QUESTIONS?</a:t>
            </a:r>
            <a:endParaRPr sz="2200" dirty="0">
              <a:latin typeface="Marcellus"/>
              <a:ea typeface="Marcellus"/>
              <a:cs typeface="Marcellus"/>
              <a:sym typeface="Marcellus"/>
            </a:endParaRPr>
          </a:p>
        </p:txBody>
      </p:sp>
      <p:sp>
        <p:nvSpPr>
          <p:cNvPr id="904" name="Google Shape;904;p68"/>
          <p:cNvSpPr/>
          <p:nvPr/>
        </p:nvSpPr>
        <p:spPr>
          <a:xfrm rot="-5400000">
            <a:off x="6400900" y="2413900"/>
            <a:ext cx="2314200" cy="3172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05" name="Google Shape;905;p68"/>
          <p:cNvCxnSpPr/>
          <p:nvPr/>
        </p:nvCxnSpPr>
        <p:spPr>
          <a:xfrm>
            <a:off x="5971875" y="548375"/>
            <a:ext cx="0" cy="4589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3" name="Google Shape;913;p68"/>
          <p:cNvCxnSpPr/>
          <p:nvPr/>
        </p:nvCxnSpPr>
        <p:spPr>
          <a:xfrm>
            <a:off x="5981625" y="2841763"/>
            <a:ext cx="3169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E4A8739D-33C6-D1DE-DD75-D0DD4709F509}"/>
              </a:ext>
            </a:extLst>
          </p:cNvPr>
          <p:cNvSpPr/>
          <p:nvPr/>
        </p:nvSpPr>
        <p:spPr>
          <a:xfrm>
            <a:off x="713225" y="4000000"/>
            <a:ext cx="4279189" cy="771697"/>
          </a:xfrm>
          <a:prstGeom prst="rect">
            <a:avLst/>
          </a:prstGeom>
          <a:solidFill>
            <a:srgbClr val="EEECE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6"/>
          <p:cNvSpPr txBox="1">
            <a:spLocks noGrp="1"/>
          </p:cNvSpPr>
          <p:nvPr>
            <p:ph type="title"/>
          </p:nvPr>
        </p:nvSpPr>
        <p:spPr>
          <a:xfrm>
            <a:off x="714925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255" name="Google Shape;255;p36"/>
          <p:cNvSpPr txBox="1">
            <a:spLocks noGrp="1"/>
          </p:cNvSpPr>
          <p:nvPr>
            <p:ph type="subTitle" idx="1"/>
          </p:nvPr>
        </p:nvSpPr>
        <p:spPr>
          <a:xfrm>
            <a:off x="4337375" y="1500363"/>
            <a:ext cx="23055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Why replacement of players is needed</a:t>
            </a:r>
            <a:endParaRPr dirty="0"/>
          </a:p>
        </p:txBody>
      </p:sp>
      <p:sp>
        <p:nvSpPr>
          <p:cNvPr id="256" name="Google Shape;256;p36"/>
          <p:cNvSpPr txBox="1">
            <a:spLocks noGrp="1"/>
          </p:cNvSpPr>
          <p:nvPr>
            <p:ph type="subTitle" idx="2"/>
          </p:nvPr>
        </p:nvSpPr>
        <p:spPr>
          <a:xfrm>
            <a:off x="4337375" y="2679313"/>
            <a:ext cx="23055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Transformation of data into insights</a:t>
            </a:r>
            <a:endParaRPr dirty="0"/>
          </a:p>
        </p:txBody>
      </p:sp>
      <p:sp>
        <p:nvSpPr>
          <p:cNvPr id="257" name="Google Shape;257;p36"/>
          <p:cNvSpPr txBox="1">
            <a:spLocks noGrp="1"/>
          </p:cNvSpPr>
          <p:nvPr>
            <p:ph type="subTitle" idx="3"/>
          </p:nvPr>
        </p:nvSpPr>
        <p:spPr>
          <a:xfrm>
            <a:off x="4337375" y="3813225"/>
            <a:ext cx="23055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solution</a:t>
            </a:r>
            <a:endParaRPr dirty="0"/>
          </a:p>
        </p:txBody>
      </p:sp>
      <p:sp>
        <p:nvSpPr>
          <p:cNvPr id="258" name="Google Shape;258;p36"/>
          <p:cNvSpPr txBox="1">
            <a:spLocks noGrp="1"/>
          </p:cNvSpPr>
          <p:nvPr>
            <p:ph type="title" idx="4"/>
          </p:nvPr>
        </p:nvSpPr>
        <p:spPr>
          <a:xfrm>
            <a:off x="714927" y="1500363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59" name="Google Shape;259;p36"/>
          <p:cNvSpPr txBox="1">
            <a:spLocks noGrp="1"/>
          </p:cNvSpPr>
          <p:nvPr>
            <p:ph type="title" idx="5"/>
          </p:nvPr>
        </p:nvSpPr>
        <p:spPr>
          <a:xfrm>
            <a:off x="714927" y="2679313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60" name="Google Shape;260;p36"/>
          <p:cNvSpPr txBox="1">
            <a:spLocks noGrp="1"/>
          </p:cNvSpPr>
          <p:nvPr>
            <p:ph type="title" idx="6"/>
          </p:nvPr>
        </p:nvSpPr>
        <p:spPr>
          <a:xfrm>
            <a:off x="714927" y="3813225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61" name="Google Shape;261;p36"/>
          <p:cNvSpPr txBox="1">
            <a:spLocks noGrp="1"/>
          </p:cNvSpPr>
          <p:nvPr>
            <p:ph type="subTitle" idx="7"/>
          </p:nvPr>
        </p:nvSpPr>
        <p:spPr>
          <a:xfrm>
            <a:off x="1449625" y="1500363"/>
            <a:ext cx="17025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THE PROBLEM</a:t>
            </a:r>
            <a:endParaRPr sz="1800" dirty="0"/>
          </a:p>
        </p:txBody>
      </p:sp>
      <p:sp>
        <p:nvSpPr>
          <p:cNvPr id="262" name="Google Shape;262;p36"/>
          <p:cNvSpPr txBox="1">
            <a:spLocks noGrp="1"/>
          </p:cNvSpPr>
          <p:nvPr>
            <p:ph type="subTitle" idx="8"/>
          </p:nvPr>
        </p:nvSpPr>
        <p:spPr>
          <a:xfrm>
            <a:off x="1449625" y="2679313"/>
            <a:ext cx="17025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SOLUTION</a:t>
            </a:r>
            <a:endParaRPr sz="1800" dirty="0"/>
          </a:p>
        </p:txBody>
      </p:sp>
      <p:sp>
        <p:nvSpPr>
          <p:cNvPr id="263" name="Google Shape;263;p36"/>
          <p:cNvSpPr txBox="1">
            <a:spLocks noGrp="1"/>
          </p:cNvSpPr>
          <p:nvPr>
            <p:ph type="subTitle" idx="9"/>
          </p:nvPr>
        </p:nvSpPr>
        <p:spPr>
          <a:xfrm>
            <a:off x="1449625" y="3813225"/>
            <a:ext cx="17025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IMPACT</a:t>
            </a:r>
            <a:endParaRPr sz="1800" dirty="0"/>
          </a:p>
        </p:txBody>
      </p:sp>
      <p:cxnSp>
        <p:nvCxnSpPr>
          <p:cNvPr id="264" name="Google Shape;264;p36"/>
          <p:cNvCxnSpPr/>
          <p:nvPr/>
        </p:nvCxnSpPr>
        <p:spPr>
          <a:xfrm>
            <a:off x="714925" y="539500"/>
            <a:ext cx="77157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5" name="Google Shape;265;p36"/>
          <p:cNvCxnSpPr/>
          <p:nvPr/>
        </p:nvCxnSpPr>
        <p:spPr>
          <a:xfrm>
            <a:off x="714925" y="2336150"/>
            <a:ext cx="77157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6" name="Google Shape;266;p36"/>
          <p:cNvCxnSpPr/>
          <p:nvPr/>
        </p:nvCxnSpPr>
        <p:spPr>
          <a:xfrm>
            <a:off x="714925" y="3470075"/>
            <a:ext cx="77157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7" name="Google Shape;267;p36"/>
          <p:cNvCxnSpPr/>
          <p:nvPr/>
        </p:nvCxnSpPr>
        <p:spPr>
          <a:xfrm>
            <a:off x="714925" y="4604000"/>
            <a:ext cx="77157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8" name="Google Shape;268;p36">
            <a:hlinkClick r:id="rId3" action="ppaction://hlinksldjump"/>
          </p:cNvPr>
          <p:cNvSpPr/>
          <p:nvPr/>
        </p:nvSpPr>
        <p:spPr>
          <a:xfrm>
            <a:off x="3303354" y="1534767"/>
            <a:ext cx="462698" cy="378790"/>
          </a:xfrm>
          <a:custGeom>
            <a:avLst/>
            <a:gdLst/>
            <a:ahLst/>
            <a:cxnLst/>
            <a:rect l="l" t="t" r="r" b="b"/>
            <a:pathLst>
              <a:path w="255634" h="209276" extrusionOk="0">
                <a:moveTo>
                  <a:pt x="176800" y="0"/>
                </a:moveTo>
                <a:lnTo>
                  <a:pt x="176115" y="514"/>
                </a:lnTo>
                <a:lnTo>
                  <a:pt x="254433" y="104213"/>
                </a:lnTo>
                <a:lnTo>
                  <a:pt x="0" y="104213"/>
                </a:lnTo>
                <a:lnTo>
                  <a:pt x="0" y="105070"/>
                </a:lnTo>
                <a:lnTo>
                  <a:pt x="254433" y="105070"/>
                </a:lnTo>
                <a:lnTo>
                  <a:pt x="176115" y="208762"/>
                </a:lnTo>
                <a:lnTo>
                  <a:pt x="176800" y="209276"/>
                </a:lnTo>
                <a:lnTo>
                  <a:pt x="255633" y="104898"/>
                </a:lnTo>
                <a:lnTo>
                  <a:pt x="255633" y="104384"/>
                </a:lnTo>
                <a:lnTo>
                  <a:pt x="176800" y="0"/>
                </a:ln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36">
            <a:hlinkClick r:id="" action="ppaction://noaction"/>
          </p:cNvPr>
          <p:cNvSpPr/>
          <p:nvPr/>
        </p:nvSpPr>
        <p:spPr>
          <a:xfrm>
            <a:off x="3303354" y="2713730"/>
            <a:ext cx="462698" cy="378790"/>
          </a:xfrm>
          <a:custGeom>
            <a:avLst/>
            <a:gdLst/>
            <a:ahLst/>
            <a:cxnLst/>
            <a:rect l="l" t="t" r="r" b="b"/>
            <a:pathLst>
              <a:path w="255634" h="209276" extrusionOk="0">
                <a:moveTo>
                  <a:pt x="176800" y="0"/>
                </a:moveTo>
                <a:lnTo>
                  <a:pt x="176115" y="514"/>
                </a:lnTo>
                <a:lnTo>
                  <a:pt x="254433" y="104213"/>
                </a:lnTo>
                <a:lnTo>
                  <a:pt x="0" y="104213"/>
                </a:lnTo>
                <a:lnTo>
                  <a:pt x="0" y="105070"/>
                </a:lnTo>
                <a:lnTo>
                  <a:pt x="254433" y="105070"/>
                </a:lnTo>
                <a:lnTo>
                  <a:pt x="176115" y="208762"/>
                </a:lnTo>
                <a:lnTo>
                  <a:pt x="176800" y="209276"/>
                </a:lnTo>
                <a:lnTo>
                  <a:pt x="255633" y="104898"/>
                </a:lnTo>
                <a:lnTo>
                  <a:pt x="255633" y="104384"/>
                </a:lnTo>
                <a:lnTo>
                  <a:pt x="176800" y="0"/>
                </a:ln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36">
            <a:hlinkClick r:id="" action="ppaction://noaction"/>
          </p:cNvPr>
          <p:cNvSpPr/>
          <p:nvPr/>
        </p:nvSpPr>
        <p:spPr>
          <a:xfrm>
            <a:off x="3303354" y="3847642"/>
            <a:ext cx="462698" cy="378790"/>
          </a:xfrm>
          <a:custGeom>
            <a:avLst/>
            <a:gdLst/>
            <a:ahLst/>
            <a:cxnLst/>
            <a:rect l="l" t="t" r="r" b="b"/>
            <a:pathLst>
              <a:path w="255634" h="209276" extrusionOk="0">
                <a:moveTo>
                  <a:pt x="176800" y="0"/>
                </a:moveTo>
                <a:lnTo>
                  <a:pt x="176115" y="514"/>
                </a:lnTo>
                <a:lnTo>
                  <a:pt x="254433" y="104213"/>
                </a:lnTo>
                <a:lnTo>
                  <a:pt x="0" y="104213"/>
                </a:lnTo>
                <a:lnTo>
                  <a:pt x="0" y="105070"/>
                </a:lnTo>
                <a:lnTo>
                  <a:pt x="254433" y="105070"/>
                </a:lnTo>
                <a:lnTo>
                  <a:pt x="176115" y="208762"/>
                </a:lnTo>
                <a:lnTo>
                  <a:pt x="176800" y="209276"/>
                </a:lnTo>
                <a:lnTo>
                  <a:pt x="255633" y="104898"/>
                </a:lnTo>
                <a:lnTo>
                  <a:pt x="255633" y="104384"/>
                </a:lnTo>
                <a:lnTo>
                  <a:pt x="176800" y="0"/>
                </a:ln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7"/>
          <p:cNvSpPr/>
          <p:nvPr/>
        </p:nvSpPr>
        <p:spPr>
          <a:xfrm>
            <a:off x="230588" y="711700"/>
            <a:ext cx="8588637" cy="4121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75" name="Google Shape;275;p37"/>
          <p:cNvSpPr txBox="1">
            <a:spLocks noGrp="1"/>
          </p:cNvSpPr>
          <p:nvPr>
            <p:ph type="title"/>
          </p:nvPr>
        </p:nvSpPr>
        <p:spPr>
          <a:xfrm>
            <a:off x="713225" y="888700"/>
            <a:ext cx="3683400" cy="6220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Current lineup</a:t>
            </a:r>
            <a:endParaRPr sz="3200" dirty="0"/>
          </a:p>
        </p:txBody>
      </p:sp>
      <p:sp>
        <p:nvSpPr>
          <p:cNvPr id="2" name="Google Shape;229;p34">
            <a:extLst>
              <a:ext uri="{FF2B5EF4-FFF2-40B4-BE49-F238E27FC236}">
                <a16:creationId xmlns:a16="http://schemas.microsoft.com/office/drawing/2014/main" id="{6C5D51B6-F8CD-0AA1-61D6-9BA7F7E60FA7}"/>
              </a:ext>
            </a:extLst>
          </p:cNvPr>
          <p:cNvSpPr txBox="1">
            <a:spLocks/>
          </p:cNvSpPr>
          <p:nvPr/>
        </p:nvSpPr>
        <p:spPr>
          <a:xfrm>
            <a:off x="713225" y="227525"/>
            <a:ext cx="1651500" cy="3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6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pPr marL="0" indent="0"/>
            <a:r>
              <a:rPr lang="en-US" sz="1200"/>
              <a:t>CODEKOROS</a:t>
            </a:r>
            <a:endParaRPr 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FF5717-006C-3265-BEB9-D6C610AA5B8C}"/>
              </a:ext>
            </a:extLst>
          </p:cNvPr>
          <p:cNvSpPr txBox="1"/>
          <p:nvPr/>
        </p:nvSpPr>
        <p:spPr>
          <a:xfrm>
            <a:off x="469127" y="1677725"/>
            <a:ext cx="81977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8259D3-6C51-EC41-A0ED-A01BD90A0553}"/>
              </a:ext>
            </a:extLst>
          </p:cNvPr>
          <p:cNvSpPr txBox="1"/>
          <p:nvPr/>
        </p:nvSpPr>
        <p:spPr>
          <a:xfrm>
            <a:off x="564543" y="1598212"/>
            <a:ext cx="78956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current line has a total of 37 players out of which some are underperforming </a:t>
            </a:r>
            <a:r>
              <a:rPr lang="en-US" dirty="0" err="1"/>
              <a:t>players,Thus</a:t>
            </a:r>
            <a:r>
              <a:rPr lang="en-US" dirty="0"/>
              <a:t> we have to perform a analysis on the player data </a:t>
            </a:r>
          </a:p>
        </p:txBody>
      </p:sp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FB060346-BD24-3934-01C7-B39DF08D63C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98858054"/>
              </p:ext>
            </p:extLst>
          </p:nvPr>
        </p:nvGraphicFramePr>
        <p:xfrm>
          <a:off x="3999915" y="2012399"/>
          <a:ext cx="4667007" cy="27843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15" name="Picture 2">
            <a:extLst>
              <a:ext uri="{FF2B5EF4-FFF2-40B4-BE49-F238E27FC236}">
                <a16:creationId xmlns:a16="http://schemas.microsoft.com/office/drawing/2014/main" id="{D18460C4-7756-370F-576E-7A6CF30135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127" y="2524555"/>
            <a:ext cx="3255752" cy="2013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>
          <a:extLst>
            <a:ext uri="{FF2B5EF4-FFF2-40B4-BE49-F238E27FC236}">
              <a16:creationId xmlns:a16="http://schemas.microsoft.com/office/drawing/2014/main" id="{4FD908AC-5D25-8427-B10C-1F9E1D0ED9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29;p34">
            <a:extLst>
              <a:ext uri="{FF2B5EF4-FFF2-40B4-BE49-F238E27FC236}">
                <a16:creationId xmlns:a16="http://schemas.microsoft.com/office/drawing/2014/main" id="{E710A8F3-EE88-9F73-78A7-9DDBCCE620DF}"/>
              </a:ext>
            </a:extLst>
          </p:cNvPr>
          <p:cNvSpPr txBox="1">
            <a:spLocks/>
          </p:cNvSpPr>
          <p:nvPr/>
        </p:nvSpPr>
        <p:spPr>
          <a:xfrm>
            <a:off x="713225" y="227525"/>
            <a:ext cx="1651500" cy="3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6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pPr marL="0" indent="0" algn="l"/>
            <a:r>
              <a:rPr lang="en-US" sz="1200"/>
              <a:t>CODEKOROS</a:t>
            </a:r>
            <a:endParaRPr lang="en-US" sz="1200" dirty="0"/>
          </a:p>
        </p:txBody>
      </p:sp>
      <p:sp>
        <p:nvSpPr>
          <p:cNvPr id="13" name="Google Shape;287;p38">
            <a:extLst>
              <a:ext uri="{FF2B5EF4-FFF2-40B4-BE49-F238E27FC236}">
                <a16:creationId xmlns:a16="http://schemas.microsoft.com/office/drawing/2014/main" id="{07699325-66EC-E371-01DD-EFEBD8E38217}"/>
              </a:ext>
            </a:extLst>
          </p:cNvPr>
          <p:cNvSpPr txBox="1">
            <a:spLocks/>
          </p:cNvSpPr>
          <p:nvPr/>
        </p:nvSpPr>
        <p:spPr>
          <a:xfrm>
            <a:off x="1044872" y="2235507"/>
            <a:ext cx="7006500" cy="511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arcellus"/>
              <a:buNone/>
              <a:defRPr sz="5000" b="0" i="0" u="none" strike="noStrike" cap="none">
                <a:solidFill>
                  <a:schemeClr val="dk1"/>
                </a:solidFill>
                <a:latin typeface="Marcellus"/>
                <a:ea typeface="Marcellus"/>
                <a:cs typeface="Marcellus"/>
                <a:sym typeface="Marcellu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ctr"/>
            <a:endParaRPr lang="en-US" sz="3200" dirty="0"/>
          </a:p>
        </p:txBody>
      </p:sp>
      <p:sp>
        <p:nvSpPr>
          <p:cNvPr id="6" name="Google Shape;287;p38">
            <a:extLst>
              <a:ext uri="{FF2B5EF4-FFF2-40B4-BE49-F238E27FC236}">
                <a16:creationId xmlns:a16="http://schemas.microsoft.com/office/drawing/2014/main" id="{5E4D02B6-F749-3DB4-E15F-20E68D52C52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255941" y="865495"/>
            <a:ext cx="3285893" cy="38202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According to this distribution, The Chelsea team is scoring goals in the first half but is conceding in the 2</a:t>
            </a:r>
            <a:r>
              <a:rPr lang="en-US" sz="2400" baseline="30000" dirty="0"/>
              <a:t>nd</a:t>
            </a:r>
            <a:r>
              <a:rPr lang="en-US" sz="2400" dirty="0"/>
              <a:t> half, thus we need work on defensive strategy</a:t>
            </a:r>
            <a:endParaRPr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56BC98A-18A0-40FA-A6D1-30B72381CA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993" y="1057040"/>
            <a:ext cx="5072419" cy="3437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7142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>
          <a:extLst>
            <a:ext uri="{FF2B5EF4-FFF2-40B4-BE49-F238E27FC236}">
              <a16:creationId xmlns:a16="http://schemas.microsoft.com/office/drawing/2014/main" id="{91E88C72-D937-942F-0D31-72AF8EB8E4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8">
            <a:extLst>
              <a:ext uri="{FF2B5EF4-FFF2-40B4-BE49-F238E27FC236}">
                <a16:creationId xmlns:a16="http://schemas.microsoft.com/office/drawing/2014/main" id="{CCC3A2FA-CB59-0DC0-7E47-2E515503BA5D}"/>
              </a:ext>
            </a:extLst>
          </p:cNvPr>
          <p:cNvSpPr/>
          <p:nvPr/>
        </p:nvSpPr>
        <p:spPr>
          <a:xfrm>
            <a:off x="713225" y="840075"/>
            <a:ext cx="7717500" cy="3763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229;p34">
            <a:extLst>
              <a:ext uri="{FF2B5EF4-FFF2-40B4-BE49-F238E27FC236}">
                <a16:creationId xmlns:a16="http://schemas.microsoft.com/office/drawing/2014/main" id="{EAE92BDC-FC56-4665-7C0D-1270F2B5C681}"/>
              </a:ext>
            </a:extLst>
          </p:cNvPr>
          <p:cNvSpPr txBox="1">
            <a:spLocks/>
          </p:cNvSpPr>
          <p:nvPr/>
        </p:nvSpPr>
        <p:spPr>
          <a:xfrm>
            <a:off x="713225" y="227525"/>
            <a:ext cx="1651500" cy="3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6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pPr marL="0" indent="0" algn="l"/>
            <a:r>
              <a:rPr lang="en-US" sz="1200"/>
              <a:t>CODEKOROS</a:t>
            </a:r>
            <a:endParaRPr lang="en-US" sz="1200" dirty="0"/>
          </a:p>
        </p:txBody>
      </p:sp>
      <p:sp>
        <p:nvSpPr>
          <p:cNvPr id="12" name="Google Shape;287;p38">
            <a:extLst>
              <a:ext uri="{FF2B5EF4-FFF2-40B4-BE49-F238E27FC236}">
                <a16:creationId xmlns:a16="http://schemas.microsoft.com/office/drawing/2014/main" id="{4E6BB27C-9957-AB10-C150-745543A11F2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5" y="840075"/>
            <a:ext cx="7006500" cy="51164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Since Nicolas is out of the game we have-</a:t>
            </a:r>
            <a:endParaRPr sz="3200" dirty="0"/>
          </a:p>
        </p:txBody>
      </p:sp>
      <p:sp>
        <p:nvSpPr>
          <p:cNvPr id="13" name="Google Shape;287;p38">
            <a:extLst>
              <a:ext uri="{FF2B5EF4-FFF2-40B4-BE49-F238E27FC236}">
                <a16:creationId xmlns:a16="http://schemas.microsoft.com/office/drawing/2014/main" id="{E6ABFE9E-7D91-0258-DCDF-2EEE731FE3C8}"/>
              </a:ext>
            </a:extLst>
          </p:cNvPr>
          <p:cNvSpPr txBox="1">
            <a:spLocks/>
          </p:cNvSpPr>
          <p:nvPr/>
        </p:nvSpPr>
        <p:spPr>
          <a:xfrm>
            <a:off x="1044872" y="2235507"/>
            <a:ext cx="7006500" cy="511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arcellus"/>
              <a:buNone/>
              <a:defRPr sz="5000" b="0" i="0" u="none" strike="noStrike" cap="none">
                <a:solidFill>
                  <a:schemeClr val="dk1"/>
                </a:solidFill>
                <a:latin typeface="Marcellus"/>
                <a:ea typeface="Marcellus"/>
                <a:cs typeface="Marcellus"/>
                <a:sym typeface="Marcellu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ctr"/>
            <a:r>
              <a:rPr lang="en-US" sz="3200" dirty="0"/>
              <a:t>150000000 £ +35000000 £ =</a:t>
            </a:r>
          </a:p>
          <a:p>
            <a:pPr algn="ctr"/>
            <a:r>
              <a:rPr lang="en-US" sz="3200" dirty="0"/>
              <a:t>185000000£</a:t>
            </a:r>
          </a:p>
        </p:txBody>
      </p:sp>
    </p:spTree>
    <p:extLst>
      <p:ext uri="{BB962C8B-B14F-4D97-AF65-F5344CB8AC3E}">
        <p14:creationId xmlns:p14="http://schemas.microsoft.com/office/powerpoint/2010/main" val="2177486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9"/>
          <p:cNvSpPr txBox="1">
            <a:spLocks noGrp="1"/>
          </p:cNvSpPr>
          <p:nvPr>
            <p:ph type="title"/>
          </p:nvPr>
        </p:nvSpPr>
        <p:spPr>
          <a:xfrm>
            <a:off x="629384" y="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Purchase 1</a:t>
            </a:r>
            <a:endParaRPr dirty="0"/>
          </a:p>
        </p:txBody>
      </p:sp>
      <p:sp>
        <p:nvSpPr>
          <p:cNvPr id="298" name="Google Shape;298;p39"/>
          <p:cNvSpPr txBox="1">
            <a:spLocks noGrp="1"/>
          </p:cNvSpPr>
          <p:nvPr>
            <p:ph type="subTitle" idx="2"/>
          </p:nvPr>
        </p:nvSpPr>
        <p:spPr>
          <a:xfrm>
            <a:off x="-239275" y="1228604"/>
            <a:ext cx="3033900" cy="216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endParaRPr lang="en-IN" b="1" dirty="0">
              <a:effectLst/>
              <a:latin typeface="Helvetica Neue" panose="02000503000000020004" pitchFamily="2" charset="0"/>
            </a:endParaRPr>
          </a:p>
          <a:p>
            <a:pPr marL="0" indent="0"/>
            <a:endParaRPr lang="en-IN" b="1" dirty="0">
              <a:latin typeface="Helvetica Neue" panose="02000503000000020004" pitchFamily="2" charset="0"/>
            </a:endParaRPr>
          </a:p>
          <a:p>
            <a:pPr marL="0" indent="0"/>
            <a:endParaRPr lang="en-IN" b="1" dirty="0">
              <a:effectLst/>
              <a:latin typeface="Helvetica Neue" panose="02000503000000020004" pitchFamily="2" charset="0"/>
            </a:endParaRPr>
          </a:p>
          <a:p>
            <a:pPr marL="0" indent="0"/>
            <a:endParaRPr lang="en-IN" b="1" dirty="0">
              <a:latin typeface="Helvetica Neue" panose="02000503000000020004" pitchFamily="2" charset="0"/>
            </a:endParaRPr>
          </a:p>
          <a:p>
            <a:pPr marL="0" indent="0"/>
            <a:endParaRPr lang="en-IN" b="1" dirty="0">
              <a:latin typeface="Helvetica Neue" panose="02000503000000020004" pitchFamily="2" charset="0"/>
            </a:endParaRPr>
          </a:p>
          <a:p>
            <a:pPr marL="0" indent="0"/>
            <a:endParaRPr lang="en-IN" b="1" dirty="0">
              <a:latin typeface="Helvetica Neue" panose="02000503000000020004" pitchFamily="2" charset="0"/>
            </a:endParaRPr>
          </a:p>
          <a:p>
            <a:pPr marL="0" indent="0"/>
            <a:endParaRPr lang="en-IN" b="1" dirty="0">
              <a:latin typeface="Helvetica Neue" panose="02000503000000020004" pitchFamily="2" charset="0"/>
            </a:endParaRPr>
          </a:p>
          <a:p>
            <a:pPr marL="0" indent="0"/>
            <a:endParaRPr lang="en-IN" b="1" dirty="0">
              <a:latin typeface="Helvetica Neue" panose="02000503000000020004" pitchFamily="2" charset="0"/>
            </a:endParaRPr>
          </a:p>
          <a:p>
            <a:pPr marL="0" indent="0" algn="ctr"/>
            <a:endParaRPr lang="en-IN" b="1" dirty="0">
              <a:latin typeface="Helvetica Neue" panose="02000503000000020004" pitchFamily="2" charset="0"/>
            </a:endParaRPr>
          </a:p>
          <a:p>
            <a:pPr marL="0" indent="0" algn="ctr"/>
            <a:r>
              <a:rPr lang="en-IN" b="1" dirty="0">
                <a:effectLst/>
                <a:latin typeface="Helvetica Neue" panose="02000503000000020004" pitchFamily="2" charset="0"/>
              </a:rPr>
              <a:t>Jeremy </a:t>
            </a:r>
            <a:r>
              <a:rPr lang="en-IN" b="1" dirty="0" err="1">
                <a:latin typeface="Helvetica Neue" panose="02000503000000020004" pitchFamily="2" charset="0"/>
              </a:rPr>
              <a:t>D</a:t>
            </a:r>
            <a:r>
              <a:rPr lang="en-IN" b="1" dirty="0" err="1">
                <a:effectLst/>
                <a:latin typeface="Helvetica Neue" panose="02000503000000020004" pitchFamily="2" charset="0"/>
              </a:rPr>
              <a:t>oku</a:t>
            </a:r>
            <a:r>
              <a:rPr lang="en-IN" b="1" dirty="0">
                <a:effectLst/>
                <a:latin typeface="Helvetica Neue" panose="02000503000000020004" pitchFamily="2" charset="0"/>
              </a:rPr>
              <a:t> </a:t>
            </a:r>
          </a:p>
          <a:p>
            <a:pPr marL="0" indent="0" algn="ctr"/>
            <a:r>
              <a:rPr lang="en-IN" b="1" dirty="0">
                <a:effectLst/>
                <a:latin typeface="Helvetica Neue" panose="02000503000000020004" pitchFamily="2" charset="0"/>
              </a:rPr>
              <a:t>Midfielder</a:t>
            </a:r>
          </a:p>
          <a:p>
            <a:pPr marL="0" indent="0" algn="ctr"/>
            <a:r>
              <a:rPr lang="en-IN" b="1" dirty="0">
                <a:effectLst/>
                <a:latin typeface="Helvetica Neue" panose="02000503000000020004" pitchFamily="2" charset="0"/>
              </a:rPr>
              <a:t> 65000000 </a:t>
            </a:r>
          </a:p>
          <a:p>
            <a:pPr marL="0" indent="0" algn="ctr"/>
            <a:r>
              <a:rPr lang="en-IN" b="1" dirty="0">
                <a:effectLst/>
                <a:latin typeface="Helvetica Neue" panose="02000503000000020004" pitchFamily="2" charset="0"/>
              </a:rPr>
              <a:t>star midfielder</a:t>
            </a:r>
            <a:endParaRPr lang="en-IN" dirty="0">
              <a:effectLst/>
              <a:latin typeface="Helvetica Neue" panose="02000503000000020004" pitchFamily="2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2052" name="Picture 4" descr="Jeremy Doku Portrait">
            <a:extLst>
              <a:ext uri="{FF2B5EF4-FFF2-40B4-BE49-F238E27FC236}">
                <a16:creationId xmlns:a16="http://schemas.microsoft.com/office/drawing/2014/main" id="{982741EC-66B4-4483-7928-9885FA3B68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175" y="852170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705614A-423C-4473-C2C3-4061D060F7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1803770"/>
              </p:ext>
            </p:extLst>
          </p:nvPr>
        </p:nvGraphicFramePr>
        <p:xfrm>
          <a:off x="2367195" y="903428"/>
          <a:ext cx="5836257" cy="1102360"/>
        </p:xfrm>
        <a:graphic>
          <a:graphicData uri="http://schemas.openxmlformats.org/drawingml/2006/table">
            <a:tbl>
              <a:tblPr firstRow="1" bandRow="1">
                <a:tableStyleId>{C3DFD0DF-9229-4693-9080-6F7DFC6D2BC8}</a:tableStyleId>
              </a:tblPr>
              <a:tblGrid>
                <a:gridCol w="1489329">
                  <a:extLst>
                    <a:ext uri="{9D8B030D-6E8A-4147-A177-3AD203B41FA5}">
                      <a16:colId xmlns:a16="http://schemas.microsoft.com/office/drawing/2014/main" val="3495433895"/>
                    </a:ext>
                  </a:extLst>
                </a:gridCol>
                <a:gridCol w="824854">
                  <a:extLst>
                    <a:ext uri="{9D8B030D-6E8A-4147-A177-3AD203B41FA5}">
                      <a16:colId xmlns:a16="http://schemas.microsoft.com/office/drawing/2014/main" val="2907615289"/>
                    </a:ext>
                  </a:extLst>
                </a:gridCol>
                <a:gridCol w="897512">
                  <a:extLst>
                    <a:ext uri="{9D8B030D-6E8A-4147-A177-3AD203B41FA5}">
                      <a16:colId xmlns:a16="http://schemas.microsoft.com/office/drawing/2014/main" val="4179919142"/>
                    </a:ext>
                  </a:extLst>
                </a:gridCol>
                <a:gridCol w="1003472">
                  <a:extLst>
                    <a:ext uri="{9D8B030D-6E8A-4147-A177-3AD203B41FA5}">
                      <a16:colId xmlns:a16="http://schemas.microsoft.com/office/drawing/2014/main" val="2391847341"/>
                    </a:ext>
                  </a:extLst>
                </a:gridCol>
                <a:gridCol w="810545">
                  <a:extLst>
                    <a:ext uri="{9D8B030D-6E8A-4147-A177-3AD203B41FA5}">
                      <a16:colId xmlns:a16="http://schemas.microsoft.com/office/drawing/2014/main" val="4063619723"/>
                    </a:ext>
                  </a:extLst>
                </a:gridCol>
                <a:gridCol w="810545">
                  <a:extLst>
                    <a:ext uri="{9D8B030D-6E8A-4147-A177-3AD203B41FA5}">
                      <a16:colId xmlns:a16="http://schemas.microsoft.com/office/drawing/2014/main" val="99705449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vl="1" algn="ctr"/>
                      <a:r>
                        <a:rPr lang="en-US" sz="1400" dirty="0"/>
                        <a:t>appearances</a:t>
                      </a:r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Goals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Assists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Yellow card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Red card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minutes played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51321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870’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4269902"/>
                  </a:ext>
                </a:extLst>
              </a:tr>
            </a:tbl>
          </a:graphicData>
        </a:graphic>
      </p:graphicFrame>
      <p:sp>
        <p:nvSpPr>
          <p:cNvPr id="3" name="Google Shape;287;p38">
            <a:extLst>
              <a:ext uri="{FF2B5EF4-FFF2-40B4-BE49-F238E27FC236}">
                <a16:creationId xmlns:a16="http://schemas.microsoft.com/office/drawing/2014/main" id="{D088C3F0-F1AE-7CEF-6EE6-9CE41AE5E45A}"/>
              </a:ext>
            </a:extLst>
          </p:cNvPr>
          <p:cNvSpPr txBox="1">
            <a:spLocks/>
          </p:cNvSpPr>
          <p:nvPr/>
        </p:nvSpPr>
        <p:spPr>
          <a:xfrm>
            <a:off x="1782074" y="4541237"/>
            <a:ext cx="7006500" cy="511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arcellus"/>
              <a:buNone/>
              <a:defRPr sz="5000" b="0" i="0" u="none" strike="noStrike" cap="none">
                <a:solidFill>
                  <a:schemeClr val="dk1"/>
                </a:solidFill>
                <a:latin typeface="Marcellus"/>
                <a:ea typeface="Marcellus"/>
                <a:cs typeface="Marcellus"/>
                <a:sym typeface="Marcellu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ctr"/>
            <a:r>
              <a:rPr lang="en-US" sz="3200" dirty="0"/>
              <a:t>Remaining money:120000000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CB5A82-5560-BCC2-7BC0-B57FB75872A7}"/>
              </a:ext>
            </a:extLst>
          </p:cNvPr>
          <p:cNvSpPr txBox="1"/>
          <p:nvPr/>
        </p:nvSpPr>
        <p:spPr>
          <a:xfrm>
            <a:off x="594377" y="609805"/>
            <a:ext cx="469094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/>
            <a:r>
              <a:rPr lang="en-IN" b="1" dirty="0">
                <a:effectLst/>
                <a:latin typeface="Helvetica Neue" panose="02000503000000020004" pitchFamily="2" charset="0"/>
              </a:rPr>
              <a:t>Jeremy </a:t>
            </a:r>
            <a:r>
              <a:rPr lang="en-IN" b="1" dirty="0" err="1">
                <a:latin typeface="Helvetica Neue" panose="02000503000000020004" pitchFamily="2" charset="0"/>
              </a:rPr>
              <a:t>D</a:t>
            </a:r>
            <a:r>
              <a:rPr lang="en-IN" b="1" dirty="0" err="1">
                <a:effectLst/>
                <a:latin typeface="Helvetica Neue" panose="02000503000000020004" pitchFamily="2" charset="0"/>
              </a:rPr>
              <a:t>oku</a:t>
            </a:r>
            <a:r>
              <a:rPr lang="en-IN" b="1" dirty="0">
                <a:effectLst/>
                <a:latin typeface="Helvetica Neue" panose="02000503000000020004" pitchFamily="2" charset="0"/>
              </a:rPr>
              <a:t> 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90FCD3E-CED6-58AF-69CA-2A93EA02C9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4194104"/>
              </p:ext>
            </p:extLst>
          </p:nvPr>
        </p:nvGraphicFramePr>
        <p:xfrm>
          <a:off x="2367194" y="2312204"/>
          <a:ext cx="5836257" cy="1102360"/>
        </p:xfrm>
        <a:graphic>
          <a:graphicData uri="http://schemas.openxmlformats.org/drawingml/2006/table">
            <a:tbl>
              <a:tblPr firstRow="1" bandRow="1">
                <a:tableStyleId>{C3DFD0DF-9229-4693-9080-6F7DFC6D2BC8}</a:tableStyleId>
              </a:tblPr>
              <a:tblGrid>
                <a:gridCol w="1489329">
                  <a:extLst>
                    <a:ext uri="{9D8B030D-6E8A-4147-A177-3AD203B41FA5}">
                      <a16:colId xmlns:a16="http://schemas.microsoft.com/office/drawing/2014/main" val="3495433895"/>
                    </a:ext>
                  </a:extLst>
                </a:gridCol>
                <a:gridCol w="824854">
                  <a:extLst>
                    <a:ext uri="{9D8B030D-6E8A-4147-A177-3AD203B41FA5}">
                      <a16:colId xmlns:a16="http://schemas.microsoft.com/office/drawing/2014/main" val="2907615289"/>
                    </a:ext>
                  </a:extLst>
                </a:gridCol>
                <a:gridCol w="897512">
                  <a:extLst>
                    <a:ext uri="{9D8B030D-6E8A-4147-A177-3AD203B41FA5}">
                      <a16:colId xmlns:a16="http://schemas.microsoft.com/office/drawing/2014/main" val="4179919142"/>
                    </a:ext>
                  </a:extLst>
                </a:gridCol>
                <a:gridCol w="1003472">
                  <a:extLst>
                    <a:ext uri="{9D8B030D-6E8A-4147-A177-3AD203B41FA5}">
                      <a16:colId xmlns:a16="http://schemas.microsoft.com/office/drawing/2014/main" val="2391847341"/>
                    </a:ext>
                  </a:extLst>
                </a:gridCol>
                <a:gridCol w="810545">
                  <a:extLst>
                    <a:ext uri="{9D8B030D-6E8A-4147-A177-3AD203B41FA5}">
                      <a16:colId xmlns:a16="http://schemas.microsoft.com/office/drawing/2014/main" val="4063619723"/>
                    </a:ext>
                  </a:extLst>
                </a:gridCol>
                <a:gridCol w="810545">
                  <a:extLst>
                    <a:ext uri="{9D8B030D-6E8A-4147-A177-3AD203B41FA5}">
                      <a16:colId xmlns:a16="http://schemas.microsoft.com/office/drawing/2014/main" val="99705449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vl="1" algn="ctr"/>
                      <a:r>
                        <a:rPr lang="en-US" sz="1400" dirty="0"/>
                        <a:t>appearances</a:t>
                      </a:r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Goals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Assists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Yellow card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Red card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minutes played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51321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870’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4269902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175B9830-7292-A6F3-88FC-5F1040BAE521}"/>
              </a:ext>
            </a:extLst>
          </p:cNvPr>
          <p:cNvSpPr txBox="1"/>
          <p:nvPr/>
        </p:nvSpPr>
        <p:spPr>
          <a:xfrm>
            <a:off x="1013602" y="2024618"/>
            <a:ext cx="469094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/>
            <a:r>
              <a:rPr lang="en-IN" b="1" dirty="0">
                <a:effectLst/>
                <a:latin typeface="Helvetica Neue" panose="02000503000000020004" pitchFamily="2" charset="0"/>
              </a:rPr>
              <a:t>Average midfield player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>
          <a:extLst>
            <a:ext uri="{FF2B5EF4-FFF2-40B4-BE49-F238E27FC236}">
              <a16:creationId xmlns:a16="http://schemas.microsoft.com/office/drawing/2014/main" id="{8ACCFDAC-B324-BCA4-C533-3A82E43822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9">
            <a:extLst>
              <a:ext uri="{FF2B5EF4-FFF2-40B4-BE49-F238E27FC236}">
                <a16:creationId xmlns:a16="http://schemas.microsoft.com/office/drawing/2014/main" id="{65EA2599-9C9F-83ED-2716-EA79DD42540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9384" y="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Purchase 1</a:t>
            </a:r>
            <a:endParaRPr dirty="0"/>
          </a:p>
        </p:txBody>
      </p:sp>
      <p:sp>
        <p:nvSpPr>
          <p:cNvPr id="298" name="Google Shape;298;p39">
            <a:extLst>
              <a:ext uri="{FF2B5EF4-FFF2-40B4-BE49-F238E27FC236}">
                <a16:creationId xmlns:a16="http://schemas.microsoft.com/office/drawing/2014/main" id="{96E655F2-E611-C116-5E53-B809ECB038B3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-239275" y="1084811"/>
            <a:ext cx="3033900" cy="216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endParaRPr lang="en-IN" b="1" dirty="0">
              <a:effectLst/>
              <a:latin typeface="Helvetica Neue" panose="02000503000000020004" pitchFamily="2" charset="0"/>
            </a:endParaRPr>
          </a:p>
          <a:p>
            <a:pPr marL="0" indent="0"/>
            <a:endParaRPr lang="en-IN" b="1" dirty="0">
              <a:latin typeface="Helvetica Neue" panose="02000503000000020004" pitchFamily="2" charset="0"/>
            </a:endParaRPr>
          </a:p>
          <a:p>
            <a:pPr marL="0" indent="0"/>
            <a:endParaRPr lang="en-IN" b="1" dirty="0">
              <a:effectLst/>
              <a:latin typeface="Helvetica Neue" panose="02000503000000020004" pitchFamily="2" charset="0"/>
            </a:endParaRPr>
          </a:p>
          <a:p>
            <a:pPr marL="0" indent="0"/>
            <a:endParaRPr lang="en-IN" b="1" dirty="0">
              <a:latin typeface="Helvetica Neue" panose="02000503000000020004" pitchFamily="2" charset="0"/>
            </a:endParaRPr>
          </a:p>
          <a:p>
            <a:pPr marL="0" indent="0"/>
            <a:endParaRPr lang="en-IN" b="1" dirty="0">
              <a:latin typeface="Helvetica Neue" panose="02000503000000020004" pitchFamily="2" charset="0"/>
            </a:endParaRPr>
          </a:p>
          <a:p>
            <a:pPr marL="0" indent="0"/>
            <a:endParaRPr lang="en-IN" b="1" dirty="0">
              <a:latin typeface="Helvetica Neue" panose="02000503000000020004" pitchFamily="2" charset="0"/>
            </a:endParaRPr>
          </a:p>
          <a:p>
            <a:pPr marL="0" indent="0"/>
            <a:endParaRPr lang="en-IN" b="1" dirty="0">
              <a:latin typeface="Helvetica Neue" panose="02000503000000020004" pitchFamily="2" charset="0"/>
            </a:endParaRPr>
          </a:p>
          <a:p>
            <a:pPr marL="0" indent="0"/>
            <a:endParaRPr lang="en-IN" b="1" dirty="0">
              <a:latin typeface="Helvetica Neue" panose="02000503000000020004" pitchFamily="2" charset="0"/>
            </a:endParaRPr>
          </a:p>
          <a:p>
            <a:pPr marL="0" indent="0" algn="ctr"/>
            <a:endParaRPr lang="en-IN" b="1" dirty="0">
              <a:latin typeface="Helvetica Neue" panose="02000503000000020004" pitchFamily="2" charset="0"/>
            </a:endParaRPr>
          </a:p>
          <a:p>
            <a:pPr marL="0" indent="0" algn="ctr"/>
            <a:r>
              <a:rPr lang="en-IN" b="1" dirty="0">
                <a:effectLst/>
                <a:latin typeface="Helvetica Neue" panose="02000503000000020004" pitchFamily="2" charset="0"/>
              </a:rPr>
              <a:t>Jeremy </a:t>
            </a:r>
            <a:r>
              <a:rPr lang="en-IN" b="1" dirty="0" err="1">
                <a:latin typeface="Helvetica Neue" panose="02000503000000020004" pitchFamily="2" charset="0"/>
              </a:rPr>
              <a:t>D</a:t>
            </a:r>
            <a:r>
              <a:rPr lang="en-IN" b="1" dirty="0" err="1">
                <a:effectLst/>
                <a:latin typeface="Helvetica Neue" panose="02000503000000020004" pitchFamily="2" charset="0"/>
              </a:rPr>
              <a:t>oku</a:t>
            </a:r>
            <a:r>
              <a:rPr lang="en-IN" b="1" dirty="0">
                <a:effectLst/>
                <a:latin typeface="Helvetica Neue" panose="02000503000000020004" pitchFamily="2" charset="0"/>
              </a:rPr>
              <a:t> </a:t>
            </a:r>
          </a:p>
          <a:p>
            <a:pPr marL="0" indent="0" algn="ctr"/>
            <a:r>
              <a:rPr lang="en-IN" b="1" dirty="0">
                <a:effectLst/>
                <a:latin typeface="Helvetica Neue" panose="02000503000000020004" pitchFamily="2" charset="0"/>
              </a:rPr>
              <a:t>Midfielder</a:t>
            </a:r>
          </a:p>
          <a:p>
            <a:pPr marL="0" indent="0" algn="ctr"/>
            <a:r>
              <a:rPr lang="en-IN" b="1" dirty="0">
                <a:effectLst/>
                <a:latin typeface="Helvetica Neue" panose="02000503000000020004" pitchFamily="2" charset="0"/>
              </a:rPr>
              <a:t> 65000000 </a:t>
            </a:r>
          </a:p>
          <a:p>
            <a:pPr marL="0" indent="0" algn="ctr"/>
            <a:r>
              <a:rPr lang="en-IN" b="1" dirty="0">
                <a:effectLst/>
                <a:latin typeface="Helvetica Neue" panose="02000503000000020004" pitchFamily="2" charset="0"/>
              </a:rPr>
              <a:t>star midfielder</a:t>
            </a:r>
            <a:endParaRPr lang="en-IN" dirty="0">
              <a:effectLst/>
              <a:latin typeface="Helvetica Neue" panose="02000503000000020004" pitchFamily="2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2052" name="Picture 4" descr="Jeremy Doku Portrait">
            <a:extLst>
              <a:ext uri="{FF2B5EF4-FFF2-40B4-BE49-F238E27FC236}">
                <a16:creationId xmlns:a16="http://schemas.microsoft.com/office/drawing/2014/main" id="{FFE4D174-483E-C313-D217-91156F4042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175" y="852170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287;p38">
            <a:extLst>
              <a:ext uri="{FF2B5EF4-FFF2-40B4-BE49-F238E27FC236}">
                <a16:creationId xmlns:a16="http://schemas.microsoft.com/office/drawing/2014/main" id="{C9EBF6DD-8346-10E4-30A4-BA23E8E3D1D0}"/>
              </a:ext>
            </a:extLst>
          </p:cNvPr>
          <p:cNvSpPr txBox="1">
            <a:spLocks/>
          </p:cNvSpPr>
          <p:nvPr/>
        </p:nvSpPr>
        <p:spPr>
          <a:xfrm>
            <a:off x="1782074" y="4541237"/>
            <a:ext cx="7006500" cy="511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arcellus"/>
              <a:buNone/>
              <a:defRPr sz="5000" b="0" i="0" u="none" strike="noStrike" cap="none">
                <a:solidFill>
                  <a:schemeClr val="dk1"/>
                </a:solidFill>
                <a:latin typeface="Marcellus"/>
                <a:ea typeface="Marcellus"/>
                <a:cs typeface="Marcellus"/>
                <a:sym typeface="Marcellu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ctr"/>
            <a:r>
              <a:rPr lang="en-US" sz="3200" dirty="0"/>
              <a:t>Remaining money:120000000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46E0A27E-559C-5B74-92A9-76A69F5B336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99515795"/>
              </p:ext>
            </p:extLst>
          </p:nvPr>
        </p:nvGraphicFramePr>
        <p:xfrm>
          <a:off x="2999324" y="1022581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6220149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>
          <a:extLst>
            <a:ext uri="{FF2B5EF4-FFF2-40B4-BE49-F238E27FC236}">
              <a16:creationId xmlns:a16="http://schemas.microsoft.com/office/drawing/2014/main" id="{4086629A-FFEC-590D-5ED3-F6936824DA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9">
            <a:extLst>
              <a:ext uri="{FF2B5EF4-FFF2-40B4-BE49-F238E27FC236}">
                <a16:creationId xmlns:a16="http://schemas.microsoft.com/office/drawing/2014/main" id="{0E60A76D-628D-5C25-0653-7BE6CB93EA6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9860" y="-58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Purchase no. 2</a:t>
            </a:r>
            <a:endParaRPr dirty="0"/>
          </a:p>
        </p:txBody>
      </p:sp>
      <p:sp>
        <p:nvSpPr>
          <p:cNvPr id="298" name="Google Shape;298;p39">
            <a:extLst>
              <a:ext uri="{FF2B5EF4-FFF2-40B4-BE49-F238E27FC236}">
                <a16:creationId xmlns:a16="http://schemas.microsoft.com/office/drawing/2014/main" id="{DD76EE13-EF6C-A960-F9B2-606BFAA8B184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282731" y="1742730"/>
            <a:ext cx="1989887" cy="9265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ctr"/>
            <a:endParaRPr lang="en-IN" b="1" dirty="0">
              <a:effectLst/>
              <a:latin typeface="Helvetica Neue" panose="02000503000000020004" pitchFamily="2" charset="0"/>
            </a:endParaRPr>
          </a:p>
          <a:p>
            <a:pPr marL="0" indent="0" algn="ctr"/>
            <a:endParaRPr lang="en-IN" b="1" dirty="0">
              <a:latin typeface="Helvetica Neue" panose="02000503000000020004" pitchFamily="2" charset="0"/>
            </a:endParaRPr>
          </a:p>
          <a:p>
            <a:pPr marL="0" indent="0" algn="ctr"/>
            <a:endParaRPr lang="en-IN" b="1" dirty="0">
              <a:effectLst/>
              <a:latin typeface="Helvetica Neue" panose="02000503000000020004" pitchFamily="2" charset="0"/>
            </a:endParaRPr>
          </a:p>
          <a:p>
            <a:pPr marL="0" indent="0" algn="ctr"/>
            <a:endParaRPr lang="en-IN" b="1" dirty="0">
              <a:latin typeface="Helvetica Neue" panose="02000503000000020004" pitchFamily="2" charset="0"/>
            </a:endParaRPr>
          </a:p>
          <a:p>
            <a:pPr marL="0" indent="0" algn="ctr"/>
            <a:endParaRPr lang="en-IN" b="1" dirty="0">
              <a:latin typeface="Helvetica Neue" panose="02000503000000020004" pitchFamily="2" charset="0"/>
            </a:endParaRPr>
          </a:p>
          <a:p>
            <a:pPr marL="0" indent="0" algn="ctr"/>
            <a:endParaRPr lang="en-IN" b="1" dirty="0">
              <a:latin typeface="Helvetica Neue" panose="02000503000000020004" pitchFamily="2" charset="0"/>
            </a:endParaRPr>
          </a:p>
          <a:p>
            <a:pPr marL="0" indent="0" algn="ctr"/>
            <a:endParaRPr lang="en-IN" b="1" dirty="0">
              <a:latin typeface="Helvetica Neue" panose="02000503000000020004" pitchFamily="2" charset="0"/>
            </a:endParaRPr>
          </a:p>
          <a:p>
            <a:pPr marL="0" indent="0" algn="ctr"/>
            <a:endParaRPr lang="en-IN" b="1" dirty="0">
              <a:latin typeface="Helvetica Neue" panose="02000503000000020004" pitchFamily="2" charset="0"/>
            </a:endParaRPr>
          </a:p>
          <a:p>
            <a:pPr marL="0" indent="0" algn="ctr"/>
            <a:r>
              <a:rPr lang="en-IN" b="1" dirty="0" err="1">
                <a:effectLst/>
                <a:latin typeface="Helvetica Neue" panose="02000503000000020004" pitchFamily="2" charset="0"/>
              </a:rPr>
              <a:t>Diago</a:t>
            </a:r>
            <a:r>
              <a:rPr lang="en-IN" b="1" dirty="0">
                <a:effectLst/>
                <a:latin typeface="Helvetica Neue" panose="02000503000000020004" pitchFamily="2" charset="0"/>
              </a:rPr>
              <a:t> </a:t>
            </a:r>
            <a:r>
              <a:rPr lang="en-IN" b="1" dirty="0" err="1">
                <a:effectLst/>
                <a:latin typeface="Helvetica Neue" panose="02000503000000020004" pitchFamily="2" charset="0"/>
              </a:rPr>
              <a:t>Dalot</a:t>
            </a:r>
            <a:endParaRPr lang="en-IN" dirty="0">
              <a:effectLst/>
              <a:latin typeface="Helvetica Neue" panose="02000503000000020004" pitchFamily="2" charset="0"/>
            </a:endParaRPr>
          </a:p>
          <a:p>
            <a:pPr marL="0" indent="0" algn="ctr"/>
            <a:r>
              <a:rPr lang="en-IN" b="1" dirty="0">
                <a:effectLst/>
                <a:latin typeface="Helvetica Neue" panose="02000503000000020004" pitchFamily="2" charset="0"/>
              </a:rPr>
              <a:t>(defender)</a:t>
            </a:r>
          </a:p>
          <a:p>
            <a:pPr marL="0" indent="0" algn="ctr"/>
            <a:r>
              <a:rPr lang="en-IN" b="1" dirty="0">
                <a:effectLst/>
                <a:latin typeface="Helvetica Neue" panose="02000503000000020004" pitchFamily="2" charset="0"/>
              </a:rPr>
              <a:t>35000000</a:t>
            </a:r>
            <a:endParaRPr lang="en-IN" dirty="0">
              <a:effectLst/>
              <a:latin typeface="Helvetica Neue" panose="02000503000000020004" pitchFamily="2" charset="0"/>
            </a:endParaRPr>
          </a:p>
          <a:p>
            <a:pPr marL="0" indent="0" algn="ctr"/>
            <a:endParaRPr lang="en-IN" dirty="0">
              <a:effectLst/>
              <a:latin typeface="Helvetica Neue" panose="02000503000000020004" pitchFamily="2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8A2EE7E-A6D6-2BB9-4CCA-1C0D8BAE98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6218205"/>
              </p:ext>
            </p:extLst>
          </p:nvPr>
        </p:nvGraphicFramePr>
        <p:xfrm>
          <a:off x="2433099" y="1253490"/>
          <a:ext cx="5836257" cy="1102360"/>
        </p:xfrm>
        <a:graphic>
          <a:graphicData uri="http://schemas.openxmlformats.org/drawingml/2006/table">
            <a:tbl>
              <a:tblPr firstRow="1" bandRow="1">
                <a:tableStyleId>{C3DFD0DF-9229-4693-9080-6F7DFC6D2BC8}</a:tableStyleId>
              </a:tblPr>
              <a:tblGrid>
                <a:gridCol w="1489329">
                  <a:extLst>
                    <a:ext uri="{9D8B030D-6E8A-4147-A177-3AD203B41FA5}">
                      <a16:colId xmlns:a16="http://schemas.microsoft.com/office/drawing/2014/main" val="3495433895"/>
                    </a:ext>
                  </a:extLst>
                </a:gridCol>
                <a:gridCol w="824854">
                  <a:extLst>
                    <a:ext uri="{9D8B030D-6E8A-4147-A177-3AD203B41FA5}">
                      <a16:colId xmlns:a16="http://schemas.microsoft.com/office/drawing/2014/main" val="2907615289"/>
                    </a:ext>
                  </a:extLst>
                </a:gridCol>
                <a:gridCol w="897512">
                  <a:extLst>
                    <a:ext uri="{9D8B030D-6E8A-4147-A177-3AD203B41FA5}">
                      <a16:colId xmlns:a16="http://schemas.microsoft.com/office/drawing/2014/main" val="4179919142"/>
                    </a:ext>
                  </a:extLst>
                </a:gridCol>
                <a:gridCol w="1003472">
                  <a:extLst>
                    <a:ext uri="{9D8B030D-6E8A-4147-A177-3AD203B41FA5}">
                      <a16:colId xmlns:a16="http://schemas.microsoft.com/office/drawing/2014/main" val="2391847341"/>
                    </a:ext>
                  </a:extLst>
                </a:gridCol>
                <a:gridCol w="810545">
                  <a:extLst>
                    <a:ext uri="{9D8B030D-6E8A-4147-A177-3AD203B41FA5}">
                      <a16:colId xmlns:a16="http://schemas.microsoft.com/office/drawing/2014/main" val="4063619723"/>
                    </a:ext>
                  </a:extLst>
                </a:gridCol>
                <a:gridCol w="810545">
                  <a:extLst>
                    <a:ext uri="{9D8B030D-6E8A-4147-A177-3AD203B41FA5}">
                      <a16:colId xmlns:a16="http://schemas.microsoft.com/office/drawing/2014/main" val="99705449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vl="1" algn="ctr"/>
                      <a:r>
                        <a:rPr lang="en-US" sz="1400" dirty="0"/>
                        <a:t>appearances</a:t>
                      </a:r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Goals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Assists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Yellow card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Red card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minutes played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51321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1.734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426990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B0BF9A5F-AED3-6B4D-9C4E-5C2FDBAA35AE}"/>
              </a:ext>
            </a:extLst>
          </p:cNvPr>
          <p:cNvSpPr txBox="1"/>
          <p:nvPr/>
        </p:nvSpPr>
        <p:spPr>
          <a:xfrm>
            <a:off x="2320863" y="2515160"/>
            <a:ext cx="5836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Can be a great replacement for Reece James.</a:t>
            </a:r>
          </a:p>
          <a:p>
            <a:r>
              <a:rPr lang="en-US" dirty="0"/>
              <a:t>Thus we sell him</a:t>
            </a:r>
          </a:p>
        </p:txBody>
      </p:sp>
      <p:sp>
        <p:nvSpPr>
          <p:cNvPr id="5" name="Google Shape;287;p38">
            <a:extLst>
              <a:ext uri="{FF2B5EF4-FFF2-40B4-BE49-F238E27FC236}">
                <a16:creationId xmlns:a16="http://schemas.microsoft.com/office/drawing/2014/main" id="{827233D8-9F56-112B-2ED2-F1696A9613A9}"/>
              </a:ext>
            </a:extLst>
          </p:cNvPr>
          <p:cNvSpPr txBox="1">
            <a:spLocks/>
          </p:cNvSpPr>
          <p:nvPr/>
        </p:nvSpPr>
        <p:spPr>
          <a:xfrm>
            <a:off x="1782074" y="4541237"/>
            <a:ext cx="7006500" cy="511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arcellus"/>
              <a:buNone/>
              <a:defRPr sz="5000" b="0" i="0" u="none" strike="noStrike" cap="none">
                <a:solidFill>
                  <a:schemeClr val="dk1"/>
                </a:solidFill>
                <a:latin typeface="Marcellus"/>
                <a:ea typeface="Marcellus"/>
                <a:cs typeface="Marcellus"/>
                <a:sym typeface="Marcellu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ctr"/>
            <a:r>
              <a:rPr lang="en-US" sz="3200" dirty="0"/>
              <a:t>Remaining money:135000000</a:t>
            </a:r>
          </a:p>
        </p:txBody>
      </p:sp>
      <p:pic>
        <p:nvPicPr>
          <p:cNvPr id="4100" name="Picture 4" descr="Diogo Dalot">
            <a:extLst>
              <a:ext uri="{FF2B5EF4-FFF2-40B4-BE49-F238E27FC236}">
                <a16:creationId xmlns:a16="http://schemas.microsoft.com/office/drawing/2014/main" id="{63F43187-CFD4-98DD-6DF7-0598430933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024" y="655320"/>
            <a:ext cx="1765300" cy="229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411B1A0-39AD-886D-285D-0C4E31A020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9375080"/>
              </p:ext>
            </p:extLst>
          </p:nvPr>
        </p:nvGraphicFramePr>
        <p:xfrm>
          <a:off x="2433098" y="3238628"/>
          <a:ext cx="5836257" cy="1102360"/>
        </p:xfrm>
        <a:graphic>
          <a:graphicData uri="http://schemas.openxmlformats.org/drawingml/2006/table">
            <a:tbl>
              <a:tblPr firstRow="1" bandRow="1">
                <a:tableStyleId>{C3DFD0DF-9229-4693-9080-6F7DFC6D2BC8}</a:tableStyleId>
              </a:tblPr>
              <a:tblGrid>
                <a:gridCol w="1489329">
                  <a:extLst>
                    <a:ext uri="{9D8B030D-6E8A-4147-A177-3AD203B41FA5}">
                      <a16:colId xmlns:a16="http://schemas.microsoft.com/office/drawing/2014/main" val="3495433895"/>
                    </a:ext>
                  </a:extLst>
                </a:gridCol>
                <a:gridCol w="824854">
                  <a:extLst>
                    <a:ext uri="{9D8B030D-6E8A-4147-A177-3AD203B41FA5}">
                      <a16:colId xmlns:a16="http://schemas.microsoft.com/office/drawing/2014/main" val="2907615289"/>
                    </a:ext>
                  </a:extLst>
                </a:gridCol>
                <a:gridCol w="897512">
                  <a:extLst>
                    <a:ext uri="{9D8B030D-6E8A-4147-A177-3AD203B41FA5}">
                      <a16:colId xmlns:a16="http://schemas.microsoft.com/office/drawing/2014/main" val="4179919142"/>
                    </a:ext>
                  </a:extLst>
                </a:gridCol>
                <a:gridCol w="1003472">
                  <a:extLst>
                    <a:ext uri="{9D8B030D-6E8A-4147-A177-3AD203B41FA5}">
                      <a16:colId xmlns:a16="http://schemas.microsoft.com/office/drawing/2014/main" val="2391847341"/>
                    </a:ext>
                  </a:extLst>
                </a:gridCol>
                <a:gridCol w="810545">
                  <a:extLst>
                    <a:ext uri="{9D8B030D-6E8A-4147-A177-3AD203B41FA5}">
                      <a16:colId xmlns:a16="http://schemas.microsoft.com/office/drawing/2014/main" val="4063619723"/>
                    </a:ext>
                  </a:extLst>
                </a:gridCol>
                <a:gridCol w="810545">
                  <a:extLst>
                    <a:ext uri="{9D8B030D-6E8A-4147-A177-3AD203B41FA5}">
                      <a16:colId xmlns:a16="http://schemas.microsoft.com/office/drawing/2014/main" val="99705449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vl="1" algn="ctr"/>
                      <a:r>
                        <a:rPr lang="en-US" sz="1400" dirty="0"/>
                        <a:t>appearances</a:t>
                      </a:r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Goals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Assists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Yellow card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Red card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minutes played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51321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IN" b="1" dirty="0">
                          <a:solidFill>
                            <a:srgbClr val="666666"/>
                          </a:solidFill>
                          <a:effectLst/>
                        </a:rPr>
                        <a:t>- / 1 / -</a:t>
                      </a: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390’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426990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91A86E0F-ED61-3313-DBEC-C0A03D8BBFC6}"/>
              </a:ext>
            </a:extLst>
          </p:cNvPr>
          <p:cNvSpPr txBox="1"/>
          <p:nvPr/>
        </p:nvSpPr>
        <p:spPr>
          <a:xfrm>
            <a:off x="666991" y="936954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/>
            <a:r>
              <a:rPr lang="en-IN" dirty="0" err="1">
                <a:effectLst/>
                <a:latin typeface="Helvetica Neue" panose="02000503000000020004" pitchFamily="2" charset="0"/>
              </a:rPr>
              <a:t>Diago</a:t>
            </a:r>
            <a:r>
              <a:rPr lang="en-IN" b="1" dirty="0">
                <a:effectLst/>
                <a:latin typeface="Helvetica Neue" panose="02000503000000020004" pitchFamily="2" charset="0"/>
              </a:rPr>
              <a:t> </a:t>
            </a:r>
            <a:r>
              <a:rPr lang="en-IN" dirty="0" err="1">
                <a:effectLst/>
                <a:latin typeface="Helvetica Neue" panose="02000503000000020004" pitchFamily="2" charset="0"/>
              </a:rPr>
              <a:t>dalot</a:t>
            </a:r>
            <a:endParaRPr lang="en-IN" dirty="0">
              <a:effectLst/>
              <a:latin typeface="Helvetica Neue" panose="02000503000000020004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0FE25B-E3CA-4FAC-1D8C-C4DDBE39392D}"/>
              </a:ext>
            </a:extLst>
          </p:cNvPr>
          <p:cNvSpPr txBox="1"/>
          <p:nvPr/>
        </p:nvSpPr>
        <p:spPr>
          <a:xfrm>
            <a:off x="2433098" y="2970292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Reece James.</a:t>
            </a:r>
          </a:p>
        </p:txBody>
      </p:sp>
    </p:spTree>
    <p:extLst>
      <p:ext uri="{BB962C8B-B14F-4D97-AF65-F5344CB8AC3E}">
        <p14:creationId xmlns:p14="http://schemas.microsoft.com/office/powerpoint/2010/main" val="31118399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>
          <a:extLst>
            <a:ext uri="{FF2B5EF4-FFF2-40B4-BE49-F238E27FC236}">
              <a16:creationId xmlns:a16="http://schemas.microsoft.com/office/drawing/2014/main" id="{E2EBB283-A369-5033-DF5C-E2BB3BD682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9">
            <a:extLst>
              <a:ext uri="{FF2B5EF4-FFF2-40B4-BE49-F238E27FC236}">
                <a16:creationId xmlns:a16="http://schemas.microsoft.com/office/drawing/2014/main" id="{BB23E72B-2D5D-548E-82BF-E830A9505F4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9860" y="-58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Purchase no. 3</a:t>
            </a:r>
            <a:endParaRPr dirty="0"/>
          </a:p>
        </p:txBody>
      </p:sp>
      <p:sp>
        <p:nvSpPr>
          <p:cNvPr id="298" name="Google Shape;298;p39">
            <a:extLst>
              <a:ext uri="{FF2B5EF4-FFF2-40B4-BE49-F238E27FC236}">
                <a16:creationId xmlns:a16="http://schemas.microsoft.com/office/drawing/2014/main" id="{66F82D12-8DD6-8598-861C-D9780044D764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282731" y="1742730"/>
            <a:ext cx="1989887" cy="9265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ctr"/>
            <a:endParaRPr lang="en-IN" b="1" dirty="0">
              <a:effectLst/>
              <a:latin typeface="Helvetica Neue" panose="02000503000000020004" pitchFamily="2" charset="0"/>
            </a:endParaRPr>
          </a:p>
          <a:p>
            <a:pPr marL="0" indent="0" algn="ctr"/>
            <a:endParaRPr lang="en-IN" b="1" dirty="0">
              <a:latin typeface="Helvetica Neue" panose="02000503000000020004" pitchFamily="2" charset="0"/>
            </a:endParaRPr>
          </a:p>
          <a:p>
            <a:pPr marL="0" indent="0" algn="ctr"/>
            <a:endParaRPr lang="en-IN" b="1" dirty="0">
              <a:effectLst/>
              <a:latin typeface="Helvetica Neue" panose="02000503000000020004" pitchFamily="2" charset="0"/>
            </a:endParaRPr>
          </a:p>
          <a:p>
            <a:pPr marL="0" indent="0" algn="ctr"/>
            <a:endParaRPr lang="en-IN" b="1" dirty="0">
              <a:latin typeface="Helvetica Neue" panose="02000503000000020004" pitchFamily="2" charset="0"/>
            </a:endParaRPr>
          </a:p>
          <a:p>
            <a:pPr marL="0" indent="0" algn="ctr"/>
            <a:endParaRPr lang="en-IN" b="1" dirty="0">
              <a:latin typeface="Helvetica Neue" panose="02000503000000020004" pitchFamily="2" charset="0"/>
            </a:endParaRPr>
          </a:p>
          <a:p>
            <a:pPr marL="0" indent="0" algn="ctr"/>
            <a:endParaRPr lang="en-IN" b="1" dirty="0">
              <a:latin typeface="Helvetica Neue" panose="02000503000000020004" pitchFamily="2" charset="0"/>
            </a:endParaRPr>
          </a:p>
          <a:p>
            <a:pPr marL="0" indent="0" algn="ctr"/>
            <a:endParaRPr lang="en-IN" b="1" dirty="0">
              <a:latin typeface="Helvetica Neue" panose="02000503000000020004" pitchFamily="2" charset="0"/>
            </a:endParaRPr>
          </a:p>
          <a:p>
            <a:pPr algn="ctr" rtl="0"/>
            <a:r>
              <a:rPr lang="en-IN" b="1" i="0" dirty="0">
                <a:effectLst/>
                <a:latin typeface="var(--tm-quaternary-font, 'OSL', 'OSL-fallback', sans-serif)"/>
              </a:rPr>
              <a:t>Jorginho</a:t>
            </a:r>
            <a:endParaRPr lang="en-IN" b="0" i="0" dirty="0">
              <a:effectLst/>
              <a:latin typeface="var(--tm-quaternary-font, 'OSL', 'OSL-fallback', sans-serif)"/>
            </a:endParaRPr>
          </a:p>
          <a:p>
            <a:pPr marL="0" indent="0" algn="ctr"/>
            <a:r>
              <a:rPr lang="en-IN" b="1" dirty="0">
                <a:effectLst/>
                <a:latin typeface="Helvetica Neue" panose="02000503000000020004" pitchFamily="2" charset="0"/>
              </a:rPr>
              <a:t>(defensive mid ) </a:t>
            </a:r>
          </a:p>
          <a:p>
            <a:pPr marL="0" indent="0" algn="ctr"/>
            <a:r>
              <a:rPr lang="en-IN" b="1" dirty="0">
                <a:effectLst/>
                <a:latin typeface="Helvetica Neue" panose="02000503000000020004" pitchFamily="2" charset="0"/>
              </a:rPr>
              <a:t>15000000</a:t>
            </a:r>
            <a:endParaRPr lang="en-IN" dirty="0">
              <a:effectLst/>
              <a:latin typeface="Helvetica Neue" panose="02000503000000020004" pitchFamily="2" charset="0"/>
            </a:endParaRPr>
          </a:p>
          <a:p>
            <a:pPr marL="0" indent="0" algn="ctr"/>
            <a:endParaRPr lang="en-IN" dirty="0">
              <a:effectLst/>
              <a:latin typeface="Helvetica Neue" panose="02000503000000020004" pitchFamily="2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9C9B57-0C30-181E-A858-8DC61884C99E}"/>
              </a:ext>
            </a:extLst>
          </p:cNvPr>
          <p:cNvSpPr txBox="1"/>
          <p:nvPr/>
        </p:nvSpPr>
        <p:spPr>
          <a:xfrm>
            <a:off x="2320863" y="2515160"/>
            <a:ext cx="58362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</a:t>
            </a:r>
          </a:p>
        </p:txBody>
      </p:sp>
      <p:pic>
        <p:nvPicPr>
          <p:cNvPr id="6148" name="Picture 4" descr="Jorginho">
            <a:extLst>
              <a:ext uri="{FF2B5EF4-FFF2-40B4-BE49-F238E27FC236}">
                <a16:creationId xmlns:a16="http://schemas.microsoft.com/office/drawing/2014/main" id="{0072845C-A346-D19A-D6DC-E517CF0B35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323" y="655320"/>
            <a:ext cx="1765300" cy="229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Google Shape;287;p38">
            <a:extLst>
              <a:ext uri="{FF2B5EF4-FFF2-40B4-BE49-F238E27FC236}">
                <a16:creationId xmlns:a16="http://schemas.microsoft.com/office/drawing/2014/main" id="{DE7EA81C-2536-5E35-BA20-416EC22DAD7E}"/>
              </a:ext>
            </a:extLst>
          </p:cNvPr>
          <p:cNvSpPr txBox="1">
            <a:spLocks/>
          </p:cNvSpPr>
          <p:nvPr/>
        </p:nvSpPr>
        <p:spPr>
          <a:xfrm>
            <a:off x="1782074" y="4541237"/>
            <a:ext cx="7006500" cy="511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arcellus"/>
              <a:buNone/>
              <a:defRPr sz="5000" b="0" i="0" u="none" strike="noStrike" cap="none">
                <a:solidFill>
                  <a:schemeClr val="dk1"/>
                </a:solidFill>
                <a:latin typeface="Marcellus"/>
                <a:ea typeface="Marcellus"/>
                <a:cs typeface="Marcellus"/>
                <a:sym typeface="Marcellu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ctr"/>
            <a:r>
              <a:rPr lang="en-US" sz="3200" dirty="0"/>
              <a:t>Remaining money:120000000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1F1C14-41CC-70C5-EEE0-DDF0625CA0E3}"/>
              </a:ext>
            </a:extLst>
          </p:cNvPr>
          <p:cNvSpPr txBox="1"/>
          <p:nvPr/>
        </p:nvSpPr>
        <p:spPr>
          <a:xfrm>
            <a:off x="2426431" y="3846051"/>
            <a:ext cx="38993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Helps in defense and concede goals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542E71F6-093B-D3CC-2655-B710A94D585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72199157"/>
              </p:ext>
            </p:extLst>
          </p:nvPr>
        </p:nvGraphicFramePr>
        <p:xfrm>
          <a:off x="3252951" y="572114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513300169"/>
      </p:ext>
    </p:extLst>
  </p:cSld>
  <p:clrMapOvr>
    <a:masterClrMapping/>
  </p:clrMapOvr>
</p:sld>
</file>

<file path=ppt/theme/theme1.xml><?xml version="1.0" encoding="utf-8"?>
<a:theme xmlns:a="http://schemas.openxmlformats.org/drawingml/2006/main" name="Data Analysis for Marketing Strategies by Slidesgo">
  <a:themeElements>
    <a:clrScheme name="Simple Light">
      <a:dk1>
        <a:srgbClr val="081004"/>
      </a:dk1>
      <a:lt1>
        <a:srgbClr val="ECEBDA"/>
      </a:lt1>
      <a:dk2>
        <a:srgbClr val="FABD63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81004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349</Words>
  <Application>Microsoft Macintosh PowerPoint</Application>
  <PresentationFormat>On-screen Show (16:9)</PresentationFormat>
  <Paragraphs>169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Marcellus</vt:lpstr>
      <vt:lpstr>Anaheim</vt:lpstr>
      <vt:lpstr>Helvetica Neue</vt:lpstr>
      <vt:lpstr>var(--tm-quaternary-font, 'OSL', 'OSL-fallback', sans-serif)</vt:lpstr>
      <vt:lpstr>Nunito Light</vt:lpstr>
      <vt:lpstr>Arial</vt:lpstr>
      <vt:lpstr>Albert Sans</vt:lpstr>
      <vt:lpstr>Bebas Neue</vt:lpstr>
      <vt:lpstr>Data Analysis for Marketing Strategies by Slidesgo</vt:lpstr>
      <vt:lpstr>DATA ANALYSIS FOR CHELSEA TEAM REPLACEMENT POLICIES</vt:lpstr>
      <vt:lpstr>TABLE OF CONTENTS</vt:lpstr>
      <vt:lpstr>Current lineup</vt:lpstr>
      <vt:lpstr>According to this distribution, The Chelsea team is scoring goals in the first half but is conceding in the 2nd half, thus we need work on defensive strategy</vt:lpstr>
      <vt:lpstr>Since Nicolas is out of the game we have-</vt:lpstr>
      <vt:lpstr>Purchase 1</vt:lpstr>
      <vt:lpstr>Purchase 1</vt:lpstr>
      <vt:lpstr>Purchase no. 2</vt:lpstr>
      <vt:lpstr>Purchase no. 3</vt:lpstr>
      <vt:lpstr>Purchase no. 4</vt:lpstr>
      <vt:lpstr>Purchase no. 5</vt:lpstr>
      <vt:lpstr>The Impact: The players we have selected create chances for a goal, the mid fielders can also strike but also defend at the same time.</vt:lpstr>
      <vt:lpstr>THANKYOU!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ANALYSIS FOR CHELSEA TEAM REPLACEMENT POLICIES</dc:title>
  <cp:lastModifiedBy>ROHAN SHAH - 60002210091</cp:lastModifiedBy>
  <cp:revision>2</cp:revision>
  <dcterms:modified xsi:type="dcterms:W3CDTF">2024-02-04T04:36:06Z</dcterms:modified>
</cp:coreProperties>
</file>