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9" r:id="rId4"/>
    <p:sldId id="280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5" name="Picture 4" descr="images (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27710" y="191770"/>
            <a:ext cx="802513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Formulate 20 problem statements for a given dataset using Numpy and Pandas and Apply Numpy and pandas methods to find the solution for the formulated problem statements.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Each one will take a real-life dataset.</a:t>
            </a:r>
            <a:endParaRPr lang="en-US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3853815" y="2325370"/>
            <a:ext cx="44843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800" b="1" u="sng"/>
              <a:t>Movie Review</a:t>
            </a:r>
            <a:endParaRPr lang="en-US" altLang="en-US" sz="4800" b="1" u="sng"/>
          </a:p>
        </p:txBody>
      </p:sp>
      <p:sp>
        <p:nvSpPr>
          <p:cNvPr id="9" name="Text Box 8"/>
          <p:cNvSpPr txBox="1"/>
          <p:nvPr/>
        </p:nvSpPr>
        <p:spPr>
          <a:xfrm>
            <a:off x="592455" y="3812540"/>
            <a:ext cx="509333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>
                <a:solidFill>
                  <a:schemeClr val="tx1"/>
                </a:solidFill>
              </a:rPr>
              <a:t>NAME :- ROHAN . D . MANDHARE</a:t>
            </a:r>
            <a:endParaRPr lang="en-IN" altLang="en-US" sz="2800">
              <a:solidFill>
                <a:schemeClr val="tx1"/>
              </a:solidFill>
            </a:endParaRPr>
          </a:p>
          <a:p>
            <a:r>
              <a:rPr lang="en-IN" altLang="en-US" sz="2800">
                <a:solidFill>
                  <a:schemeClr val="tx1"/>
                </a:solidFill>
              </a:rPr>
              <a:t>ROLL NO :- CC-55</a:t>
            </a:r>
            <a:endParaRPr lang="en-IN" altLang="en-US" sz="2800">
              <a:solidFill>
                <a:schemeClr val="tx1"/>
              </a:solidFill>
            </a:endParaRPr>
          </a:p>
          <a:p>
            <a:r>
              <a:rPr lang="en-IN" altLang="en-US" sz="2800">
                <a:solidFill>
                  <a:schemeClr val="tx1"/>
                </a:solidFill>
              </a:rPr>
              <a:t>PRN :- 202401050020</a:t>
            </a:r>
            <a:endParaRPr lang="en-IN" altLang="en-US" sz="2800">
              <a:solidFill>
                <a:schemeClr val="tx1"/>
              </a:solidFill>
            </a:endParaRPr>
          </a:p>
          <a:p>
            <a:r>
              <a:rPr lang="en-IN" altLang="en-US" sz="2800">
                <a:solidFill>
                  <a:schemeClr val="tx1"/>
                </a:solidFill>
              </a:rPr>
              <a:t>BATCH :- CC-3</a:t>
            </a:r>
            <a:endParaRPr lang="en-IN" altLang="en-US" sz="2800">
              <a:solidFill>
                <a:schemeClr val="tx1"/>
              </a:solidFill>
            </a:endParaRPr>
          </a:p>
          <a:p>
            <a:r>
              <a:rPr lang="en-IN" altLang="en-US" sz="2800">
                <a:solidFill>
                  <a:schemeClr val="tx1"/>
                </a:solidFill>
              </a:rPr>
              <a:t>DATASET :- </a:t>
            </a:r>
            <a:r>
              <a:rPr lang="en-US" altLang="en-US" sz="2800">
                <a:sym typeface="+mn-ea"/>
              </a:rPr>
              <a:t>Movie Review</a:t>
            </a:r>
            <a:endParaRPr lang="en-US" altLang="en-US" sz="2800" b="1" u="sng"/>
          </a:p>
          <a:p>
            <a:endParaRPr lang="en-IN" altLang="en-US" sz="2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970" y="201295"/>
            <a:ext cx="10515600" cy="622935"/>
          </a:xfrm>
        </p:spPr>
        <p:txBody>
          <a:bodyPr>
            <a:normAutofit fontScale="90000"/>
          </a:bodyPr>
          <a:p>
            <a:r>
              <a:rPr lang="en-IN" altLang="en-US"/>
              <a:t>5.  </a:t>
            </a:r>
            <a:r>
              <a:rPr lang="en-US" altLang="en-US"/>
              <a:t>Total box office collection per director</a:t>
            </a:r>
            <a:endParaRPr lang="en-US" altLang="en-US"/>
          </a:p>
        </p:txBody>
      </p:sp>
      <p:pic>
        <p:nvPicPr>
          <p:cNvPr id="5" name="Content Placeholder 4" descr="ex-05-outpu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88565" y="1825625"/>
            <a:ext cx="7213600" cy="435165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944880" y="824230"/>
            <a:ext cx="74466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print("\n 5) Total box office collection per director:")</a:t>
            </a:r>
            <a:endParaRPr lang="en-US" altLang="en-US" sz="2400"/>
          </a:p>
          <a:p>
            <a:r>
              <a:rPr lang="en-US" altLang="en-US" sz="2400"/>
              <a:t>print(df.groupby('director')['box_office_collection'].sum())</a:t>
            </a:r>
            <a:endParaRPr lang="en-US" altLang="en-US" sz="2400"/>
          </a:p>
          <a:p>
            <a:endParaRPr lang="en-US" altLang="en-US" sz="2400"/>
          </a:p>
        </p:txBody>
      </p:sp>
      <p:sp>
        <p:nvSpPr>
          <p:cNvPr id="6" name="Text Box 5"/>
          <p:cNvSpPr txBox="1"/>
          <p:nvPr/>
        </p:nvSpPr>
        <p:spPr>
          <a:xfrm>
            <a:off x="829310" y="2023110"/>
            <a:ext cx="1475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# OutPut :-</a:t>
            </a:r>
            <a:endParaRPr lang="en-I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235" y="220980"/>
            <a:ext cx="10515600" cy="728345"/>
          </a:xfrm>
        </p:spPr>
        <p:txBody>
          <a:bodyPr>
            <a:normAutofit fontScale="90000"/>
          </a:bodyPr>
          <a:p>
            <a:r>
              <a:rPr lang="en-IN" altLang="en-US"/>
              <a:t>6.  </a:t>
            </a:r>
            <a:r>
              <a:rPr lang="en-US" altLang="en-US"/>
              <a:t>Movie(s) with the maximum number of reviews</a:t>
            </a:r>
            <a:endParaRPr lang="en-US" altLang="en-US"/>
          </a:p>
        </p:txBody>
      </p:sp>
      <p:pic>
        <p:nvPicPr>
          <p:cNvPr id="5" name="Content Placeholder 4" descr="ex-06-outpu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069465"/>
            <a:ext cx="10515600" cy="434594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838200" y="876935"/>
            <a:ext cx="74079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/>
              <a:t>print("\n 6)  Movie(s) with the maximum number of reviews:")</a:t>
            </a:r>
            <a:endParaRPr lang="en-US" altLang="en-US" sz="2000"/>
          </a:p>
          <a:p>
            <a:r>
              <a:rPr lang="en-US" altLang="en-US" sz="2000"/>
              <a:t>print(df[df['review_count'] == df['review_count'].max()])</a:t>
            </a:r>
            <a:endParaRPr lang="en-US" altLang="en-US" sz="2000"/>
          </a:p>
        </p:txBody>
      </p:sp>
      <p:sp>
        <p:nvSpPr>
          <p:cNvPr id="6" name="Text Box 5"/>
          <p:cNvSpPr txBox="1"/>
          <p:nvPr/>
        </p:nvSpPr>
        <p:spPr>
          <a:xfrm>
            <a:off x="1176020" y="1659890"/>
            <a:ext cx="1929130" cy="4254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/>
              <a:t># OutPut :- </a:t>
            </a:r>
            <a:endParaRPr lang="en-I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025" y="229870"/>
            <a:ext cx="10515600" cy="652145"/>
          </a:xfrm>
        </p:spPr>
        <p:txBody>
          <a:bodyPr>
            <a:normAutofit fontScale="90000"/>
          </a:bodyPr>
          <a:p>
            <a:r>
              <a:rPr lang="en-IN" altLang="en-US"/>
              <a:t>7.  </a:t>
            </a:r>
            <a:r>
              <a:rPr lang="en-US" altLang="en-US"/>
              <a:t>Movies longer than 2.5 hours (150 minutes)</a:t>
            </a:r>
            <a:endParaRPr lang="en-US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896620" y="810895"/>
            <a:ext cx="73875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/>
              <a:t>print("\n 7</a:t>
            </a:r>
            <a:r>
              <a:rPr lang="en-US" altLang="en-US" sz="2000"/>
              <a:t>️</a:t>
            </a:r>
            <a:r>
              <a:rPr lang="en-US" altLang="en-US" sz="2000"/>
              <a:t>) Movies longer than 2.5 hours (150 minutes):")</a:t>
            </a:r>
            <a:endParaRPr lang="en-US" altLang="en-US" sz="2000"/>
          </a:p>
          <a:p>
            <a:r>
              <a:rPr lang="en-US" altLang="en-US" sz="2000"/>
              <a:t>print(df[df['duration'] &gt; 150])</a:t>
            </a:r>
            <a:endParaRPr lang="en-US" altLang="en-US" sz="2000"/>
          </a:p>
          <a:p>
            <a:endParaRPr lang="en-US" altLang="en-US" sz="2000"/>
          </a:p>
        </p:txBody>
      </p:sp>
      <p:pic>
        <p:nvPicPr>
          <p:cNvPr id="7" name="Content Placeholder 6" descr="ex-07-outpu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743075"/>
            <a:ext cx="10515600" cy="477647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465580" y="1906270"/>
            <a:ext cx="2488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# OutPut :-</a:t>
            </a:r>
            <a:endParaRPr lang="en-I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115" y="210820"/>
            <a:ext cx="10515600" cy="679450"/>
          </a:xfrm>
        </p:spPr>
        <p:txBody>
          <a:bodyPr>
            <a:normAutofit fontScale="90000"/>
          </a:bodyPr>
          <a:p>
            <a:r>
              <a:rPr lang="en-IN" altLang="en-US"/>
              <a:t>8.  </a:t>
            </a:r>
            <a:r>
              <a:rPr lang="en-US" altLang="en-US"/>
              <a:t>Most common language</a:t>
            </a:r>
            <a:endParaRPr lang="en-US" altLang="en-US"/>
          </a:p>
        </p:txBody>
      </p:sp>
      <p:pic>
        <p:nvPicPr>
          <p:cNvPr id="5" name="Content Placeholder 4" descr="ex-08-outpu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33065" y="2248535"/>
            <a:ext cx="6324600" cy="35052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002665" y="829310"/>
            <a:ext cx="48133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/>
              <a:t>print("\n 8) Most common language:")</a:t>
            </a:r>
            <a:endParaRPr lang="en-US" altLang="en-US" sz="2000"/>
          </a:p>
          <a:p>
            <a:r>
              <a:rPr lang="en-US" altLang="en-US" sz="2000"/>
              <a:t>print(df['language'].mode()[0])</a:t>
            </a:r>
            <a:endParaRPr lang="en-US" altLang="en-US" sz="2000"/>
          </a:p>
        </p:txBody>
      </p:sp>
      <p:sp>
        <p:nvSpPr>
          <p:cNvPr id="6" name="Text Box 5"/>
          <p:cNvSpPr txBox="1"/>
          <p:nvPr/>
        </p:nvSpPr>
        <p:spPr>
          <a:xfrm>
            <a:off x="1224915" y="2362835"/>
            <a:ext cx="1340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# OutPut :-</a:t>
            </a:r>
            <a:endParaRPr lang="en-I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20" y="229870"/>
            <a:ext cx="10515600" cy="593090"/>
          </a:xfrm>
        </p:spPr>
        <p:txBody>
          <a:bodyPr>
            <a:normAutofit fontScale="90000"/>
          </a:bodyPr>
          <a:p>
            <a:r>
              <a:rPr lang="en-IN" altLang="en-US"/>
              <a:t>9. </a:t>
            </a:r>
            <a:r>
              <a:rPr lang="en-US" altLang="en-US"/>
              <a:t>Average box office collection per genre</a:t>
            </a:r>
            <a:endParaRPr lang="en-US" altLang="en-US"/>
          </a:p>
        </p:txBody>
      </p:sp>
      <p:pic>
        <p:nvPicPr>
          <p:cNvPr id="5" name="Content Placeholder 4" descr="ex-09-outpu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98420" y="1825625"/>
            <a:ext cx="6994525" cy="435165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857885" y="925195"/>
            <a:ext cx="58070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print("\n9) Average box office collection per genre:")</a:t>
            </a:r>
            <a:endParaRPr lang="en-US" altLang="en-US"/>
          </a:p>
          <a:p>
            <a:r>
              <a:rPr lang="en-US" altLang="en-US"/>
              <a:t>print(df.groupby('genre')['box_office_collection'].mean())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973455" y="2150110"/>
            <a:ext cx="123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# OutPut :- </a:t>
            </a:r>
            <a:endParaRPr lang="en-I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075" y="210820"/>
            <a:ext cx="10515600" cy="631825"/>
          </a:xfrm>
        </p:spPr>
        <p:txBody>
          <a:bodyPr>
            <a:normAutofit fontScale="90000"/>
          </a:bodyPr>
          <a:p>
            <a:r>
              <a:rPr lang="en-IN" altLang="en-US"/>
              <a:t>10.  </a:t>
            </a:r>
            <a:r>
              <a:rPr lang="en-US" altLang="en-US"/>
              <a:t>Top 3 directors with highest average ratings</a:t>
            </a:r>
            <a:endParaRPr lang="en-US" altLang="en-US"/>
          </a:p>
        </p:txBody>
      </p:sp>
      <p:pic>
        <p:nvPicPr>
          <p:cNvPr id="5" name="Content Placeholder 4" descr="ex-10-outpu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02435" y="1825625"/>
            <a:ext cx="8786495" cy="435165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838200" y="842645"/>
            <a:ext cx="79857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print("\n10) Top 3 directors with highest average ratings:")</a:t>
            </a:r>
            <a:endParaRPr lang="en-US" altLang="en-US"/>
          </a:p>
          <a:p>
            <a:r>
              <a:rPr lang="en-US" altLang="en-US"/>
              <a:t>print(df.groupby('director')['rating'].mean().sort_values(ascending=False).head(3))</a:t>
            </a:r>
            <a:endParaRPr lang="en-US" altLang="en-US"/>
          </a:p>
          <a:p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2661920" y="1899285"/>
            <a:ext cx="2035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# OutPut :-</a:t>
            </a:r>
            <a:endParaRPr lang="en-I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855" y="181610"/>
            <a:ext cx="10515600" cy="593725"/>
          </a:xfrm>
        </p:spPr>
        <p:txBody>
          <a:bodyPr>
            <a:normAutofit fontScale="90000"/>
          </a:bodyPr>
          <a:p>
            <a:r>
              <a:rPr lang="en-IN" altLang="en-US"/>
              <a:t>11.  </a:t>
            </a:r>
            <a:r>
              <a:rPr lang="en-US" altLang="en-US"/>
              <a:t>Oldest movie(s) in the dataset</a:t>
            </a:r>
            <a:endParaRPr lang="en-US" altLang="en-US"/>
          </a:p>
        </p:txBody>
      </p:sp>
      <p:pic>
        <p:nvPicPr>
          <p:cNvPr id="5" name="Content Placeholder 4" descr="ex-11-outpu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95985" y="2113280"/>
            <a:ext cx="10515600" cy="384175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089660" y="722630"/>
            <a:ext cx="5941060" cy="8648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/>
              <a:t>print("\n11) Oldest movie(s) in the dataset:")</a:t>
            </a:r>
            <a:endParaRPr lang="en-US" altLang="en-US"/>
          </a:p>
          <a:p>
            <a:r>
              <a:rPr lang="en-US" altLang="en-US"/>
              <a:t>print(df[df['release_year'] == df['release_year'].min()])</a:t>
            </a:r>
            <a:endParaRPr lang="en-US" altLang="en-US"/>
          </a:p>
          <a:p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1513840" y="1587500"/>
            <a:ext cx="1649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# OutPut :-</a:t>
            </a:r>
            <a:endParaRPr lang="en-I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335" y="200660"/>
            <a:ext cx="11017250" cy="584200"/>
          </a:xfrm>
        </p:spPr>
        <p:txBody>
          <a:bodyPr>
            <a:normAutofit fontScale="90000"/>
          </a:bodyPr>
          <a:p>
            <a:r>
              <a:rPr lang="en-IN" altLang="en-US"/>
              <a:t>12.  </a:t>
            </a:r>
            <a:r>
              <a:rPr lang="en-US" altLang="en-US"/>
              <a:t>Correlation between movie duration and rating</a:t>
            </a:r>
            <a:endParaRPr lang="en-US" altLang="en-US"/>
          </a:p>
        </p:txBody>
      </p:sp>
      <p:pic>
        <p:nvPicPr>
          <p:cNvPr id="5" name="Content Placeholder 4" descr="ex-12-outpu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28065" y="2202180"/>
            <a:ext cx="10134600" cy="386715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925830" y="867410"/>
            <a:ext cx="83134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print("\n12) Correlation between movie duration and rating:")</a:t>
            </a:r>
            <a:endParaRPr lang="en-US" altLang="en-US"/>
          </a:p>
          <a:p>
            <a:r>
              <a:rPr lang="en-US" altLang="en-US"/>
              <a:t>print(df['duration'].corr(df['rating']))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1716405" y="1755140"/>
            <a:ext cx="1388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# OutPut :- </a:t>
            </a:r>
            <a:endParaRPr lang="en-I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065" y="210820"/>
            <a:ext cx="10515600" cy="631825"/>
          </a:xfrm>
        </p:spPr>
        <p:txBody>
          <a:bodyPr>
            <a:normAutofit fontScale="90000"/>
          </a:bodyPr>
          <a:p>
            <a:r>
              <a:rPr lang="en-IN" altLang="en-US"/>
              <a:t>13. </a:t>
            </a:r>
            <a:r>
              <a:rPr lang="en-US" altLang="en-US"/>
              <a:t>Number of multilingual movies</a:t>
            </a:r>
            <a:endParaRPr lang="en-US" altLang="en-US"/>
          </a:p>
        </p:txBody>
      </p:sp>
      <p:pic>
        <p:nvPicPr>
          <p:cNvPr id="5" name="Content Placeholder 4" descr="ex-13-outpu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99640" y="2248535"/>
            <a:ext cx="7791450" cy="35052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906145" y="876935"/>
            <a:ext cx="75914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print("\n13) Number of multilingual movies:")</a:t>
            </a:r>
            <a:endParaRPr lang="en-US" altLang="en-US"/>
          </a:p>
          <a:p>
            <a:r>
              <a:rPr lang="en-US" altLang="en-US"/>
              <a:t>print(df[df['language'].str.contains(',')].shape[0])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858520" y="2052320"/>
            <a:ext cx="1341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# OutPut :-</a:t>
            </a:r>
            <a:endParaRPr lang="en-I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635" y="104775"/>
            <a:ext cx="10515600" cy="699770"/>
          </a:xfrm>
        </p:spPr>
        <p:txBody>
          <a:bodyPr>
            <a:normAutofit fontScale="90000"/>
          </a:bodyPr>
          <a:p>
            <a:r>
              <a:rPr lang="en-IN" altLang="en-US"/>
              <a:t>14.  </a:t>
            </a:r>
            <a:r>
              <a:rPr lang="en-US" altLang="en-US"/>
              <a:t>Actors who acted in more than 1 movie</a:t>
            </a:r>
            <a:endParaRPr lang="en-US" altLang="en-US"/>
          </a:p>
        </p:txBody>
      </p:sp>
      <p:pic>
        <p:nvPicPr>
          <p:cNvPr id="5" name="Content Placeholder 4" descr="ex-14-outpu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09090" y="2282190"/>
            <a:ext cx="8972550" cy="42291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021715" y="848360"/>
            <a:ext cx="68573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print("\n14) Actors who acted in more than 1 movie:")</a:t>
            </a:r>
            <a:endParaRPr lang="en-US" altLang="en-US"/>
          </a:p>
          <a:p>
            <a:r>
              <a:rPr lang="en-US" altLang="en-US"/>
              <a:t>df_exploded_cast = df.explode('cast')</a:t>
            </a:r>
            <a:endParaRPr lang="en-US" altLang="en-US"/>
          </a:p>
          <a:p>
            <a:r>
              <a:rPr lang="en-US" altLang="en-US"/>
              <a:t>actors_counts = df_exploded_cast['cast'].value_counts()</a:t>
            </a:r>
            <a:endParaRPr lang="en-US" altLang="en-US"/>
          </a:p>
          <a:p>
            <a:r>
              <a:rPr lang="en-US" altLang="en-US"/>
              <a:t>print(actors_counts[actors_counts &gt; 1])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2266315" y="2343150"/>
            <a:ext cx="1784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# OutPut :-</a:t>
            </a:r>
            <a:endParaRPr lang="en-I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6" name="Content Placeholder 5" descr="examples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-635"/>
            <a:ext cx="12192635" cy="685927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230880" y="0"/>
            <a:ext cx="4031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Problem Statements</a:t>
            </a:r>
            <a:endParaRPr lang="en-I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545" y="248920"/>
            <a:ext cx="10515600" cy="603250"/>
          </a:xfrm>
        </p:spPr>
        <p:txBody>
          <a:bodyPr>
            <a:normAutofit fontScale="90000"/>
          </a:bodyPr>
          <a:p>
            <a:r>
              <a:rPr lang="en-IN" altLang="en-US"/>
              <a:t>15.  </a:t>
            </a:r>
            <a:r>
              <a:rPr lang="en-US" altLang="en-US"/>
              <a:t>Percentage of movies with rating above 7</a:t>
            </a:r>
            <a:endParaRPr lang="en-US" altLang="en-US"/>
          </a:p>
        </p:txBody>
      </p:sp>
      <p:pic>
        <p:nvPicPr>
          <p:cNvPr id="6" name="Content Placeholder 5" descr="ex-15-outpu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90015" y="2453005"/>
            <a:ext cx="9410700" cy="38671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963930" y="852170"/>
            <a:ext cx="81597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print("\n1</a:t>
            </a:r>
            <a:r>
              <a:rPr lang="" altLang="en-US"/>
              <a:t>️</a:t>
            </a:r>
            <a:r>
              <a:rPr lang="en-US" altLang="en-US"/>
              <a:t>5) Percentage of movies with rating above 7:")</a:t>
            </a:r>
            <a:endParaRPr lang="en-US" altLang="en-US"/>
          </a:p>
          <a:p>
            <a:r>
              <a:rPr lang="en-US" altLang="en-US"/>
              <a:t>high_rating_percent = (df[df['rating'] &gt; 7].shape[0] / df.shape[0]) * 100</a:t>
            </a:r>
            <a:endParaRPr lang="en-US" altLang="en-US"/>
          </a:p>
          <a:p>
            <a:r>
              <a:rPr lang="en-US" altLang="en-US"/>
              <a:t>print(f"{high_rating_percent:.2f}%")</a:t>
            </a:r>
            <a:endParaRPr lang="en-US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1571625" y="1996440"/>
            <a:ext cx="3019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# OutPut :-</a:t>
            </a:r>
            <a:endParaRPr lang="en-I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070" y="162560"/>
            <a:ext cx="10515600" cy="554990"/>
          </a:xfrm>
        </p:spPr>
        <p:txBody>
          <a:bodyPr>
            <a:normAutofit fontScale="90000"/>
          </a:bodyPr>
          <a:p>
            <a:r>
              <a:rPr lang="en-IN" altLang="en-US"/>
              <a:t>16.  </a:t>
            </a:r>
            <a:r>
              <a:rPr lang="en-US" altLang="en-US"/>
              <a:t>Average review count per release year</a:t>
            </a:r>
            <a:endParaRPr lang="en-US" altLang="en-US"/>
          </a:p>
        </p:txBody>
      </p:sp>
      <p:pic>
        <p:nvPicPr>
          <p:cNvPr id="5" name="Content Placeholder 4" descr="ex-16-outpu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97250" y="1941195"/>
            <a:ext cx="5048250" cy="435165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896620" y="751840"/>
            <a:ext cx="6896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print("\n16) Average review count per release year:")</a:t>
            </a:r>
            <a:endParaRPr lang="en-US" altLang="en-US"/>
          </a:p>
          <a:p>
            <a:r>
              <a:rPr lang="en-US" altLang="en-US"/>
              <a:t>print(df.groupby('release_year')['review_count'].mean())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1513840" y="1995805"/>
            <a:ext cx="2440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# OutPut :-</a:t>
            </a:r>
            <a:endParaRPr lang="en-I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95" y="240030"/>
            <a:ext cx="10515600" cy="631825"/>
          </a:xfrm>
        </p:spPr>
        <p:txBody>
          <a:bodyPr>
            <a:normAutofit fontScale="90000"/>
          </a:bodyPr>
          <a:p>
            <a:r>
              <a:rPr lang="en-IN" altLang="en-US"/>
              <a:t>17. </a:t>
            </a:r>
            <a:r>
              <a:rPr lang="en-US" altLang="en-US"/>
              <a:t>Year with highest total box office collection</a:t>
            </a:r>
            <a:endParaRPr lang="en-US" altLang="en-US"/>
          </a:p>
        </p:txBody>
      </p:sp>
      <p:pic>
        <p:nvPicPr>
          <p:cNvPr id="5" name="Content Placeholder 4" descr="ex-17-outpu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28065" y="2482850"/>
            <a:ext cx="10134600" cy="386715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838200" y="871855"/>
            <a:ext cx="95192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print("\n</a:t>
            </a:r>
            <a:r>
              <a:rPr lang="en-IN" altLang="en-US"/>
              <a:t>17)</a:t>
            </a:r>
            <a:r>
              <a:rPr lang="en-US" altLang="en-US"/>
              <a:t> Year with highest total box office collection:")</a:t>
            </a:r>
            <a:endParaRPr lang="en-US" altLang="en-US"/>
          </a:p>
          <a:p>
            <a:r>
              <a:rPr lang="en-US" altLang="en-US"/>
              <a:t>yearly_box_office = df.groupby('release_year')['box_office_collection'].sum()</a:t>
            </a:r>
            <a:endParaRPr lang="en-US" altLang="en-US"/>
          </a:p>
          <a:p>
            <a:r>
              <a:rPr lang="en-US" altLang="en-US"/>
              <a:t>print(yearly_box_office.idxmax())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1649095" y="2053590"/>
            <a:ext cx="1706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# OutPut :-</a:t>
            </a:r>
            <a:endParaRPr lang="en-I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025" y="230505"/>
            <a:ext cx="10515600" cy="661035"/>
          </a:xfrm>
        </p:spPr>
        <p:txBody>
          <a:bodyPr>
            <a:normAutofit fontScale="90000"/>
          </a:bodyPr>
          <a:p>
            <a:r>
              <a:rPr lang="en-IN" altLang="en-US"/>
              <a:t>18.  </a:t>
            </a:r>
            <a:r>
              <a:rPr lang="en-US" altLang="en-US"/>
              <a:t>Standard deviation of movie ratings</a:t>
            </a:r>
            <a:endParaRPr lang="en-US" altLang="en-US"/>
          </a:p>
        </p:txBody>
      </p:sp>
      <p:pic>
        <p:nvPicPr>
          <p:cNvPr id="5" name="Content Placeholder 4" descr="ex-18-outpu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61490" y="2289810"/>
            <a:ext cx="8667750" cy="386715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55320" y="1050925"/>
            <a:ext cx="56419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print("\n</a:t>
            </a:r>
            <a:r>
              <a:rPr lang="en-IN" altLang="en-US"/>
              <a:t>18)</a:t>
            </a:r>
            <a:r>
              <a:rPr lang="en-US" altLang="en-US"/>
              <a:t> Standard deviation of movie ratings:")</a:t>
            </a:r>
            <a:endParaRPr lang="en-US" altLang="en-US"/>
          </a:p>
          <a:p>
            <a:r>
              <a:rPr lang="en-US" altLang="en-US"/>
              <a:t>print(df['rating'].std())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1890395" y="1855470"/>
            <a:ext cx="1706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# OutPut :-</a:t>
            </a:r>
            <a:endParaRPr lang="en-I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855" y="210820"/>
            <a:ext cx="10515600" cy="738505"/>
          </a:xfrm>
        </p:spPr>
        <p:txBody>
          <a:bodyPr>
            <a:normAutofit fontScale="90000"/>
          </a:bodyPr>
          <a:p>
            <a:r>
              <a:rPr lang="en-IN" altLang="en-US"/>
              <a:t>19.  </a:t>
            </a:r>
            <a:r>
              <a:rPr lang="en-US" altLang="en-US"/>
              <a:t>Number of unique directors</a:t>
            </a:r>
            <a:endParaRPr lang="en-US" altLang="en-US"/>
          </a:p>
        </p:txBody>
      </p:sp>
      <p:pic>
        <p:nvPicPr>
          <p:cNvPr id="5" name="Content Placeholder 4" descr="ex-19-outpu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42515" y="2248535"/>
            <a:ext cx="7505700" cy="35052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993140" y="887095"/>
            <a:ext cx="7378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print("\n</a:t>
            </a:r>
            <a:r>
              <a:rPr lang="en-IN" altLang="en-US"/>
              <a:t>19) </a:t>
            </a:r>
            <a:r>
              <a:rPr lang="en-US" altLang="en-US"/>
              <a:t> Number of unique directors:")</a:t>
            </a:r>
            <a:endParaRPr lang="en-US" altLang="en-US"/>
          </a:p>
          <a:p>
            <a:r>
              <a:rPr lang="en-US" altLang="en-US"/>
              <a:t>print(df['director'].nunique())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2160270" y="1764665"/>
            <a:ext cx="2517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# OutPut :-</a:t>
            </a:r>
            <a:endParaRPr lang="en-I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615" y="220345"/>
            <a:ext cx="11854815" cy="593725"/>
          </a:xfrm>
        </p:spPr>
        <p:txBody>
          <a:bodyPr>
            <a:normAutofit fontScale="90000"/>
          </a:bodyPr>
          <a:p>
            <a:r>
              <a:rPr lang="en-IN" altLang="en-US" sz="4000"/>
              <a:t>20.  </a:t>
            </a:r>
            <a:r>
              <a:rPr lang="en-US" altLang="en-US" sz="4000"/>
              <a:t>Classify movies as 'Hit' or 'Flop' based on box office &gt; 100M</a:t>
            </a:r>
            <a:endParaRPr lang="en-US" altLang="en-US" sz="4000"/>
          </a:p>
        </p:txBody>
      </p:sp>
      <p:pic>
        <p:nvPicPr>
          <p:cNvPr id="6" name="Content Placeholder 5" descr="ex-20-outpu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38375" y="2105660"/>
            <a:ext cx="7713980" cy="435165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38200" y="723265"/>
            <a:ext cx="1029081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print("\n2</a:t>
            </a:r>
            <a:r>
              <a:rPr lang="en-IN" altLang="en-US"/>
              <a:t>0)</a:t>
            </a:r>
            <a:r>
              <a:rPr lang="en-US" altLang="en-US"/>
              <a:t> Classify movies as 'Hit' or 'Flop' based on box office &gt; 100M:")</a:t>
            </a:r>
            <a:endParaRPr lang="en-US" altLang="en-US"/>
          </a:p>
          <a:p>
            <a:r>
              <a:rPr lang="en-US" altLang="en-US"/>
              <a:t>df['hit_flop'] = np.where(df['box_office_collection'] &gt; 100, 'Hit', 'Flop')</a:t>
            </a:r>
            <a:endParaRPr lang="en-US" altLang="en-US"/>
          </a:p>
          <a:p>
            <a:r>
              <a:rPr lang="en-US" altLang="en-US"/>
              <a:t>print(df[['title', 'box_office_collection', 'hit_flop']])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578485" y="2150110"/>
            <a:ext cx="1156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#OutPut :-</a:t>
            </a:r>
            <a:endParaRPr lang="en-I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examples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-635"/>
            <a:ext cx="1219136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375" y="85725"/>
            <a:ext cx="10515600" cy="785495"/>
          </a:xfrm>
        </p:spPr>
        <p:txBody>
          <a:bodyPr/>
          <a:p>
            <a:r>
              <a:rPr lang="en-IN" altLang="en-US"/>
              <a:t># </a:t>
            </a:r>
            <a:r>
              <a:rPr lang="en-US" altLang="en-US"/>
              <a:t>Create a Mock Movie Review Dataset</a:t>
            </a:r>
            <a:endParaRPr lang="en-US" altLang="en-US"/>
          </a:p>
        </p:txBody>
      </p:sp>
      <p:pic>
        <p:nvPicPr>
          <p:cNvPr id="4" name="Content Placeholder 3" descr="ex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3390" y="871220"/>
            <a:ext cx="11440160" cy="5892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645" y="133350"/>
            <a:ext cx="10515600" cy="641350"/>
          </a:xfrm>
        </p:spPr>
        <p:txBody>
          <a:bodyPr>
            <a:normAutofit fontScale="90000"/>
          </a:bodyPr>
          <a:p>
            <a:r>
              <a:rPr lang="en-IN" altLang="en-US"/>
              <a:t># OutPut of</a:t>
            </a:r>
            <a:r>
              <a:rPr lang="en-US" altLang="en-US"/>
              <a:t> Mock Movie Review Dataset</a:t>
            </a:r>
            <a:endParaRPr lang="en-US" altLang="en-US"/>
          </a:p>
        </p:txBody>
      </p:sp>
      <p:pic>
        <p:nvPicPr>
          <p:cNvPr id="4" name="Content Placeholder 3" descr="ex-outpu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1645" y="957580"/>
            <a:ext cx="11364595" cy="56915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975" y="143510"/>
            <a:ext cx="10515600" cy="525145"/>
          </a:xfrm>
        </p:spPr>
        <p:txBody>
          <a:bodyPr>
            <a:normAutofit fontScale="90000"/>
          </a:bodyPr>
          <a:p>
            <a:r>
              <a:rPr lang="en-IN" altLang="en-US"/>
              <a:t>1. </a:t>
            </a:r>
            <a:r>
              <a:rPr lang="en-US" altLang="en-US"/>
              <a:t>Top 5 highest-rated movies</a:t>
            </a:r>
            <a:endParaRPr lang="en-US" altLang="en-US"/>
          </a:p>
        </p:txBody>
      </p:sp>
      <p:pic>
        <p:nvPicPr>
          <p:cNvPr id="5" name="Content Placeholder 4" descr="ex-01-outpu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7500" y="1621790"/>
            <a:ext cx="11557635" cy="511492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563880" y="713105"/>
            <a:ext cx="55460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print("\n 1) Top 5 highest-rated movies:")</a:t>
            </a:r>
            <a:endParaRPr lang="en-US" altLang="en-US"/>
          </a:p>
          <a:p>
            <a:r>
              <a:rPr lang="en-US" altLang="en-US"/>
              <a:t>print(df.sort_values('rating', ascending=False).head(5))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1856105" y="1812925"/>
            <a:ext cx="5363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# OutPut</a:t>
            </a:r>
            <a:endParaRPr lang="en-I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950" y="172085"/>
            <a:ext cx="10515600" cy="727710"/>
          </a:xfrm>
        </p:spPr>
        <p:txBody>
          <a:bodyPr>
            <a:normAutofit fontScale="90000"/>
          </a:bodyPr>
          <a:p>
            <a:r>
              <a:rPr lang="en-IN" altLang="en-US"/>
              <a:t>2.  </a:t>
            </a:r>
            <a:r>
              <a:rPr lang="en-US" altLang="en-US"/>
              <a:t>Average movie rating</a:t>
            </a:r>
            <a:endParaRPr lang="en-US" altLang="en-US"/>
          </a:p>
        </p:txBody>
      </p:sp>
      <p:pic>
        <p:nvPicPr>
          <p:cNvPr id="4" name="Content Placeholder 3" descr="ex-02-outpu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17495" y="2173605"/>
            <a:ext cx="6324600" cy="38671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031875" y="896620"/>
            <a:ext cx="567118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print("\n</a:t>
            </a:r>
            <a:r>
              <a:rPr lang="en-IN" altLang="en-US" sz="2800"/>
              <a:t> 2)</a:t>
            </a:r>
            <a:r>
              <a:rPr lang="en-US" altLang="en-US" sz="2800"/>
              <a:t> Average movie rating:")</a:t>
            </a:r>
            <a:endParaRPr lang="en-US" altLang="en-US" sz="2800"/>
          </a:p>
          <a:p>
            <a:r>
              <a:rPr lang="en-US" altLang="en-US" sz="2800"/>
              <a:t>print(df['rating'].mean())</a:t>
            </a:r>
            <a:endParaRPr lang="en-US" altLang="en-US" sz="2800"/>
          </a:p>
        </p:txBody>
      </p:sp>
      <p:sp>
        <p:nvSpPr>
          <p:cNvPr id="6" name="Text Box 5"/>
          <p:cNvSpPr txBox="1"/>
          <p:nvPr/>
        </p:nvSpPr>
        <p:spPr>
          <a:xfrm>
            <a:off x="963930" y="2314575"/>
            <a:ext cx="1765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# OutPut :- </a:t>
            </a:r>
            <a:endParaRPr lang="en-I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810" y="182245"/>
            <a:ext cx="10786110" cy="603250"/>
          </a:xfrm>
        </p:spPr>
        <p:txBody>
          <a:bodyPr>
            <a:normAutofit fontScale="90000"/>
          </a:bodyPr>
          <a:p>
            <a:r>
              <a:rPr lang="en-IN" altLang="en-US"/>
              <a:t>3.  </a:t>
            </a:r>
            <a:r>
              <a:rPr lang="en-US" altLang="en-US"/>
              <a:t>Movies released after 2015 with a rating above 8</a:t>
            </a:r>
            <a:endParaRPr lang="en-US" altLang="en-US"/>
          </a:p>
        </p:txBody>
      </p:sp>
      <p:pic>
        <p:nvPicPr>
          <p:cNvPr id="5" name="Content Placeholder 4" descr="ex-03-outpu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3105" y="1713230"/>
            <a:ext cx="10910570" cy="479742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713105" y="500380"/>
            <a:ext cx="73310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en-US" sz="2000"/>
          </a:p>
          <a:p>
            <a:r>
              <a:rPr lang="en-US" altLang="en-US" sz="2000"/>
              <a:t>print("\n 3) Movies released after 2015 with a rating above 8:")</a:t>
            </a:r>
            <a:endParaRPr lang="en-US" altLang="en-US" sz="2000"/>
          </a:p>
          <a:p>
            <a:r>
              <a:rPr lang="en-US" altLang="en-US" sz="2000"/>
              <a:t>print(df[(df['release_year'] &gt; 2015) &amp; (df['rating'] &gt; 8)])</a:t>
            </a:r>
            <a:endParaRPr lang="en-US" altLang="en-US" sz="2000"/>
          </a:p>
        </p:txBody>
      </p:sp>
      <p:sp>
        <p:nvSpPr>
          <p:cNvPr id="6" name="Text Box 5"/>
          <p:cNvSpPr txBox="1"/>
          <p:nvPr/>
        </p:nvSpPr>
        <p:spPr>
          <a:xfrm>
            <a:off x="2169795" y="1870710"/>
            <a:ext cx="1861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# OutPut :- </a:t>
            </a:r>
            <a:endParaRPr lang="en-I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545" y="162560"/>
            <a:ext cx="10515600" cy="660400"/>
          </a:xfrm>
        </p:spPr>
        <p:txBody>
          <a:bodyPr>
            <a:normAutofit fontScale="90000"/>
          </a:bodyPr>
          <a:p>
            <a:r>
              <a:rPr lang="en-IN" altLang="en-US"/>
              <a:t>4.  </a:t>
            </a:r>
            <a:r>
              <a:rPr lang="en-US" altLang="en-US"/>
              <a:t>Number of movies in each genre</a:t>
            </a:r>
            <a:endParaRPr lang="en-US" altLang="en-US"/>
          </a:p>
        </p:txBody>
      </p:sp>
      <p:pic>
        <p:nvPicPr>
          <p:cNvPr id="5" name="Content Placeholder 4" descr="ex-04-outpu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06395" y="1825625"/>
            <a:ext cx="6378575" cy="435165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195705" y="780415"/>
            <a:ext cx="68478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200"/>
              <a:t>print("\n 4</a:t>
            </a:r>
            <a:r>
              <a:rPr lang="en-US" altLang="en-US" sz="2200"/>
              <a:t>️</a:t>
            </a:r>
            <a:r>
              <a:rPr lang="en-US" altLang="en-US" sz="2200"/>
              <a:t>) Number of movies in each genre:")</a:t>
            </a:r>
            <a:endParaRPr lang="en-US" altLang="en-US" sz="2200"/>
          </a:p>
          <a:p>
            <a:r>
              <a:rPr lang="en-US" altLang="en-US" sz="2200"/>
              <a:t>print(df['genre'].value_counts())</a:t>
            </a:r>
            <a:endParaRPr lang="en-US" altLang="en-US" sz="2200"/>
          </a:p>
        </p:txBody>
      </p:sp>
      <p:sp>
        <p:nvSpPr>
          <p:cNvPr id="6" name="Text Box 5"/>
          <p:cNvSpPr txBox="1"/>
          <p:nvPr/>
        </p:nvSpPr>
        <p:spPr>
          <a:xfrm>
            <a:off x="1282700" y="2092960"/>
            <a:ext cx="1397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#OutPut :-</a:t>
            </a:r>
            <a:endParaRPr lang="en-I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3753</Words>
  <Application>WPS Slides</Application>
  <PresentationFormat>Widescreen</PresentationFormat>
  <Paragraphs>168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# Create a Mock Movie Review Dataset</vt:lpstr>
      <vt:lpstr># OutPut of Mock Movie Review Dataset</vt:lpstr>
      <vt:lpstr>1. Top 5 highest-rated movies</vt:lpstr>
      <vt:lpstr>2.  Average movie rating</vt:lpstr>
      <vt:lpstr>3.  Movies released after 2015 with a rating above 8</vt:lpstr>
      <vt:lpstr>4.  Number of movies in each genre</vt:lpstr>
      <vt:lpstr>5.  Total box office collection per director</vt:lpstr>
      <vt:lpstr>6.  Movie(s) with the maximum number of reviews</vt:lpstr>
      <vt:lpstr>7.  Movies longer than 2.5 hours (150 minutes)</vt:lpstr>
      <vt:lpstr>8.  Most common language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rohan</dc:creator>
  <cp:lastModifiedBy>Urmila Mandhare</cp:lastModifiedBy>
  <cp:revision>2</cp:revision>
  <dcterms:created xsi:type="dcterms:W3CDTF">2025-04-28T14:33:00Z</dcterms:created>
  <dcterms:modified xsi:type="dcterms:W3CDTF">2025-04-28T17:32:28Z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FC880874CB254EFEAF6CD0A6F6446D7A_11</vt:lpwstr>
  </property>
  <property fmtid="{D5CDD505-2E9C-101B-9397-08002B2CF9AE}" pid="3" name="KSOProductBuildVer">
    <vt:lpwstr>1033-12.2.0.20795</vt:lpwstr>
  </property>
</Properties>
</file>