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30"/>
  </p:notesMasterIdLst>
  <p:handoutMasterIdLst>
    <p:handoutMasterId r:id="rId31"/>
  </p:handoutMasterIdLst>
  <p:sldIdLst>
    <p:sldId id="265" r:id="rId5"/>
    <p:sldId id="428" r:id="rId6"/>
    <p:sldId id="381" r:id="rId7"/>
    <p:sldId id="407" r:id="rId8"/>
    <p:sldId id="301" r:id="rId9"/>
    <p:sldId id="408" r:id="rId10"/>
    <p:sldId id="409" r:id="rId11"/>
    <p:sldId id="410" r:id="rId12"/>
    <p:sldId id="411" r:id="rId13"/>
    <p:sldId id="412" r:id="rId14"/>
    <p:sldId id="413" r:id="rId15"/>
    <p:sldId id="414" r:id="rId16"/>
    <p:sldId id="415" r:id="rId17"/>
    <p:sldId id="416" r:id="rId18"/>
    <p:sldId id="417" r:id="rId19"/>
    <p:sldId id="387" r:id="rId20"/>
    <p:sldId id="418" r:id="rId21"/>
    <p:sldId id="419" r:id="rId22"/>
    <p:sldId id="389" r:id="rId23"/>
    <p:sldId id="406" r:id="rId24"/>
    <p:sldId id="423" r:id="rId25"/>
    <p:sldId id="404" r:id="rId26"/>
    <p:sldId id="425" r:id="rId27"/>
    <p:sldId id="427" r:id="rId28"/>
    <p:sldId id="426"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8" autoAdjust="0"/>
    <p:restoredTop sz="86486"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34"/>
    </p:cViewPr>
  </p:sorterViewPr>
  <p:notesViewPr>
    <p:cSldViewPr snapToGrid="0">
      <p:cViewPr>
        <p:scale>
          <a:sx n="90" d="100"/>
          <a:sy n="90" d="100"/>
        </p:scale>
        <p:origin x="1724" y="-171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3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Angular 2				                                    		</a:t>
            </a:r>
            <a:endParaRPr lang="en-US" dirty="0">
              <a:latin typeface="Arial" pitchFamily="34" charset="0"/>
              <a:cs typeface="Arial"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954268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02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90549"/>
            <a:ext cx="4892673" cy="4600574"/>
          </a:xfrm>
        </p:spPr>
        <p:txBody>
          <a:bodyPr>
            <a:normAutofit/>
          </a:bodyPr>
          <a:lstStyle/>
          <a:p>
            <a:pPr algn="just"/>
            <a:r>
              <a:rPr lang="en-US" b="1" dirty="0" smtClean="0">
                <a:latin typeface="Candara" panose="020E0502030303020204" pitchFamily="34" charset="0"/>
              </a:rPr>
              <a:t>Code Snippet</a:t>
            </a:r>
          </a:p>
          <a:p>
            <a:pPr algn="just"/>
            <a:endParaRPr lang="en-US" dirty="0" smtClean="0">
              <a:latin typeface="Candara" panose="020E0502030303020204" pitchFamily="34" charset="0"/>
            </a:endParaRPr>
          </a:p>
          <a:p>
            <a:r>
              <a:rPr lang="en-US" dirty="0"/>
              <a:t>Declaring Interfaces</a:t>
            </a:r>
          </a:p>
          <a:p>
            <a:r>
              <a:rPr lang="en-US" dirty="0"/>
              <a:t>The interface keyword is used to declare an interface. Here is the syntax to declare an interface −</a:t>
            </a:r>
          </a:p>
          <a:p>
            <a:r>
              <a:rPr lang="en-US" dirty="0"/>
              <a:t>Syntax</a:t>
            </a:r>
          </a:p>
          <a:p>
            <a:r>
              <a:rPr lang="en-US" dirty="0"/>
              <a:t>interface </a:t>
            </a:r>
            <a:r>
              <a:rPr lang="en-US" dirty="0" err="1"/>
              <a:t>interface_name</a:t>
            </a:r>
            <a:r>
              <a:rPr lang="en-US" dirty="0"/>
              <a:t> { </a:t>
            </a:r>
            <a:r>
              <a:rPr lang="en-US" dirty="0" smtClean="0"/>
              <a:t>}</a:t>
            </a:r>
          </a:p>
          <a:p>
            <a:endParaRPr lang="en-US" dirty="0" smtClean="0">
              <a:latin typeface="Candara" panose="020E0502030303020204" pitchFamily="34" charset="0"/>
            </a:endParaRPr>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350284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Interfaces and Arrays</a:t>
            </a:r>
          </a:p>
          <a:p>
            <a:r>
              <a:rPr lang="en-US" dirty="0"/>
              <a:t>Interface can define both the kind of key an array uses and the type of entry it contains. Index can be of type string or type number.</a:t>
            </a:r>
          </a:p>
          <a:p>
            <a:endParaRPr lang="en-US" dirty="0"/>
          </a:p>
        </p:txBody>
      </p:sp>
    </p:spTree>
    <p:extLst>
      <p:ext uri="{BB962C8B-B14F-4D97-AF65-F5344CB8AC3E}">
        <p14:creationId xmlns:p14="http://schemas.microsoft.com/office/powerpoint/2010/main" val="342550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 Parameters</a:t>
            </a:r>
          </a:p>
          <a:p>
            <a:r>
              <a:rPr lang="en-US" dirty="0"/>
              <a:t>Optional parameters can be used when arguments need not be compulsorily passed for a function’s execution. A parameter can be marked optional by appending a question mark to its name. The optional parameter should be set as the last argument in a function. The syntax to declare a function with optional parameter is as given below −</a:t>
            </a:r>
          </a:p>
          <a:p>
            <a:r>
              <a:rPr lang="en-US" dirty="0"/>
              <a:t>function </a:t>
            </a:r>
            <a:r>
              <a:rPr lang="en-US" dirty="0" err="1"/>
              <a:t>function_name</a:t>
            </a:r>
            <a:r>
              <a:rPr lang="en-US" dirty="0"/>
              <a:t> (param1[:type], param2[:type], param3[:type</a:t>
            </a:r>
            <a:r>
              <a:rPr lang="en-US" dirty="0" smtClean="0"/>
              <a:t>])</a:t>
            </a:r>
          </a:p>
          <a:p>
            <a:r>
              <a:rPr lang="en-US" dirty="0"/>
              <a:t>Rest Parameters</a:t>
            </a:r>
          </a:p>
          <a:p>
            <a:r>
              <a:rPr lang="en-US" dirty="0"/>
              <a:t>Rest parameters are similar to variable arguments in Java. Rest parameters don’t restrict the number of values that you can pass to a function. However, the values passed must all be of the same type. In other words, rest parameters act as placeholders for multiple arguments of the same type.</a:t>
            </a:r>
          </a:p>
          <a:p>
            <a:r>
              <a:rPr lang="en-US" dirty="0"/>
              <a:t>To declare a rest parameter, the parameter name is prefixed with three periods. Any </a:t>
            </a:r>
            <a:r>
              <a:rPr lang="en-US" dirty="0" err="1"/>
              <a:t>nonrest</a:t>
            </a:r>
            <a:r>
              <a:rPr lang="en-US" dirty="0"/>
              <a:t> parameter should come before the rest parameter.</a:t>
            </a:r>
          </a:p>
          <a:p>
            <a:endParaRPr lang="en-US" dirty="0"/>
          </a:p>
        </p:txBody>
      </p:sp>
    </p:spTree>
    <p:extLst>
      <p:ext uri="{BB962C8B-B14F-4D97-AF65-F5344CB8AC3E}">
        <p14:creationId xmlns:p14="http://schemas.microsoft.com/office/powerpoint/2010/main" val="3996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 Parameters</a:t>
            </a:r>
          </a:p>
          <a:p>
            <a:r>
              <a:rPr lang="en-US" dirty="0"/>
              <a:t>Function parameters can also be assigned values by default. However, such parameters can also be explicitly passed values.</a:t>
            </a:r>
          </a:p>
          <a:p>
            <a:endParaRPr lang="en-US" dirty="0"/>
          </a:p>
        </p:txBody>
      </p:sp>
    </p:spTree>
    <p:extLst>
      <p:ext uri="{BB962C8B-B14F-4D97-AF65-F5344CB8AC3E}">
        <p14:creationId xmlns:p14="http://schemas.microsoft.com/office/powerpoint/2010/main" val="4076877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95513" y="4468882"/>
            <a:ext cx="4892673" cy="4320540"/>
          </a:xfrm>
        </p:spPr>
        <p:txBody>
          <a:bodyPr>
            <a:normAutofit/>
          </a:bodyPr>
          <a:lstStyle/>
          <a:p>
            <a:pPr algn="just"/>
            <a:r>
              <a:rPr lang="en-US" b="1" dirty="0" smtClean="0"/>
              <a:t>Code Snippet</a:t>
            </a:r>
          </a:p>
          <a:p>
            <a:pPr algn="just"/>
            <a:endParaRPr lang="en-US" dirty="0" smtClean="0"/>
          </a:p>
          <a:p>
            <a:r>
              <a:rPr lang="en-US" dirty="0"/>
              <a:t>Creating classes</a:t>
            </a:r>
          </a:p>
          <a:p>
            <a:r>
              <a:rPr lang="en-US" dirty="0"/>
              <a:t>Use the class keyword to declare a class in </a:t>
            </a:r>
            <a:r>
              <a:rPr lang="en-US" dirty="0" err="1"/>
              <a:t>TypeScript</a:t>
            </a:r>
            <a:r>
              <a:rPr lang="en-US" dirty="0"/>
              <a:t>. The syntax for the same is given below </a:t>
            </a:r>
            <a:r>
              <a:rPr lang="en-US" dirty="0" smtClean="0"/>
              <a:t>−</a:t>
            </a:r>
          </a:p>
          <a:p>
            <a:r>
              <a:rPr lang="en-US" dirty="0"/>
              <a:t>class </a:t>
            </a:r>
            <a:r>
              <a:rPr lang="en-US" dirty="0" err="1"/>
              <a:t>class_name</a:t>
            </a:r>
            <a:r>
              <a:rPr lang="en-US" dirty="0"/>
              <a:t> { //class scope } </a:t>
            </a:r>
            <a:endParaRPr lang="en-US" dirty="0" smtClean="0"/>
          </a:p>
          <a:p>
            <a:r>
              <a:rPr lang="en-US" dirty="0" smtClean="0"/>
              <a:t>The </a:t>
            </a:r>
            <a:r>
              <a:rPr lang="en-US" dirty="0"/>
              <a:t>class keyword is followed by the class name. The rules for identifiers must be considered while naming a class.</a:t>
            </a:r>
          </a:p>
          <a:p>
            <a:r>
              <a:rPr lang="en-US" dirty="0"/>
              <a:t>A class definition can include the following −</a:t>
            </a:r>
          </a:p>
          <a:p>
            <a:r>
              <a:rPr lang="en-US" b="1" dirty="0"/>
              <a:t>Fields</a:t>
            </a:r>
            <a:r>
              <a:rPr lang="en-US" dirty="0"/>
              <a:t> − A field is any variable declared in a class. Fields represent data pertaining to objects</a:t>
            </a:r>
          </a:p>
          <a:p>
            <a:r>
              <a:rPr lang="en-US" b="1" dirty="0"/>
              <a:t>Constructors</a:t>
            </a:r>
            <a:r>
              <a:rPr lang="en-US" dirty="0"/>
              <a:t> − Responsible for allocating memory for the objects of the class</a:t>
            </a:r>
          </a:p>
          <a:p>
            <a:r>
              <a:rPr lang="en-US" b="1" dirty="0"/>
              <a:t>Functions</a:t>
            </a:r>
            <a:r>
              <a:rPr lang="en-US" dirty="0"/>
              <a:t> − Functions represent actions an object can take. They are also at times referred to as methods</a:t>
            </a:r>
          </a:p>
          <a:p>
            <a:r>
              <a:rPr lang="en-US" dirty="0"/>
              <a:t>A constructor is a special function of the class that is responsible for initializing the variables of the class. </a:t>
            </a:r>
            <a:r>
              <a:rPr lang="en-US" dirty="0" err="1"/>
              <a:t>TypeScript</a:t>
            </a:r>
            <a:r>
              <a:rPr lang="en-US" dirty="0"/>
              <a:t> defines a constructor using the constructor keyword. A constructor is a function and hence can be parameterized.</a:t>
            </a:r>
          </a:p>
          <a:p>
            <a:r>
              <a:rPr lang="en-US" dirty="0"/>
              <a:t>The </a:t>
            </a:r>
            <a:r>
              <a:rPr lang="en-US" b="1" dirty="0"/>
              <a:t>this</a:t>
            </a:r>
            <a:r>
              <a:rPr lang="en-US" dirty="0"/>
              <a:t> keyword refers to the current instance of the class. Here, the parameter name and the name of the class’s field are the same. Hence to avoid ambiguity, the class’s field is prefixed with the </a:t>
            </a:r>
            <a:r>
              <a:rPr lang="en-US" b="1" dirty="0"/>
              <a:t>this</a:t>
            </a:r>
            <a:r>
              <a:rPr lang="en-US" dirty="0"/>
              <a:t> keyword.</a:t>
            </a:r>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688775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1" dirty="0" smtClean="0"/>
              <a:t>Data hiding </a:t>
            </a:r>
          </a:p>
          <a:p>
            <a:pPr fontAlgn="t"/>
            <a:r>
              <a:rPr lang="en-US" b="1" dirty="0" smtClean="0"/>
              <a:t>1 public</a:t>
            </a:r>
            <a:endParaRPr lang="en-US" dirty="0"/>
          </a:p>
          <a:p>
            <a:pPr fontAlgn="t"/>
            <a:r>
              <a:rPr lang="en-US" dirty="0"/>
              <a:t>A public data member has universal accessibility. Data members in a class are public by default.</a:t>
            </a:r>
          </a:p>
          <a:p>
            <a:pPr fontAlgn="t"/>
            <a:r>
              <a:rPr lang="en-US" dirty="0"/>
              <a:t>2.</a:t>
            </a:r>
            <a:r>
              <a:rPr lang="en-US" b="1" dirty="0"/>
              <a:t>private</a:t>
            </a:r>
            <a:endParaRPr lang="en-US" dirty="0"/>
          </a:p>
          <a:p>
            <a:pPr fontAlgn="t"/>
            <a:r>
              <a:rPr lang="en-US" dirty="0"/>
              <a:t>Private data members are accessible only within the class that defines these members. If an external class member tries to access a private member, the compiler throws an error.</a:t>
            </a:r>
          </a:p>
          <a:p>
            <a:pPr fontAlgn="t"/>
            <a:r>
              <a:rPr lang="en-US" dirty="0"/>
              <a:t>3.</a:t>
            </a:r>
            <a:r>
              <a:rPr lang="en-US" b="1" dirty="0"/>
              <a:t>protected</a:t>
            </a:r>
            <a:endParaRPr lang="en-US" dirty="0"/>
          </a:p>
          <a:p>
            <a:pPr fontAlgn="t"/>
            <a:r>
              <a:rPr lang="en-US" dirty="0"/>
              <a:t>A protected data member is accessible by the members within the same class as that of the former and also by the members of the child classes.</a:t>
            </a:r>
          </a:p>
          <a:p>
            <a:endParaRPr lang="en-US" dirty="0"/>
          </a:p>
        </p:txBody>
      </p:sp>
    </p:spTree>
    <p:extLst>
      <p:ext uri="{BB962C8B-B14F-4D97-AF65-F5344CB8AC3E}">
        <p14:creationId xmlns:p14="http://schemas.microsoft.com/office/powerpoint/2010/main" val="3855633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Keyword</a:t>
            </a:r>
          </a:p>
          <a:p>
            <a:r>
              <a:rPr lang="en-US" dirty="0"/>
              <a:t>The static keyword can be applied to the data members of a class. A static variable retains its values till the program finishes execution. Static members are referenced by the class name.</a:t>
            </a:r>
          </a:p>
          <a:p>
            <a:endParaRPr lang="en-US" dirty="0"/>
          </a:p>
        </p:txBody>
      </p:sp>
    </p:spTree>
    <p:extLst>
      <p:ext uri="{BB962C8B-B14F-4D97-AF65-F5344CB8AC3E}">
        <p14:creationId xmlns:p14="http://schemas.microsoft.com/office/powerpoint/2010/main" val="122416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387525"/>
            <a:ext cx="4892673" cy="4722451"/>
          </a:xfrm>
        </p:spPr>
        <p:txBody>
          <a:bodyPr>
            <a:normAutofit/>
          </a:bodyPr>
          <a:lstStyle/>
          <a:p>
            <a:pPr algn="just"/>
            <a:r>
              <a:rPr lang="en-US" b="1" dirty="0" smtClean="0"/>
              <a:t>Code Snippet</a:t>
            </a:r>
          </a:p>
          <a:p>
            <a:pPr algn="just"/>
            <a:endParaRPr lang="en-US" b="1" dirty="0" smtClean="0"/>
          </a:p>
          <a:p>
            <a:r>
              <a:rPr lang="en-US" dirty="0"/>
              <a:t>Class Inheritance</a:t>
            </a:r>
          </a:p>
          <a:p>
            <a:r>
              <a:rPr lang="en-US" dirty="0" err="1"/>
              <a:t>TypeScript</a:t>
            </a:r>
            <a:r>
              <a:rPr lang="en-US" dirty="0"/>
              <a:t> supports the concept of Inheritance. Inheritance is the ability of a program to create new classes from an existing class. The class that is extended to create newer classes is called the parent class/super class. The newly created classes are called the child/sub classes.</a:t>
            </a:r>
          </a:p>
          <a:p>
            <a:r>
              <a:rPr lang="en-US" dirty="0"/>
              <a:t>Inheritance can be classified as −</a:t>
            </a:r>
          </a:p>
          <a:p>
            <a:r>
              <a:rPr lang="en-US" b="1" dirty="0"/>
              <a:t>Single</a:t>
            </a:r>
            <a:r>
              <a:rPr lang="en-US" dirty="0"/>
              <a:t> − Every class can at the most extend from one parent class</a:t>
            </a:r>
          </a:p>
          <a:p>
            <a:r>
              <a:rPr lang="en-US" b="1" dirty="0"/>
              <a:t>Multiple</a:t>
            </a:r>
            <a:r>
              <a:rPr lang="en-US" dirty="0"/>
              <a:t> − A class can inherit from multiple classes. </a:t>
            </a:r>
            <a:r>
              <a:rPr lang="en-US" dirty="0" err="1"/>
              <a:t>TypeScript</a:t>
            </a:r>
            <a:r>
              <a:rPr lang="en-US" dirty="0"/>
              <a:t> doesn’t support multiple inheritance.</a:t>
            </a:r>
          </a:p>
          <a:p>
            <a:r>
              <a:rPr lang="en-US" b="1" dirty="0"/>
              <a:t>Multi-level</a:t>
            </a:r>
            <a:r>
              <a:rPr lang="en-US" dirty="0"/>
              <a:t> − The following example shows how multi-level inheritance works.</a:t>
            </a:r>
          </a:p>
          <a:p>
            <a:pPr algn="just"/>
            <a:endParaRPr lang="en-US"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215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dirty="0" smtClean="0"/>
              <a:t>Code Snippet</a:t>
            </a:r>
          </a:p>
          <a:p>
            <a:pPr algn="just"/>
            <a:endParaRPr lang="en-US" b="1" dirty="0" smtClean="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2961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67963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42205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961398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6867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05221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endParaRPr lang="en-US" smtClean="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7301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err="1"/>
              <a:t>TypeScript</a:t>
            </a:r>
            <a:r>
              <a:rPr lang="en-US" dirty="0"/>
              <a:t> is designed for development of large applications and </a:t>
            </a:r>
            <a:r>
              <a:rPr lang="en-US" dirty="0" err="1"/>
              <a:t>transpile</a:t>
            </a:r>
            <a:r>
              <a:rPr lang="en-US" dirty="0"/>
              <a:t> to </a:t>
            </a:r>
            <a:r>
              <a:rPr lang="en-US" dirty="0" err="1" smtClean="0"/>
              <a:t>JavaScript.As</a:t>
            </a:r>
            <a:r>
              <a:rPr lang="en-US" dirty="0" smtClean="0"/>
              <a:t> </a:t>
            </a:r>
            <a:r>
              <a:rPr lang="en-US" dirty="0" err="1"/>
              <a:t>TypeScript</a:t>
            </a:r>
            <a:r>
              <a:rPr lang="en-US" dirty="0"/>
              <a:t> is a superset of JavaScript, existing JavaScript programs are also valid </a:t>
            </a:r>
            <a:r>
              <a:rPr lang="en-US" dirty="0" err="1"/>
              <a:t>TypeScript</a:t>
            </a:r>
            <a:r>
              <a:rPr lang="en-US" dirty="0"/>
              <a:t> programs.</a:t>
            </a:r>
          </a:p>
          <a:p>
            <a:r>
              <a:rPr lang="en-US" dirty="0" err="1"/>
              <a:t>TypeScript</a:t>
            </a:r>
            <a:r>
              <a:rPr lang="en-US" dirty="0"/>
              <a:t> supports definition files that can contain type information of existing JavaScript libraries, much like C++ header files can describe the structure of existing object files. This enables other programs to use the values defined in the files as if they were statically typed </a:t>
            </a:r>
            <a:r>
              <a:rPr lang="en-US" dirty="0" err="1"/>
              <a:t>TypeScript</a:t>
            </a:r>
            <a:r>
              <a:rPr lang="en-US" dirty="0"/>
              <a:t> entities. There are third-party header files for popular libraries such as jQuery, MongoDB, and D3.js. </a:t>
            </a:r>
            <a:r>
              <a:rPr lang="en-US" dirty="0" err="1"/>
              <a:t>TypeScript</a:t>
            </a:r>
            <a:r>
              <a:rPr lang="en-US" dirty="0"/>
              <a:t> headers for the Node.js basic modules are also available, allowing development of Node.js programs within </a:t>
            </a:r>
            <a:r>
              <a:rPr lang="en-US" dirty="0" err="1"/>
              <a:t>TypeScript</a:t>
            </a:r>
            <a:r>
              <a:rPr lang="en-US" dirty="0" smtClean="0"/>
              <a:t>.</a:t>
            </a:r>
            <a:endParaRPr lang="en-US" dirty="0"/>
          </a:p>
          <a:p>
            <a:r>
              <a:rPr lang="en-US" dirty="0"/>
              <a:t>The </a:t>
            </a:r>
            <a:r>
              <a:rPr lang="en-US" dirty="0" err="1"/>
              <a:t>TypeScript</a:t>
            </a:r>
            <a:r>
              <a:rPr lang="en-US" dirty="0"/>
              <a:t> compiler is itself written in </a:t>
            </a:r>
            <a:r>
              <a:rPr lang="en-US" dirty="0" err="1"/>
              <a:t>TypeScript</a:t>
            </a:r>
            <a:r>
              <a:rPr lang="en-US" dirty="0"/>
              <a:t> and compiled to JavaScript. It is licensed under the Apache 2 </a:t>
            </a:r>
            <a:r>
              <a:rPr lang="en-US" dirty="0" smtClean="0"/>
              <a:t>License</a:t>
            </a:r>
            <a:endParaRPr lang="en-US" dirty="0"/>
          </a:p>
          <a:p>
            <a:r>
              <a:rPr lang="en-US" dirty="0" err="1"/>
              <a:t>TypeScript</a:t>
            </a:r>
            <a:r>
              <a:rPr lang="en-US" dirty="0"/>
              <a:t> is included as a first-class programming language in Microsoft Visual Studio 2013 Update 2 and later, beside </a:t>
            </a:r>
            <a:r>
              <a:rPr lang="en-US" dirty="0" smtClean="0"/>
              <a:t>C#</a:t>
            </a:r>
            <a:r>
              <a:rPr lang="en-US" dirty="0"/>
              <a:t> </a:t>
            </a:r>
            <a:r>
              <a:rPr lang="en-US" dirty="0" smtClean="0"/>
              <a:t>and </a:t>
            </a:r>
            <a:r>
              <a:rPr lang="en-US" dirty="0"/>
              <a:t>other Microsoft </a:t>
            </a:r>
            <a:r>
              <a:rPr lang="en-US" dirty="0" smtClean="0"/>
              <a:t>languages</a:t>
            </a:r>
            <a:r>
              <a:rPr lang="en-US" dirty="0"/>
              <a:t> An official extension allows Visual Studio 2012 to support </a:t>
            </a:r>
            <a:r>
              <a:rPr lang="en-US" dirty="0" err="1"/>
              <a:t>TypeScript</a:t>
            </a:r>
            <a:r>
              <a:rPr lang="en-US" dirty="0"/>
              <a:t> as </a:t>
            </a:r>
            <a:r>
              <a:rPr lang="en-US" dirty="0" smtClean="0"/>
              <a:t>well</a:t>
            </a:r>
            <a:endParaRPr lang="en-US" dirty="0"/>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3321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Syntax defines a set of rules for writing programs. Every language specification defines its own syntax. A </a:t>
            </a:r>
            <a:r>
              <a:rPr lang="en-US" dirty="0" err="1"/>
              <a:t>TypeScript</a:t>
            </a:r>
            <a:r>
              <a:rPr lang="en-US" dirty="0"/>
              <a:t> program is composed of −</a:t>
            </a:r>
          </a:p>
          <a:p>
            <a:r>
              <a:rPr lang="en-US" dirty="0"/>
              <a:t>Modules</a:t>
            </a:r>
          </a:p>
          <a:p>
            <a:r>
              <a:rPr lang="en-US" dirty="0"/>
              <a:t>Functions</a:t>
            </a:r>
          </a:p>
          <a:p>
            <a:r>
              <a:rPr lang="en-US" dirty="0"/>
              <a:t>Variables</a:t>
            </a:r>
          </a:p>
          <a:p>
            <a:r>
              <a:rPr lang="en-US" dirty="0"/>
              <a:t>Statements and Expressions</a:t>
            </a:r>
          </a:p>
          <a:p>
            <a:r>
              <a:rPr lang="en-US" dirty="0"/>
              <a:t>Comments</a:t>
            </a:r>
          </a:p>
          <a:p>
            <a:pPr algn="just"/>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6979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TypeScript</a:t>
            </a:r>
            <a:r>
              <a:rPr lang="en-US" dirty="0"/>
              <a:t> Compiler</a:t>
            </a:r>
          </a:p>
          <a:p>
            <a:r>
              <a:rPr lang="en-US" dirty="0"/>
              <a:t>The </a:t>
            </a:r>
            <a:r>
              <a:rPr lang="en-US" dirty="0" err="1"/>
              <a:t>TypeScript</a:t>
            </a:r>
            <a:r>
              <a:rPr lang="en-US" dirty="0"/>
              <a:t> compiler is itself a </a:t>
            </a:r>
            <a:r>
              <a:rPr lang="en-US" b="1" dirty="0"/>
              <a:t>.</a:t>
            </a:r>
            <a:r>
              <a:rPr lang="en-US" b="1" dirty="0" err="1"/>
              <a:t>ts</a:t>
            </a:r>
            <a:r>
              <a:rPr lang="en-US" dirty="0"/>
              <a:t> file compiled down to JavaScript (.</a:t>
            </a:r>
            <a:r>
              <a:rPr lang="en-US" dirty="0" err="1"/>
              <a:t>js</a:t>
            </a:r>
            <a:r>
              <a:rPr lang="en-US" dirty="0"/>
              <a:t>) file. The TSC (</a:t>
            </a:r>
            <a:r>
              <a:rPr lang="en-US" dirty="0" err="1"/>
              <a:t>TypeScript</a:t>
            </a:r>
            <a:r>
              <a:rPr lang="en-US" dirty="0"/>
              <a:t> Compiler) is a source-to-source compiler (</a:t>
            </a:r>
            <a:r>
              <a:rPr lang="en-US" dirty="0" err="1"/>
              <a:t>transcompiler</a:t>
            </a:r>
            <a:r>
              <a:rPr lang="en-US" dirty="0"/>
              <a:t> / </a:t>
            </a:r>
            <a:r>
              <a:rPr lang="en-US" dirty="0" err="1"/>
              <a:t>transpiler</a:t>
            </a:r>
            <a:r>
              <a:rPr lang="en-US" dirty="0"/>
              <a:t>).</a:t>
            </a:r>
          </a:p>
          <a:p>
            <a:r>
              <a:rPr lang="en-US" dirty="0"/>
              <a:t>The TSC generates a JavaScript version of the </a:t>
            </a:r>
            <a:r>
              <a:rPr lang="en-US" b="1" dirty="0"/>
              <a:t>.</a:t>
            </a:r>
            <a:r>
              <a:rPr lang="en-US" b="1" dirty="0" err="1"/>
              <a:t>ts</a:t>
            </a:r>
            <a:r>
              <a:rPr lang="en-US" dirty="0"/>
              <a:t> file passed to it. In other words, the TSC produces an equivalent JavaScript source code from the Typescript file given as an input to it. This process is termed as </a:t>
            </a:r>
            <a:r>
              <a:rPr lang="en-US" dirty="0" err="1"/>
              <a:t>transpilation</a:t>
            </a:r>
            <a:r>
              <a:rPr lang="en-US" dirty="0"/>
              <a:t>.</a:t>
            </a:r>
          </a:p>
          <a:p>
            <a:r>
              <a:rPr lang="en-US" dirty="0"/>
              <a:t>However, the compiler rejects any raw JavaScript file passed to it. The compiler deals with only </a:t>
            </a:r>
            <a:r>
              <a:rPr lang="en-US" b="1" dirty="0"/>
              <a:t>.</a:t>
            </a:r>
            <a:r>
              <a:rPr lang="en-US" b="1" dirty="0" err="1"/>
              <a:t>ts</a:t>
            </a:r>
            <a:r>
              <a:rPr lang="en-US" dirty="0"/>
              <a:t> or </a:t>
            </a:r>
            <a:r>
              <a:rPr lang="en-US" b="1" dirty="0"/>
              <a:t>.</a:t>
            </a:r>
            <a:r>
              <a:rPr lang="en-US" b="1" dirty="0" err="1"/>
              <a:t>d.ts</a:t>
            </a:r>
            <a:r>
              <a:rPr lang="en-US" dirty="0"/>
              <a:t> files.</a:t>
            </a:r>
          </a:p>
          <a:p>
            <a:r>
              <a:rPr lang="en-US" dirty="0"/>
              <a:t>Installing Node.js</a:t>
            </a:r>
          </a:p>
          <a:p>
            <a:r>
              <a:rPr lang="en-US" dirty="0"/>
              <a:t>Node.js is an open source, cross-platform runtime environment for server-side JavaScript. Node.js is required to run JavaScript without a browser support. It uses Google V8 JavaScript engine to execute code. You may download Node.js source code or a pre-built installer for your platform. Node is available here − </a:t>
            </a:r>
            <a:r>
              <a:rPr lang="en-US" i="1" dirty="0"/>
              <a:t>https://nodejs.org/en/download</a:t>
            </a:r>
            <a:endParaRPr lang="en-US" dirty="0"/>
          </a:p>
          <a:p>
            <a:endParaRPr lang="en-US" dirty="0"/>
          </a:p>
        </p:txBody>
      </p:sp>
    </p:spTree>
    <p:extLst>
      <p:ext uri="{BB962C8B-B14F-4D97-AF65-F5344CB8AC3E}">
        <p14:creationId xmlns:p14="http://schemas.microsoft.com/office/powerpoint/2010/main" val="95027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err="1"/>
              <a:t>Var</a:t>
            </a:r>
            <a:endParaRPr lang="en-US" b="1" dirty="0"/>
          </a:p>
          <a:p>
            <a:r>
              <a:rPr lang="en-US" dirty="0"/>
              <a:t>The JavaScript variables statement is used to declare a variable and, optionally, we can initialize the value of that variable.</a:t>
            </a:r>
          </a:p>
          <a:p>
            <a:r>
              <a:rPr lang="en-US" dirty="0"/>
              <a:t>Example: </a:t>
            </a:r>
            <a:r>
              <a:rPr lang="en-US" dirty="0" err="1"/>
              <a:t>var</a:t>
            </a:r>
            <a:r>
              <a:rPr lang="en-US" dirty="0"/>
              <a:t> a =10;</a:t>
            </a:r>
          </a:p>
          <a:p>
            <a:r>
              <a:rPr lang="en-US" dirty="0"/>
              <a:t>Variable declarations are processed before the execution of the code.</a:t>
            </a:r>
          </a:p>
          <a:p>
            <a:r>
              <a:rPr lang="en-US" dirty="0"/>
              <a:t>The scope of a JavaScript variable declared with </a:t>
            </a:r>
            <a:r>
              <a:rPr lang="en-US" dirty="0" err="1"/>
              <a:t>var</a:t>
            </a:r>
            <a:r>
              <a:rPr lang="en-US" dirty="0"/>
              <a:t> is its current execution context.</a:t>
            </a:r>
          </a:p>
          <a:p>
            <a:r>
              <a:rPr lang="en-US" dirty="0"/>
              <a:t>The scope of a JavaScript variable declared outside the function is global.</a:t>
            </a:r>
          </a:p>
          <a:p>
            <a:r>
              <a:rPr lang="en-US" dirty="0"/>
              <a:t>function </a:t>
            </a:r>
            <a:r>
              <a:rPr lang="en-US" dirty="0" err="1"/>
              <a:t>nodeSimplified</a:t>
            </a:r>
            <a:r>
              <a:rPr lang="en-US" dirty="0"/>
              <a:t>(){</a:t>
            </a:r>
          </a:p>
          <a:p>
            <a:r>
              <a:rPr lang="en-US" dirty="0" err="1"/>
              <a:t>var</a:t>
            </a:r>
            <a:r>
              <a:rPr lang="en-US" dirty="0"/>
              <a:t> a =10;</a:t>
            </a:r>
          </a:p>
          <a:p>
            <a:r>
              <a:rPr lang="en-US" dirty="0"/>
              <a:t>console.log(a); // output 10</a:t>
            </a:r>
          </a:p>
          <a:p>
            <a:r>
              <a:rPr lang="en-US" dirty="0"/>
              <a:t>if(true){</a:t>
            </a:r>
          </a:p>
          <a:p>
            <a:r>
              <a:rPr lang="en-US" dirty="0" err="1"/>
              <a:t>var</a:t>
            </a:r>
            <a:r>
              <a:rPr lang="en-US" dirty="0"/>
              <a:t> a=20;</a:t>
            </a:r>
          </a:p>
          <a:p>
            <a:r>
              <a:rPr lang="en-US" dirty="0"/>
              <a:t>console.log(a); // output 20</a:t>
            </a:r>
          </a:p>
          <a:p>
            <a:r>
              <a:rPr lang="en-US" dirty="0"/>
              <a:t>}</a:t>
            </a:r>
          </a:p>
          <a:p>
            <a:r>
              <a:rPr lang="en-US" dirty="0"/>
              <a:t>console.log(a); // output 20</a:t>
            </a:r>
          </a:p>
          <a:p>
            <a:r>
              <a:rPr lang="en-US" dirty="0"/>
              <a:t>}</a:t>
            </a:r>
          </a:p>
          <a:p>
            <a:r>
              <a:rPr lang="en-US" b="1" dirty="0"/>
              <a:t>let</a:t>
            </a:r>
          </a:p>
          <a:p>
            <a:r>
              <a:rPr lang="en-US" dirty="0"/>
              <a:t>The </a:t>
            </a:r>
            <a:r>
              <a:rPr lang="en-US" b="1" dirty="0"/>
              <a:t>let</a:t>
            </a:r>
            <a:r>
              <a:rPr lang="en-US" dirty="0"/>
              <a:t> statement declares a local variable in a block scope. It is similar to </a:t>
            </a:r>
            <a:r>
              <a:rPr lang="en-US" b="1" dirty="0" err="1"/>
              <a:t>var</a:t>
            </a:r>
            <a:r>
              <a:rPr lang="en-US" dirty="0"/>
              <a:t>,</a:t>
            </a:r>
            <a:r>
              <a:rPr lang="en-US" b="1" dirty="0"/>
              <a:t> </a:t>
            </a:r>
            <a:r>
              <a:rPr lang="en-US" dirty="0"/>
              <a:t>in</a:t>
            </a:r>
            <a:r>
              <a:rPr lang="en-US" b="1" dirty="0"/>
              <a:t> </a:t>
            </a:r>
            <a:r>
              <a:rPr lang="en-US" dirty="0"/>
              <a:t>that we can optionally initialize the variable.</a:t>
            </a:r>
          </a:p>
          <a:p>
            <a:r>
              <a:rPr lang="en-US" dirty="0"/>
              <a:t>Example: let a =10;</a:t>
            </a:r>
          </a:p>
          <a:p>
            <a:r>
              <a:rPr lang="en-US" dirty="0"/>
              <a:t>The let statement allows you to create a variable with the scope limited to the block on which it is used.</a:t>
            </a:r>
          </a:p>
          <a:p>
            <a:r>
              <a:rPr lang="en-US" dirty="0"/>
              <a:t>It is similar to the variable we declare in other languages like Java, .NET, etc.</a:t>
            </a:r>
          </a:p>
          <a:p>
            <a:r>
              <a:rPr lang="en-US" dirty="0"/>
              <a:t>function </a:t>
            </a:r>
            <a:r>
              <a:rPr lang="en-US" dirty="0" err="1"/>
              <a:t>nodeSimplified</a:t>
            </a:r>
            <a:r>
              <a:rPr lang="en-US" dirty="0"/>
              <a:t>(){</a:t>
            </a:r>
          </a:p>
          <a:p>
            <a:r>
              <a:rPr lang="en-US" dirty="0"/>
              <a:t>let a =10;</a:t>
            </a:r>
          </a:p>
          <a:p>
            <a:r>
              <a:rPr lang="en-US" dirty="0"/>
              <a:t>console.log(a); // output 10</a:t>
            </a:r>
          </a:p>
          <a:p>
            <a:r>
              <a:rPr lang="en-US" dirty="0"/>
              <a:t>if(true){</a:t>
            </a:r>
          </a:p>
          <a:p>
            <a:r>
              <a:rPr lang="en-US" dirty="0"/>
              <a:t>let a=20;</a:t>
            </a:r>
          </a:p>
          <a:p>
            <a:r>
              <a:rPr lang="en-US" dirty="0"/>
              <a:t>console.log(a); // output 20</a:t>
            </a:r>
          </a:p>
          <a:p>
            <a:r>
              <a:rPr lang="en-US" dirty="0"/>
              <a:t>}</a:t>
            </a:r>
          </a:p>
          <a:p>
            <a:r>
              <a:rPr lang="en-US" dirty="0"/>
              <a:t>console.log(a); // output 10</a:t>
            </a:r>
          </a:p>
          <a:p>
            <a:r>
              <a:rPr lang="en-US" dirty="0"/>
              <a:t>}</a:t>
            </a:r>
          </a:p>
          <a:p>
            <a:endParaRPr lang="en-US" dirty="0"/>
          </a:p>
        </p:txBody>
      </p:sp>
    </p:spTree>
    <p:extLst>
      <p:ext uri="{BB962C8B-B14F-4D97-AF65-F5344CB8AC3E}">
        <p14:creationId xmlns:p14="http://schemas.microsoft.com/office/powerpoint/2010/main" val="101110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834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652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4676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148511605"/>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9271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376231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5607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9812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652766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89354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275428582"/>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6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1571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25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69550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166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60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82664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584764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typescriptlang.org/play/"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2587753"/>
            <a:ext cx="3725949" cy="1201934"/>
          </a:xfrm>
        </p:spPr>
        <p:txBody>
          <a:bodyPr>
            <a:normAutofit/>
          </a:bodyPr>
          <a:lstStyle/>
          <a:p>
            <a:r>
              <a:rPr lang="en-US" sz="3600" dirty="0" err="1" smtClean="0"/>
              <a:t>TypeScript</a:t>
            </a:r>
            <a:r>
              <a:rPr lang="en-US" sz="3600" dirty="0" smtClean="0"/>
              <a:t/>
            </a:r>
            <a:br>
              <a:rPr lang="en-US" sz="3600" dirty="0" smtClean="0"/>
            </a:br>
            <a:r>
              <a:rPr lang="en-US" sz="3600" dirty="0" smtClean="0"/>
              <a:t> </a:t>
            </a:r>
            <a:br>
              <a:rPr lang="en-US" sz="3600" dirty="0" smtClean="0"/>
            </a:br>
            <a:r>
              <a:rPr lang="en-US" sz="3600" dirty="0" smtClean="0"/>
              <a:t>Introduction</a:t>
            </a:r>
            <a:endParaRPr lang="en-US" sz="3600" dirty="0"/>
          </a:p>
        </p:txBody>
      </p:sp>
      <p:sp>
        <p:nvSpPr>
          <p:cNvPr id="12" name="Subtitle 11"/>
          <p:cNvSpPr>
            <a:spLocks noGrp="1"/>
          </p:cNvSpPr>
          <p:nvPr>
            <p:ph type="subTitle" idx="1"/>
          </p:nvPr>
        </p:nvSpPr>
        <p:spPr/>
        <p:txBody>
          <a:bodyPr>
            <a:normAutofit/>
          </a:bodyPr>
          <a:lstStyle/>
          <a:p>
            <a:r>
              <a:rPr lang="en-US" sz="2000" b="0" dirty="0" smtClean="0"/>
              <a:t>Lesson01</a:t>
            </a:r>
            <a:endParaRPr lang="en-US" sz="20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Assertion in </a:t>
            </a:r>
            <a:r>
              <a:rPr lang="en-US" dirty="0" err="1"/>
              <a:t>TypeScript</a:t>
            </a:r>
            <a:r>
              <a:rPr lang="en-US" dirty="0"/>
              <a:t/>
            </a:r>
            <a:br>
              <a:rPr lang="en-US" dirty="0"/>
            </a:br>
            <a:endParaRPr lang="en-US" dirty="0"/>
          </a:p>
        </p:txBody>
      </p:sp>
      <p:sp>
        <p:nvSpPr>
          <p:cNvPr id="3" name="Content Placeholder 2"/>
          <p:cNvSpPr>
            <a:spLocks noGrp="1"/>
          </p:cNvSpPr>
          <p:nvPr>
            <p:ph idx="1"/>
          </p:nvPr>
        </p:nvSpPr>
        <p:spPr>
          <a:xfrm>
            <a:off x="298516" y="859536"/>
            <a:ext cx="8845484" cy="5278981"/>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allows changing a variable from one type to another. </a:t>
            </a: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refers to this process as </a:t>
            </a:r>
            <a:r>
              <a:rPr lang="en-US" i="1" dirty="0"/>
              <a:t>Type Assertion</a:t>
            </a:r>
            <a:r>
              <a:rPr lang="en-US" dirty="0"/>
              <a:t>. </a:t>
            </a:r>
            <a:endParaRPr lang="en-US" dirty="0" smtClean="0"/>
          </a:p>
          <a:p>
            <a:pPr marL="285750" indent="-285750">
              <a:buFont typeface="Arial" panose="020B0604020202020204" pitchFamily="34" charset="0"/>
              <a:buChar char="•"/>
            </a:pPr>
            <a:r>
              <a:rPr lang="en-US" dirty="0" smtClean="0"/>
              <a:t>The </a:t>
            </a:r>
            <a:r>
              <a:rPr lang="en-US" dirty="0"/>
              <a:t>syntax is to put the target type between &lt; &gt; symbols and place it in front of the variable or expression. </a:t>
            </a:r>
          </a:p>
        </p:txBody>
      </p:sp>
      <p:sp>
        <p:nvSpPr>
          <p:cNvPr id="4" name="Rectangle 3"/>
          <p:cNvSpPr/>
          <p:nvPr/>
        </p:nvSpPr>
        <p:spPr>
          <a:xfrm>
            <a:off x="1146853" y="2564892"/>
            <a:ext cx="6638544" cy="3319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let </a:t>
            </a:r>
            <a:r>
              <a:rPr lang="en-US" b="1" dirty="0" err="1"/>
              <a:t>str:string</a:t>
            </a:r>
            <a:r>
              <a:rPr lang="en-US" b="1" dirty="0"/>
              <a:t>;</a:t>
            </a:r>
          </a:p>
          <a:p>
            <a:endParaRPr lang="en-US" dirty="0"/>
          </a:p>
          <a:p>
            <a:r>
              <a:rPr lang="en-US" dirty="0" err="1"/>
              <a:t>str.substring</a:t>
            </a:r>
            <a:r>
              <a:rPr lang="en-US" dirty="0"/>
              <a:t>(2,3);</a:t>
            </a:r>
          </a:p>
          <a:p>
            <a:endParaRPr lang="en-US" dirty="0"/>
          </a:p>
          <a:p>
            <a:endParaRPr lang="en-US" dirty="0"/>
          </a:p>
          <a:p>
            <a:r>
              <a:rPr lang="en-US" b="1" dirty="0"/>
              <a:t>let str2;</a:t>
            </a:r>
          </a:p>
          <a:p>
            <a:endParaRPr lang="en-US" dirty="0"/>
          </a:p>
          <a:p>
            <a:r>
              <a:rPr lang="en-US" dirty="0"/>
              <a:t>(&lt;string&gt;str2).length</a:t>
            </a:r>
            <a:r>
              <a:rPr lang="en-US" dirty="0" smtClean="0"/>
              <a:t>;</a:t>
            </a:r>
          </a:p>
          <a:p>
            <a:r>
              <a:rPr lang="en-US" dirty="0"/>
              <a:t>(str2 as string).length;</a:t>
            </a:r>
          </a:p>
        </p:txBody>
      </p:sp>
      <p:cxnSp>
        <p:nvCxnSpPr>
          <p:cNvPr id="6" name="Straight Arrow Connector 5"/>
          <p:cNvCxnSpPr/>
          <p:nvPr/>
        </p:nvCxnSpPr>
        <p:spPr>
          <a:xfrm flipV="1">
            <a:off x="3977640" y="4224528"/>
            <a:ext cx="1316736" cy="8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977640" y="4649724"/>
            <a:ext cx="1435608" cy="73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96712" y="4151376"/>
            <a:ext cx="1536192" cy="923330"/>
          </a:xfrm>
          <a:prstGeom prst="rect">
            <a:avLst/>
          </a:prstGeom>
          <a:noFill/>
        </p:spPr>
        <p:txBody>
          <a:bodyPr wrap="square" rtlCol="0">
            <a:spAutoFit/>
          </a:bodyPr>
          <a:lstStyle/>
          <a:p>
            <a:r>
              <a:rPr lang="en-US" dirty="0"/>
              <a:t>Assertion in </a:t>
            </a:r>
            <a:r>
              <a:rPr lang="en-US" dirty="0" err="1"/>
              <a:t>TypeScript</a:t>
            </a:r>
            <a:r>
              <a:rPr lang="en-US" dirty="0"/>
              <a:t/>
            </a:r>
            <a:br>
              <a:rPr lang="en-US" dirty="0"/>
            </a:br>
            <a:endParaRPr lang="en-US" dirty="0"/>
          </a:p>
        </p:txBody>
      </p:sp>
    </p:spTree>
    <p:extLst>
      <p:ext uri="{BB962C8B-B14F-4D97-AF65-F5344CB8AC3E}">
        <p14:creationId xmlns:p14="http://schemas.microsoft.com/office/powerpoint/2010/main" val="7058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a:xfrm>
            <a:off x="298516" y="950976"/>
            <a:ext cx="8845484" cy="5187541"/>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=&gt; </a:t>
            </a:r>
            <a:r>
              <a:rPr lang="en-US" dirty="0"/>
              <a:t>is a </a:t>
            </a:r>
            <a:r>
              <a:rPr lang="en-US" dirty="0" smtClean="0"/>
              <a:t> </a:t>
            </a:r>
            <a:r>
              <a:rPr lang="en-US" dirty="0"/>
              <a:t>and also called a </a:t>
            </a:r>
            <a:r>
              <a:rPr lang="en-US" dirty="0" smtClean="0"/>
              <a:t>Arrow function</a:t>
            </a:r>
          </a:p>
          <a:p>
            <a:endParaRPr lang="en-US" dirty="0" smtClean="0"/>
          </a:p>
        </p:txBody>
      </p:sp>
      <p:sp>
        <p:nvSpPr>
          <p:cNvPr id="5" name="Rectangle 4"/>
          <p:cNvSpPr/>
          <p:nvPr/>
        </p:nvSpPr>
        <p:spPr>
          <a:xfrm>
            <a:off x="923544" y="1783080"/>
            <a:ext cx="7059168" cy="3977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let log=function(message){</a:t>
            </a:r>
          </a:p>
          <a:p>
            <a:r>
              <a:rPr lang="en-US"/>
              <a:t>    </a:t>
            </a:r>
          </a:p>
          <a:p>
            <a:r>
              <a:rPr lang="en-US"/>
              <a:t>    console.log('Welcome to Arrow');</a:t>
            </a:r>
          </a:p>
          <a:p>
            <a:r>
              <a:rPr lang="en-US"/>
              <a:t>}</a:t>
            </a:r>
          </a:p>
          <a:p>
            <a:r>
              <a:rPr lang="en-US"/>
              <a:t>//Arrow function equivalent to above function </a:t>
            </a:r>
          </a:p>
          <a:p>
            <a:r>
              <a:rPr lang="en-US" b="1"/>
              <a:t>let doLog=(message)=&gt;console.log(message);</a:t>
            </a:r>
          </a:p>
          <a:p>
            <a:endParaRPr lang="en-US"/>
          </a:p>
          <a:p>
            <a:r>
              <a:rPr lang="en-US"/>
              <a:t>//Arrow function equivalent to no parameter  function </a:t>
            </a:r>
          </a:p>
          <a:p>
            <a:r>
              <a:rPr lang="en-US" b="1"/>
              <a:t>let withoutparameter=()=&gt;console.log();</a:t>
            </a:r>
            <a:endParaRPr lang="en-US"/>
          </a:p>
        </p:txBody>
      </p:sp>
    </p:spTree>
    <p:extLst>
      <p:ext uri="{BB962C8B-B14F-4D97-AF65-F5344CB8AC3E}">
        <p14:creationId xmlns:p14="http://schemas.microsoft.com/office/powerpoint/2010/main" val="594761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Interfaces</a:t>
            </a:r>
          </a:p>
        </p:txBody>
      </p:sp>
      <p:sp>
        <p:nvSpPr>
          <p:cNvPr id="6" name="Content Placeholder 5"/>
          <p:cNvSpPr>
            <a:spLocks noGrp="1"/>
          </p:cNvSpPr>
          <p:nvPr>
            <p:ph idx="1"/>
          </p:nvPr>
        </p:nvSpPr>
        <p:spPr>
          <a:xfrm>
            <a:off x="169563" y="896112"/>
            <a:ext cx="8845484" cy="5242406"/>
          </a:xfrm>
        </p:spPr>
        <p:txBody>
          <a:bodyPr/>
          <a:lstStyle/>
          <a:p>
            <a:pPr algn="just"/>
            <a:r>
              <a:rPr lang="en-US" dirty="0"/>
              <a:t>Interfaces plays many roles in </a:t>
            </a:r>
            <a:r>
              <a:rPr lang="en-US" dirty="0" err="1"/>
              <a:t>TypeScript</a:t>
            </a:r>
            <a:r>
              <a:rPr lang="en-US" dirty="0"/>
              <a:t> </a:t>
            </a:r>
            <a:r>
              <a:rPr lang="en-US" dirty="0" smtClean="0"/>
              <a:t>code. Its work same as other OOPs concept .</a:t>
            </a:r>
          </a:p>
          <a:p>
            <a:pPr algn="just"/>
            <a:endParaRPr lang="en-US" dirty="0"/>
          </a:p>
          <a:p>
            <a:endParaRPr lang="en-US" dirty="0"/>
          </a:p>
        </p:txBody>
      </p:sp>
      <p:sp>
        <p:nvSpPr>
          <p:cNvPr id="2" name="Rectangle 1"/>
          <p:cNvSpPr/>
          <p:nvPr/>
        </p:nvSpPr>
        <p:spPr>
          <a:xfrm>
            <a:off x="309801" y="1399032"/>
            <a:ext cx="8376999" cy="52171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interface Employee{</a:t>
            </a:r>
          </a:p>
          <a:p>
            <a:r>
              <a:rPr lang="en-US" dirty="0"/>
              <a: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age:number</a:t>
            </a:r>
            <a:r>
              <a:rPr lang="en-US" dirty="0"/>
              <a:t>;</a:t>
            </a:r>
          </a:p>
          <a:p>
            <a:r>
              <a:rPr lang="en-US" dirty="0"/>
              <a:t>    </a:t>
            </a:r>
            <a:r>
              <a:rPr lang="en-US" dirty="0" err="1"/>
              <a:t>salary:number</a:t>
            </a:r>
            <a:r>
              <a:rPr lang="en-US" dirty="0"/>
              <a:t>;</a:t>
            </a:r>
          </a:p>
          <a:p>
            <a:r>
              <a:rPr lang="en-US" dirty="0"/>
              <a:t>    </a:t>
            </a:r>
          </a:p>
          <a:p>
            <a:r>
              <a:rPr lang="en-US" dirty="0"/>
              <a:t>}</a:t>
            </a:r>
          </a:p>
          <a:p>
            <a:endParaRPr lang="en-US" dirty="0"/>
          </a:p>
          <a:p>
            <a:r>
              <a:rPr lang="en-US" b="1" dirty="0"/>
              <a:t>let </a:t>
            </a:r>
            <a:r>
              <a:rPr lang="en-US" b="1" dirty="0" err="1"/>
              <a:t>employee:Employee</a:t>
            </a:r>
            <a:r>
              <a:rPr lang="en-US" b="1" dirty="0"/>
              <a:t>={</a:t>
            </a:r>
          </a:p>
          <a:p>
            <a:r>
              <a:rPr lang="en-US" dirty="0"/>
              <a:t>        </a:t>
            </a:r>
            <a:r>
              <a:rPr lang="en-US" dirty="0" err="1"/>
              <a:t>firstName</a:t>
            </a:r>
            <a:r>
              <a:rPr lang="en-US" dirty="0"/>
              <a:t>:"Rahul",</a:t>
            </a:r>
          </a:p>
          <a:p>
            <a:r>
              <a:rPr lang="en-US" dirty="0"/>
              <a:t>        </a:t>
            </a:r>
            <a:r>
              <a:rPr lang="en-US" dirty="0" err="1"/>
              <a:t>lastName</a:t>
            </a:r>
            <a:r>
              <a:rPr lang="en-US" dirty="0"/>
              <a:t>:"</a:t>
            </a:r>
            <a:r>
              <a:rPr lang="en-US" dirty="0" err="1"/>
              <a:t>Vikash</a:t>
            </a:r>
            <a:r>
              <a:rPr lang="en-US" dirty="0"/>
              <a:t>",</a:t>
            </a:r>
          </a:p>
          <a:p>
            <a:r>
              <a:rPr lang="en-US" dirty="0"/>
              <a:t>        age:32,</a:t>
            </a:r>
          </a:p>
          <a:p>
            <a:r>
              <a:rPr lang="en-US" dirty="0"/>
              <a:t>        salary:1000</a:t>
            </a:r>
          </a:p>
          <a:p>
            <a:r>
              <a:rPr lang="en-US" dirty="0"/>
              <a:t>}</a:t>
            </a:r>
          </a:p>
          <a:p>
            <a:endParaRPr lang="en-US" dirty="0"/>
          </a:p>
          <a:p>
            <a:r>
              <a:rPr lang="en-US" dirty="0" err="1"/>
              <a:t>document.write</a:t>
            </a:r>
            <a:r>
              <a:rPr lang="en-US" dirty="0"/>
              <a:t>("Full name is"+</a:t>
            </a:r>
            <a:r>
              <a:rPr lang="en-US" dirty="0" err="1"/>
              <a:t>this.employee.firstName</a:t>
            </a:r>
            <a:r>
              <a:rPr lang="en-US" dirty="0"/>
              <a:t>+" "+</a:t>
            </a:r>
            <a:r>
              <a:rPr lang="en-US" dirty="0" err="1"/>
              <a:t>this.employee.lastName</a:t>
            </a:r>
            <a:r>
              <a:rPr lang="en-US" dirty="0"/>
              <a:t>+" Age is  "+</a:t>
            </a:r>
            <a:r>
              <a:rPr lang="en-US" dirty="0" err="1"/>
              <a:t>this.employee.age</a:t>
            </a:r>
            <a:r>
              <a:rPr lang="en-US" dirty="0"/>
              <a:t>+"&lt;</a:t>
            </a:r>
            <a:r>
              <a:rPr lang="en-US" dirty="0" err="1"/>
              <a:t>br</a:t>
            </a:r>
            <a:r>
              <a:rPr lang="en-US" dirty="0"/>
              <a:t>/&gt;");</a:t>
            </a:r>
          </a:p>
        </p:txBody>
      </p:sp>
    </p:spTree>
    <p:extLst>
      <p:ext uri="{BB962C8B-B14F-4D97-AF65-F5344CB8AC3E}">
        <p14:creationId xmlns:p14="http://schemas.microsoft.com/office/powerpoint/2010/main" val="1614611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with array</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93192" y="768096"/>
            <a:ext cx="8750808" cy="60167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b="1" dirty="0" smtClean="0"/>
          </a:p>
          <a:p>
            <a:endParaRPr lang="en-US" b="1" dirty="0"/>
          </a:p>
          <a:p>
            <a:r>
              <a:rPr lang="en-US" b="1" dirty="0" smtClean="0"/>
              <a:t>interface </a:t>
            </a:r>
            <a:r>
              <a:rPr lang="en-US" b="1" dirty="0"/>
              <a:t>Employee{</a:t>
            </a:r>
          </a:p>
          <a:p>
            <a:r>
              <a:rPr lang="en-US" dirty="0"/>
              <a:t>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r>
              <a:rPr lang="en-US" dirty="0" err="1"/>
              <a:t>age:number</a:t>
            </a:r>
            <a:r>
              <a:rPr lang="en-US" dirty="0"/>
              <a:t>;</a:t>
            </a:r>
          </a:p>
          <a:p>
            <a:r>
              <a:rPr lang="en-US" dirty="0"/>
              <a:t>    </a:t>
            </a:r>
            <a:r>
              <a:rPr lang="en-US" dirty="0" err="1"/>
              <a:t>salary:number</a:t>
            </a:r>
            <a:r>
              <a:rPr lang="en-US" dirty="0"/>
              <a:t>;</a:t>
            </a:r>
          </a:p>
          <a:p>
            <a:r>
              <a:rPr lang="en-US" dirty="0"/>
              <a:t>    </a:t>
            </a:r>
          </a:p>
          <a:p>
            <a:r>
              <a:rPr lang="en-US" dirty="0"/>
              <a:t>}</a:t>
            </a:r>
          </a:p>
          <a:p>
            <a:r>
              <a:rPr lang="en-US" dirty="0" smtClean="0"/>
              <a:t>//</a:t>
            </a:r>
            <a:r>
              <a:rPr lang="en-US" dirty="0"/>
              <a:t>with array concept </a:t>
            </a:r>
          </a:p>
          <a:p>
            <a:r>
              <a:rPr lang="en-US" b="1" dirty="0"/>
              <a:t>let </a:t>
            </a:r>
            <a:r>
              <a:rPr lang="en-US" b="1" dirty="0" err="1"/>
              <a:t>empArray:Employee</a:t>
            </a:r>
            <a:r>
              <a:rPr lang="en-US" b="1" dirty="0"/>
              <a:t>[]=[];</a:t>
            </a:r>
          </a:p>
          <a:p>
            <a:endParaRPr lang="en-US" dirty="0"/>
          </a:p>
          <a:p>
            <a:r>
              <a:rPr lang="en-US" dirty="0" err="1"/>
              <a:t>empArray.push</a:t>
            </a:r>
            <a:r>
              <a:rPr lang="en-US" dirty="0"/>
              <a:t>({</a:t>
            </a:r>
          </a:p>
          <a:p>
            <a:r>
              <a:rPr lang="en-US" dirty="0"/>
              <a:t>    </a:t>
            </a:r>
            <a:r>
              <a:rPr lang="en-US" dirty="0" err="1"/>
              <a:t>firstName</a:t>
            </a:r>
            <a:r>
              <a:rPr lang="en-US" dirty="0"/>
              <a:t>:"</a:t>
            </a:r>
            <a:r>
              <a:rPr lang="en-US" dirty="0" err="1"/>
              <a:t>Abcd</a:t>
            </a:r>
            <a:r>
              <a:rPr lang="en-US" dirty="0"/>
              <a:t>",</a:t>
            </a:r>
          </a:p>
          <a:p>
            <a:r>
              <a:rPr lang="en-US" dirty="0"/>
              <a:t>    </a:t>
            </a:r>
            <a:r>
              <a:rPr lang="en-US" dirty="0" err="1"/>
              <a:t>lastName</a:t>
            </a:r>
            <a:r>
              <a:rPr lang="en-US" dirty="0"/>
              <a:t>:"</a:t>
            </a:r>
            <a:r>
              <a:rPr lang="en-US" dirty="0" err="1"/>
              <a:t>Bcde</a:t>
            </a:r>
            <a:r>
              <a:rPr lang="en-US" dirty="0"/>
              <a:t>",</a:t>
            </a:r>
          </a:p>
          <a:p>
            <a:r>
              <a:rPr lang="en-US" dirty="0"/>
              <a:t>    age:21,</a:t>
            </a:r>
          </a:p>
          <a:p>
            <a:r>
              <a:rPr lang="en-US" dirty="0"/>
              <a:t>    salary:6000</a:t>
            </a:r>
          </a:p>
          <a:p>
            <a:r>
              <a:rPr lang="en-US" dirty="0"/>
              <a:t>});</a:t>
            </a:r>
          </a:p>
          <a:p>
            <a:endParaRPr lang="en-US" dirty="0"/>
          </a:p>
          <a:p>
            <a:r>
              <a:rPr lang="en-US" dirty="0" err="1"/>
              <a:t>document.write</a:t>
            </a:r>
            <a:r>
              <a:rPr lang="en-US" dirty="0"/>
              <a:t>("With array Full name is"+</a:t>
            </a:r>
            <a:r>
              <a:rPr lang="en-US" dirty="0" err="1"/>
              <a:t>this.empArray</a:t>
            </a:r>
            <a:r>
              <a:rPr lang="en-US" dirty="0"/>
              <a:t>[0].</a:t>
            </a:r>
            <a:r>
              <a:rPr lang="en-US" dirty="0" err="1"/>
              <a:t>firstName</a:t>
            </a:r>
            <a:r>
              <a:rPr lang="en-US" dirty="0"/>
              <a:t>+" "+</a:t>
            </a:r>
            <a:r>
              <a:rPr lang="en-US" dirty="0" err="1"/>
              <a:t>this.empArray</a:t>
            </a:r>
            <a:r>
              <a:rPr lang="en-US" dirty="0"/>
              <a:t>[0].</a:t>
            </a:r>
            <a:r>
              <a:rPr lang="en-US" dirty="0" err="1"/>
              <a:t>lastName</a:t>
            </a:r>
            <a:r>
              <a:rPr lang="en-US" dirty="0"/>
              <a:t>+" Age is  "+</a:t>
            </a:r>
            <a:r>
              <a:rPr lang="en-US" dirty="0" err="1"/>
              <a:t>this.empArray</a:t>
            </a:r>
            <a:r>
              <a:rPr lang="en-US" dirty="0"/>
              <a:t>[0].age);</a:t>
            </a:r>
          </a:p>
          <a:p>
            <a:endParaRPr lang="en-US" dirty="0"/>
          </a:p>
          <a:p>
            <a:endParaRPr lang="en-US" dirty="0"/>
          </a:p>
        </p:txBody>
      </p:sp>
    </p:spTree>
    <p:extLst>
      <p:ext uri="{BB962C8B-B14F-4D97-AF65-F5344CB8AC3E}">
        <p14:creationId xmlns:p14="http://schemas.microsoft.com/office/powerpoint/2010/main" val="22494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t>
            </a:r>
            <a:endParaRPr lang="en-US" dirty="0"/>
          </a:p>
        </p:txBody>
      </p:sp>
      <p:sp>
        <p:nvSpPr>
          <p:cNvPr id="3" name="Content Placeholder 2"/>
          <p:cNvSpPr>
            <a:spLocks noGrp="1"/>
          </p:cNvSpPr>
          <p:nvPr>
            <p:ph idx="1"/>
          </p:nvPr>
        </p:nvSpPr>
        <p:spPr>
          <a:xfrm>
            <a:off x="298516" y="740665"/>
            <a:ext cx="8845484" cy="2734056"/>
          </a:xfrm>
        </p:spPr>
        <p:style>
          <a:lnRef idx="2">
            <a:schemeClr val="accent6"/>
          </a:lnRef>
          <a:fillRef idx="1">
            <a:schemeClr val="lt1"/>
          </a:fillRef>
          <a:effectRef idx="0">
            <a:schemeClr val="accent6"/>
          </a:effectRef>
          <a:fontRef idx="minor">
            <a:schemeClr val="dk1"/>
          </a:fontRef>
        </p:style>
        <p:txBody>
          <a:bodyPr/>
          <a:lstStyle/>
          <a:p>
            <a:r>
              <a:rPr lang="en-US" dirty="0" smtClean="0"/>
              <a:t>  Creating Function</a:t>
            </a:r>
          </a:p>
          <a:p>
            <a:r>
              <a:rPr lang="en-US" dirty="0"/>
              <a:t>//2 parameter with number as return type</a:t>
            </a:r>
          </a:p>
          <a:p>
            <a:r>
              <a:rPr lang="en-US" b="1" dirty="0"/>
              <a:t>function </a:t>
            </a:r>
            <a:r>
              <a:rPr lang="en-US" b="1" dirty="0" err="1"/>
              <a:t>getsum</a:t>
            </a:r>
            <a:r>
              <a:rPr lang="en-US" b="1" dirty="0"/>
              <a:t>(</a:t>
            </a:r>
            <a:r>
              <a:rPr lang="en-US" b="1" dirty="0" err="1"/>
              <a:t>numOne:number,numTwo:number</a:t>
            </a:r>
            <a:r>
              <a:rPr lang="en-US" b="1" dirty="0"/>
              <a:t>):number{</a:t>
            </a:r>
          </a:p>
          <a:p>
            <a:r>
              <a:rPr lang="en-US" dirty="0"/>
              <a:t>    return </a:t>
            </a:r>
            <a:r>
              <a:rPr lang="en-US" dirty="0" err="1"/>
              <a:t>numOne+numTwo</a:t>
            </a:r>
            <a:r>
              <a:rPr lang="en-US" dirty="0"/>
              <a:t>;</a:t>
            </a:r>
          </a:p>
          <a:p>
            <a:r>
              <a:rPr lang="en-US" dirty="0"/>
              <a:t>}</a:t>
            </a:r>
          </a:p>
          <a:p>
            <a:endParaRPr lang="en-US" dirty="0"/>
          </a:p>
          <a:p>
            <a:r>
              <a:rPr lang="en-US" b="1" dirty="0"/>
              <a:t>let add=</a:t>
            </a:r>
            <a:r>
              <a:rPr lang="en-US" b="1" dirty="0" err="1"/>
              <a:t>getsum</a:t>
            </a:r>
            <a:r>
              <a:rPr lang="en-US" b="1" dirty="0"/>
              <a:t>(10,6);</a:t>
            </a:r>
          </a:p>
          <a:p>
            <a:endParaRPr lang="en-US" dirty="0"/>
          </a:p>
          <a:p>
            <a:r>
              <a:rPr lang="en-US" dirty="0" err="1"/>
              <a:t>document.write</a:t>
            </a:r>
            <a:r>
              <a:rPr lang="en-US" dirty="0"/>
              <a:t>("Sum is "+add+" &lt;</a:t>
            </a:r>
            <a:r>
              <a:rPr lang="en-US" dirty="0" err="1"/>
              <a:t>br</a:t>
            </a:r>
            <a:r>
              <a:rPr lang="en-US" dirty="0"/>
              <a:t>/&gt;");</a:t>
            </a:r>
          </a:p>
        </p:txBody>
      </p:sp>
      <p:sp>
        <p:nvSpPr>
          <p:cNvPr id="5" name="Rectangle 4"/>
          <p:cNvSpPr/>
          <p:nvPr/>
        </p:nvSpPr>
        <p:spPr>
          <a:xfrm>
            <a:off x="309801" y="3621024"/>
            <a:ext cx="8834199" cy="32369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//any number of data--know as rest parameter </a:t>
            </a:r>
          </a:p>
          <a:p>
            <a:endParaRPr lang="en-US"/>
          </a:p>
          <a:p>
            <a:r>
              <a:rPr lang="en-US" b="1"/>
              <a:t>function sumAll(...num:number[]){</a:t>
            </a:r>
          </a:p>
          <a:p>
            <a:r>
              <a:rPr lang="en-US"/>
              <a:t>    </a:t>
            </a:r>
            <a:r>
              <a:rPr lang="en-US" b="1"/>
              <a:t>let sum:number=0;</a:t>
            </a:r>
          </a:p>
          <a:p>
            <a:r>
              <a:rPr lang="en-US"/>
              <a:t>    for (</a:t>
            </a:r>
            <a:r>
              <a:rPr lang="en-US" b="1"/>
              <a:t>let data of num) {</a:t>
            </a:r>
          </a:p>
          <a:p>
            <a:r>
              <a:rPr lang="en-US"/>
              <a:t>        sum=sum+data;</a:t>
            </a:r>
          </a:p>
          <a:p>
            <a:r>
              <a:rPr lang="en-US"/>
              <a:t>document.write("Addition of number "+data+"&lt;br/&gt;");</a:t>
            </a:r>
          </a:p>
          <a:p>
            <a:r>
              <a:rPr lang="en-US"/>
              <a:t>}</a:t>
            </a:r>
          </a:p>
          <a:p>
            <a:r>
              <a:rPr lang="en-US"/>
              <a:t>    document.write("Sum is "+sum+"&lt;br/&gt;")  </a:t>
            </a:r>
          </a:p>
          <a:p>
            <a:r>
              <a:rPr lang="en-US"/>
              <a:t>}</a:t>
            </a:r>
          </a:p>
          <a:p>
            <a:endParaRPr lang="en-US"/>
          </a:p>
          <a:p>
            <a:r>
              <a:rPr lang="en-US"/>
              <a:t>sumAll(6,7,8,9);</a:t>
            </a:r>
          </a:p>
        </p:txBody>
      </p:sp>
    </p:spTree>
    <p:extLst>
      <p:ext uri="{BB962C8B-B14F-4D97-AF65-F5344CB8AC3E}">
        <p14:creationId xmlns:p14="http://schemas.microsoft.com/office/powerpoint/2010/main" val="2851311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Default</a:t>
            </a:r>
          </a:p>
        </p:txBody>
      </p:sp>
      <p:sp>
        <p:nvSpPr>
          <p:cNvPr id="3" name="Content Placeholder 2"/>
          <p:cNvSpPr>
            <a:spLocks noGrp="1"/>
          </p:cNvSpPr>
          <p:nvPr>
            <p:ph idx="1"/>
          </p:nvPr>
        </p:nvSpPr>
        <p:spPr>
          <a:xfrm>
            <a:off x="298516" y="987552"/>
            <a:ext cx="8845484" cy="5150965"/>
          </a:xfrm>
        </p:spPr>
        <p:txBody>
          <a:bodyPr/>
          <a:lstStyle/>
          <a:p>
            <a:pPr marL="285750" indent="-285750">
              <a:buFont typeface="Arial" panose="020B0604020202020204" pitchFamily="34" charset="0"/>
              <a:buChar char="•"/>
            </a:pPr>
            <a:r>
              <a:rPr lang="en-US" dirty="0" smtClean="0"/>
              <a:t> ? Is know as optional parameter</a:t>
            </a:r>
            <a:endParaRPr lang="en-US" dirty="0"/>
          </a:p>
        </p:txBody>
      </p:sp>
      <p:sp>
        <p:nvSpPr>
          <p:cNvPr id="4" name="Rectangle 3"/>
          <p:cNvSpPr/>
          <p:nvPr/>
        </p:nvSpPr>
        <p:spPr>
          <a:xfrm>
            <a:off x="374904" y="1847088"/>
            <a:ext cx="8677656" cy="42885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da-DK"/>
              <a:t>//Optional parameter----? for optional &amp; Default parameter</a:t>
            </a:r>
          </a:p>
          <a:p>
            <a:r>
              <a:rPr lang="en-US" b="1"/>
              <a:t>function doGet(one:number,two=5,three?:number):void{</a:t>
            </a:r>
          </a:p>
          <a:p>
            <a:r>
              <a:rPr lang="en-US"/>
              <a:t>    //alert("</a:t>
            </a:r>
            <a:r>
              <a:rPr lang="en-US" u="sng"/>
              <a:t>hii");</a:t>
            </a:r>
          </a:p>
          <a:p>
            <a:r>
              <a:rPr lang="en-US"/>
              <a:t>    document.write(one.toString());</a:t>
            </a:r>
          </a:p>
          <a:p>
            <a:r>
              <a:rPr lang="en-US"/>
              <a:t>    document.write(two.toString());</a:t>
            </a:r>
          </a:p>
          <a:p>
            <a:r>
              <a:rPr lang="en-US"/>
              <a:t>    document.write(three.toString());</a:t>
            </a:r>
          </a:p>
          <a:p>
            <a:r>
              <a:rPr lang="en-US"/>
              <a:t>}</a:t>
            </a:r>
          </a:p>
          <a:p>
            <a:endParaRPr lang="en-US"/>
          </a:p>
          <a:p>
            <a:r>
              <a:rPr lang="en-US"/>
              <a:t>//doGet(10);</a:t>
            </a:r>
          </a:p>
          <a:p>
            <a:r>
              <a:rPr lang="en-US"/>
              <a:t>doGet(10);</a:t>
            </a:r>
          </a:p>
        </p:txBody>
      </p:sp>
    </p:spTree>
    <p:extLst>
      <p:ext uri="{BB962C8B-B14F-4D97-AF65-F5344CB8AC3E}">
        <p14:creationId xmlns:p14="http://schemas.microsoft.com/office/powerpoint/2010/main" val="278361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Classes in </a:t>
            </a:r>
            <a:r>
              <a:rPr lang="en-US" sz="2400" dirty="0" err="1" smtClean="0"/>
              <a:t>TypeScript</a:t>
            </a:r>
            <a:endParaRPr lang="en-US" sz="2400" dirty="0"/>
          </a:p>
        </p:txBody>
      </p:sp>
      <p:sp>
        <p:nvSpPr>
          <p:cNvPr id="4" name="Content Placeholder 5"/>
          <p:cNvSpPr>
            <a:spLocks noGrp="1"/>
          </p:cNvSpPr>
          <p:nvPr>
            <p:ph idx="1"/>
          </p:nvPr>
        </p:nvSpPr>
        <p:spPr>
          <a:xfrm>
            <a:off x="298516" y="740664"/>
            <a:ext cx="8681361" cy="5397853"/>
          </a:xfrm>
        </p:spPr>
        <p:txBody>
          <a:bodyPr/>
          <a:lstStyle/>
          <a:p>
            <a:pPr marL="285750" indent="-285750" algn="just">
              <a:buFont typeface="Arial" panose="020B0604020202020204" pitchFamily="34" charset="0"/>
              <a:buChar char="•"/>
            </a:pPr>
            <a:r>
              <a:rPr lang="en-US" dirty="0" smtClean="0"/>
              <a:t>Traditional JavaScript focuses on functions and prototype-based inheritance, it is very difficult  to built application using object-oriented approach.</a:t>
            </a:r>
          </a:p>
          <a:p>
            <a:pPr marL="285750" indent="-285750" algn="just">
              <a:buFont typeface="Arial" panose="020B0604020202020204" pitchFamily="34" charset="0"/>
              <a:buChar char="•"/>
            </a:pPr>
            <a:r>
              <a:rPr lang="en-US" dirty="0" smtClean="0"/>
              <a:t>Starting with ECMAScript 6 (the next version of JavaScript), JavaScript programmers can build their applications using this object-oriented class-based approach.</a:t>
            </a:r>
          </a:p>
          <a:p>
            <a:pPr marL="285750" indent="-285750" algn="just">
              <a:buFont typeface="Arial" panose="020B0604020202020204" pitchFamily="34" charset="0"/>
              <a:buChar char="•"/>
            </a:pPr>
            <a:r>
              <a:rPr lang="en-US" dirty="0" err="1" smtClean="0"/>
              <a:t>TypeScript</a:t>
            </a:r>
            <a:r>
              <a:rPr lang="en-US" dirty="0" smtClean="0"/>
              <a:t> supports public , private and protected access modifiers.  Members of a class are public by default.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Rectangle 1"/>
          <p:cNvSpPr/>
          <p:nvPr/>
        </p:nvSpPr>
        <p:spPr>
          <a:xfrm>
            <a:off x="576072" y="2816352"/>
            <a:ext cx="8275320" cy="39227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a:t>class Employee {</a:t>
            </a:r>
          </a:p>
          <a:p>
            <a:r>
              <a:rPr lang="en-US"/>
              <a:t>    empId:number;</a:t>
            </a:r>
          </a:p>
          <a:p>
            <a:r>
              <a:rPr lang="en-US"/>
              <a:t>    empName:string;</a:t>
            </a:r>
          </a:p>
          <a:p>
            <a:r>
              <a:rPr lang="en-US"/>
              <a:t>    empsalary:number;</a:t>
            </a:r>
          </a:p>
          <a:p>
            <a:r>
              <a:rPr lang="en-US" b="1"/>
              <a:t>static emppf:number=12;</a:t>
            </a:r>
          </a:p>
          <a:p>
            <a:r>
              <a:rPr lang="en-US" b="1"/>
              <a:t>static company:string='CAPGEMINI';</a:t>
            </a:r>
          </a:p>
          <a:p>
            <a:r>
              <a:rPr lang="en-US"/>
              <a:t>}</a:t>
            </a:r>
          </a:p>
          <a:p>
            <a:r>
              <a:rPr lang="en-US" b="1"/>
              <a:t>let emp=new Employee();</a:t>
            </a:r>
          </a:p>
          <a:p>
            <a:r>
              <a:rPr lang="en-US"/>
              <a:t>emp.empId=1001;</a:t>
            </a:r>
          </a:p>
          <a:p>
            <a:r>
              <a:rPr lang="en-US"/>
              <a:t>emp.empName="Vikash";</a:t>
            </a:r>
          </a:p>
          <a:p>
            <a:r>
              <a:rPr lang="en-US"/>
              <a:t>emp.empsalary=1111;</a:t>
            </a:r>
          </a:p>
          <a:p>
            <a:r>
              <a:rPr lang="en-US"/>
              <a:t>document.write("Id is "+emp.empId+" Name is  "+emp.empName+" company "+Employee.company);</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578244"/>
          </a:xfrm>
        </p:spPr>
        <p:txBody>
          <a:bodyPr/>
          <a:lstStyle/>
          <a:p>
            <a:r>
              <a:rPr lang="en-US" dirty="0" smtClean="0"/>
              <a:t>Constructor -Typescript</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9801" y="1152144"/>
            <a:ext cx="8770191" cy="5221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t>
            </a:r>
            <a:r>
              <a:rPr lang="en-US" b="1" dirty="0" err="1"/>
              <a:t>EmployeeOne</a:t>
            </a:r>
            <a:r>
              <a:rPr lang="en-US" b="1" dirty="0"/>
              <a:t> {</a:t>
            </a:r>
          </a:p>
          <a:p>
            <a:r>
              <a:rPr lang="en-US" dirty="0"/>
              <a:t>    </a:t>
            </a:r>
            <a:r>
              <a:rPr lang="en-US" dirty="0" err="1"/>
              <a:t>empId:number</a:t>
            </a:r>
            <a:r>
              <a:rPr lang="en-US" dirty="0"/>
              <a:t>;</a:t>
            </a:r>
          </a:p>
          <a:p>
            <a:r>
              <a:rPr lang="en-US" dirty="0"/>
              <a:t>    </a:t>
            </a:r>
            <a:r>
              <a:rPr lang="en-US" dirty="0" err="1"/>
              <a:t>empName:string</a:t>
            </a:r>
            <a:r>
              <a:rPr lang="en-US" dirty="0"/>
              <a:t>;</a:t>
            </a:r>
          </a:p>
          <a:p>
            <a:r>
              <a:rPr lang="en-US" b="1" dirty="0"/>
              <a:t>constructor(</a:t>
            </a:r>
            <a:r>
              <a:rPr lang="en-US" b="1" dirty="0" err="1"/>
              <a:t>id:number,name:string</a:t>
            </a:r>
            <a:r>
              <a:rPr lang="en-US" b="1" dirty="0"/>
              <a:t>) {</a:t>
            </a:r>
          </a:p>
          <a:p>
            <a:r>
              <a:rPr lang="en-US" dirty="0" err="1"/>
              <a:t>this.empId</a:t>
            </a:r>
            <a:r>
              <a:rPr lang="en-US" dirty="0"/>
              <a:t>=id;</a:t>
            </a:r>
          </a:p>
          <a:p>
            <a:r>
              <a:rPr lang="en-US" dirty="0" err="1"/>
              <a:t>this.empName</a:t>
            </a:r>
            <a:r>
              <a:rPr lang="en-US" dirty="0"/>
              <a:t>=name;</a:t>
            </a:r>
          </a:p>
          <a:p>
            <a:r>
              <a:rPr lang="en-US" dirty="0"/>
              <a:t>}</a:t>
            </a:r>
          </a:p>
          <a:p>
            <a:r>
              <a:rPr lang="en-US" dirty="0" err="1"/>
              <a:t>doGet</a:t>
            </a:r>
            <a:r>
              <a:rPr lang="en-US" dirty="0"/>
              <a:t>():void{</a:t>
            </a:r>
          </a:p>
          <a:p>
            <a:r>
              <a:rPr lang="en-US" dirty="0"/>
              <a:t>    </a:t>
            </a:r>
            <a:r>
              <a:rPr lang="en-US" dirty="0" err="1"/>
              <a:t>document.write</a:t>
            </a:r>
            <a:r>
              <a:rPr lang="en-US" dirty="0"/>
              <a:t>(</a:t>
            </a:r>
            <a:r>
              <a:rPr lang="en-US" dirty="0" err="1"/>
              <a:t>this.empId</a:t>
            </a:r>
            <a:r>
              <a:rPr lang="en-US" dirty="0"/>
              <a:t>+" "+</a:t>
            </a:r>
            <a:r>
              <a:rPr lang="en-US" dirty="0" err="1"/>
              <a:t>this.empName</a:t>
            </a:r>
            <a:r>
              <a:rPr lang="en-US" dirty="0"/>
              <a:t>);</a:t>
            </a:r>
          </a:p>
          <a:p>
            <a:r>
              <a:rPr lang="en-US" dirty="0"/>
              <a:t>}}</a:t>
            </a:r>
          </a:p>
          <a:p>
            <a:r>
              <a:rPr lang="en-US" b="1" dirty="0"/>
              <a:t>let </a:t>
            </a:r>
            <a:r>
              <a:rPr lang="en-US" b="1" dirty="0" err="1"/>
              <a:t>empOne</a:t>
            </a:r>
            <a:r>
              <a:rPr lang="en-US" b="1" dirty="0"/>
              <a:t>=new </a:t>
            </a:r>
            <a:r>
              <a:rPr lang="en-US" b="1" dirty="0" err="1"/>
              <a:t>EmployeeOne</a:t>
            </a:r>
            <a:r>
              <a:rPr lang="en-US" b="1" dirty="0"/>
              <a:t>(1001,"Abcd");</a:t>
            </a:r>
          </a:p>
          <a:p>
            <a:r>
              <a:rPr lang="en-US" dirty="0" err="1"/>
              <a:t>empOne.doGet</a:t>
            </a:r>
            <a:r>
              <a:rPr lang="en-US" dirty="0"/>
              <a:t>();</a:t>
            </a:r>
          </a:p>
        </p:txBody>
      </p:sp>
    </p:spTree>
    <p:extLst>
      <p:ext uri="{BB962C8B-B14F-4D97-AF65-F5344CB8AC3E}">
        <p14:creationId xmlns:p14="http://schemas.microsoft.com/office/powerpoint/2010/main" val="2761481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Property</a:t>
            </a:r>
          </a:p>
        </p:txBody>
      </p:sp>
      <p:sp>
        <p:nvSpPr>
          <p:cNvPr id="3" name="Content Placeholder 2"/>
          <p:cNvSpPr>
            <a:spLocks noGrp="1"/>
          </p:cNvSpPr>
          <p:nvPr>
            <p:ph idx="1"/>
          </p:nvPr>
        </p:nvSpPr>
        <p:spPr>
          <a:xfrm>
            <a:off x="298516" y="877824"/>
            <a:ext cx="8845484" cy="5260693"/>
          </a:xfrm>
        </p:spPr>
        <p:txBody>
          <a:bodyPr/>
          <a:lstStyle/>
          <a:p>
            <a:pPr marL="285750" indent="-285750">
              <a:buFont typeface="Arial" panose="020B0604020202020204" pitchFamily="34" charset="0"/>
              <a:buChar char="•"/>
            </a:pPr>
            <a:r>
              <a:rPr lang="en-US" dirty="0"/>
              <a:t>In </a:t>
            </a:r>
            <a:r>
              <a:rPr lang="en-US" dirty="0" err="1"/>
              <a:t>TypeScript</a:t>
            </a:r>
            <a:r>
              <a:rPr lang="en-US" dirty="0"/>
              <a:t> we can also create static members of a class, those that are visible on the class itself rather than on the instances. </a:t>
            </a:r>
          </a:p>
          <a:p>
            <a:endParaRPr lang="en-US" dirty="0"/>
          </a:p>
          <a:p>
            <a:endParaRPr lang="en-US" dirty="0"/>
          </a:p>
        </p:txBody>
      </p:sp>
      <p:sp>
        <p:nvSpPr>
          <p:cNvPr id="4" name="Rectangle 3"/>
          <p:cNvSpPr/>
          <p:nvPr/>
        </p:nvSpPr>
        <p:spPr>
          <a:xfrm>
            <a:off x="298516" y="1380744"/>
            <a:ext cx="8653460" cy="5477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t>
            </a:r>
            <a:r>
              <a:rPr lang="en-US" b="1" dirty="0" err="1"/>
              <a:t>EmployeeOne</a:t>
            </a:r>
            <a:r>
              <a:rPr lang="en-US" b="1" dirty="0"/>
              <a:t> {</a:t>
            </a:r>
          </a:p>
          <a:p>
            <a:r>
              <a:rPr lang="en-US" dirty="0"/>
              <a:t>    </a:t>
            </a:r>
            <a:r>
              <a:rPr lang="en-US" dirty="0" err="1"/>
              <a:t>empId:number</a:t>
            </a:r>
            <a:r>
              <a:rPr lang="en-US" dirty="0"/>
              <a:t>;</a:t>
            </a:r>
          </a:p>
          <a:p>
            <a:r>
              <a:rPr lang="en-US" dirty="0"/>
              <a:t>    </a:t>
            </a:r>
            <a:r>
              <a:rPr lang="en-US" dirty="0" err="1"/>
              <a:t>empName:string</a:t>
            </a:r>
            <a:r>
              <a:rPr lang="en-US" dirty="0"/>
              <a:t>;</a:t>
            </a:r>
          </a:p>
          <a:p>
            <a:r>
              <a:rPr lang="en-US" dirty="0"/>
              <a:t>   </a:t>
            </a:r>
            <a:r>
              <a:rPr lang="en-US" b="1" dirty="0"/>
              <a:t>static </a:t>
            </a:r>
            <a:r>
              <a:rPr lang="en-US" b="1" dirty="0" err="1"/>
              <a:t>numberOfEmployee:number</a:t>
            </a:r>
            <a:r>
              <a:rPr lang="en-US" b="1" dirty="0"/>
              <a:t>=0;</a:t>
            </a:r>
          </a:p>
          <a:p>
            <a:r>
              <a:rPr lang="en-US" b="1" dirty="0"/>
              <a:t>constructor(</a:t>
            </a:r>
            <a:r>
              <a:rPr lang="en-US" b="1" dirty="0" err="1"/>
              <a:t>id:number,name:string</a:t>
            </a:r>
            <a:r>
              <a:rPr lang="en-US" b="1" dirty="0"/>
              <a:t>) {</a:t>
            </a:r>
          </a:p>
          <a:p>
            <a:r>
              <a:rPr lang="en-US" dirty="0" err="1"/>
              <a:t>this.empId</a:t>
            </a:r>
            <a:r>
              <a:rPr lang="en-US" dirty="0"/>
              <a:t>=id;</a:t>
            </a:r>
          </a:p>
          <a:p>
            <a:r>
              <a:rPr lang="en-US" dirty="0" err="1"/>
              <a:t>this.empName</a:t>
            </a:r>
            <a:r>
              <a:rPr lang="en-US" dirty="0"/>
              <a:t>=name;</a:t>
            </a:r>
          </a:p>
          <a:p>
            <a:r>
              <a:rPr lang="en-US" dirty="0" err="1"/>
              <a:t>EmployeeOne.numberOfEmployee</a:t>
            </a:r>
            <a:r>
              <a:rPr lang="en-US" dirty="0"/>
              <a:t>++;</a:t>
            </a:r>
          </a:p>
          <a:p>
            <a:r>
              <a:rPr lang="en-US" dirty="0"/>
              <a:t>}</a:t>
            </a:r>
          </a:p>
          <a:p>
            <a:r>
              <a:rPr lang="en-US" dirty="0" err="1"/>
              <a:t>doGet</a:t>
            </a:r>
            <a:r>
              <a:rPr lang="en-US" dirty="0"/>
              <a:t>():void{</a:t>
            </a:r>
          </a:p>
          <a:p>
            <a:r>
              <a:rPr lang="en-US" dirty="0"/>
              <a:t>    </a:t>
            </a:r>
            <a:r>
              <a:rPr lang="en-US" dirty="0" err="1"/>
              <a:t>document.write</a:t>
            </a:r>
            <a:r>
              <a:rPr lang="en-US" dirty="0"/>
              <a:t>(</a:t>
            </a:r>
            <a:r>
              <a:rPr lang="en-US" dirty="0" err="1"/>
              <a:t>this.empId</a:t>
            </a:r>
            <a:r>
              <a:rPr lang="en-US" dirty="0"/>
              <a:t>+" "+</a:t>
            </a:r>
            <a:r>
              <a:rPr lang="en-US" dirty="0" err="1"/>
              <a:t>this.empName</a:t>
            </a:r>
            <a:r>
              <a:rPr lang="en-US" dirty="0"/>
              <a:t>);</a:t>
            </a:r>
          </a:p>
          <a:p>
            <a:r>
              <a:rPr lang="en-US" dirty="0"/>
              <a:t>}</a:t>
            </a:r>
          </a:p>
          <a:p>
            <a:r>
              <a:rPr lang="en-US" b="1" dirty="0"/>
              <a:t>static </a:t>
            </a:r>
            <a:r>
              <a:rPr lang="en-US" b="1" dirty="0" err="1"/>
              <a:t>getNumber</a:t>
            </a:r>
            <a:r>
              <a:rPr lang="en-US" b="1" dirty="0"/>
              <a:t>():number{</a:t>
            </a:r>
          </a:p>
          <a:p>
            <a:r>
              <a:rPr lang="en-US" dirty="0"/>
              <a:t>    return </a:t>
            </a:r>
            <a:r>
              <a:rPr lang="en-US" dirty="0" err="1"/>
              <a:t>EmployeeOne.numberOfEmployee</a:t>
            </a:r>
            <a:r>
              <a:rPr lang="en-US" dirty="0"/>
              <a:t>;</a:t>
            </a:r>
          </a:p>
          <a:p>
            <a:r>
              <a:rPr lang="en-US" dirty="0"/>
              <a:t>}</a:t>
            </a:r>
          </a:p>
          <a:p>
            <a:r>
              <a:rPr lang="en-US" dirty="0"/>
              <a:t>}</a:t>
            </a:r>
          </a:p>
          <a:p>
            <a:r>
              <a:rPr lang="en-US" b="1" dirty="0"/>
              <a:t>let </a:t>
            </a:r>
            <a:r>
              <a:rPr lang="en-US" b="1" dirty="0" err="1"/>
              <a:t>empOne</a:t>
            </a:r>
            <a:r>
              <a:rPr lang="en-US" b="1" dirty="0"/>
              <a:t>=new </a:t>
            </a:r>
            <a:r>
              <a:rPr lang="en-US" b="1" dirty="0" err="1"/>
              <a:t>EmployeeOne</a:t>
            </a:r>
            <a:r>
              <a:rPr lang="en-US" b="1" dirty="0"/>
              <a:t>(1001,"Abcd");</a:t>
            </a:r>
          </a:p>
          <a:p>
            <a:r>
              <a:rPr lang="en-US" dirty="0" err="1"/>
              <a:t>empOne.doGet</a:t>
            </a:r>
            <a:r>
              <a:rPr lang="en-US" dirty="0"/>
              <a:t>();</a:t>
            </a:r>
          </a:p>
          <a:p>
            <a:r>
              <a:rPr lang="en-US" dirty="0" err="1"/>
              <a:t>EmployeeOne.getNumber</a:t>
            </a:r>
            <a:r>
              <a:rPr lang="en-US" dirty="0"/>
              <a:t>();</a:t>
            </a:r>
          </a:p>
          <a:p>
            <a:endParaRPr lang="en-US" dirty="0"/>
          </a:p>
        </p:txBody>
      </p:sp>
    </p:spTree>
    <p:extLst>
      <p:ext uri="{BB962C8B-B14F-4D97-AF65-F5344CB8AC3E}">
        <p14:creationId xmlns:p14="http://schemas.microsoft.com/office/powerpoint/2010/main" val="413732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Inheritance</a:t>
            </a:r>
            <a:endParaRPr lang="en-US" sz="2400" dirty="0"/>
          </a:p>
        </p:txBody>
      </p:sp>
      <p:sp>
        <p:nvSpPr>
          <p:cNvPr id="4" name="Content Placeholder 5"/>
          <p:cNvSpPr>
            <a:spLocks noGrp="1"/>
          </p:cNvSpPr>
          <p:nvPr>
            <p:ph idx="1"/>
          </p:nvPr>
        </p:nvSpPr>
        <p:spPr>
          <a:xfrm>
            <a:off x="298516" y="813816"/>
            <a:ext cx="8681361" cy="5324701"/>
          </a:xfrm>
        </p:spPr>
        <p:txBody>
          <a:bodyPr/>
          <a:lstStyle/>
          <a:p>
            <a:pPr marL="285750" indent="-285750" algn="just">
              <a:buFont typeface="Arial" panose="020B0604020202020204" pitchFamily="34" charset="0"/>
              <a:buChar char="•"/>
            </a:pPr>
            <a:r>
              <a:rPr lang="en-US" dirty="0" err="1" smtClean="0"/>
              <a:t>TypeScript</a:t>
            </a:r>
            <a:r>
              <a:rPr lang="en-US" dirty="0" smtClean="0"/>
              <a:t>  allows us to extend existing classes to create new ones using inheritance.</a:t>
            </a:r>
          </a:p>
          <a:p>
            <a:pPr marL="285750" indent="-285750" algn="just">
              <a:buFont typeface="Arial" panose="020B0604020202020204" pitchFamily="34" charset="0"/>
              <a:buChar char="•"/>
            </a:pPr>
            <a:r>
              <a:rPr lang="en-US" dirty="0" smtClean="0"/>
              <a:t>'extends' keyword is used to create a subclass.</a:t>
            </a:r>
          </a:p>
          <a:p>
            <a:pPr marL="285750" indent="-285750" algn="just">
              <a:buFont typeface="Arial" panose="020B0604020202020204" pitchFamily="34" charset="0"/>
              <a:buChar char="•"/>
            </a:pPr>
            <a:r>
              <a:rPr lang="en-US" dirty="0" smtClean="0"/>
              <a:t>'super()' method is used to call the base constructor inside the sub class constructor.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2" name="Rectangle 1"/>
          <p:cNvSpPr/>
          <p:nvPr/>
        </p:nvSpPr>
        <p:spPr>
          <a:xfrm>
            <a:off x="393192" y="1984248"/>
            <a:ext cx="8586685" cy="480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class Animal {</a:t>
            </a:r>
          </a:p>
          <a:p>
            <a:r>
              <a:rPr lang="en-US" dirty="0"/>
              <a:t>    </a:t>
            </a:r>
            <a:r>
              <a:rPr lang="en-US" b="1" dirty="0"/>
              <a:t>constructor(public name: string) { }</a:t>
            </a:r>
          </a:p>
          <a:p>
            <a:r>
              <a:rPr lang="en-US" dirty="0"/>
              <a:t>    move(</a:t>
            </a:r>
            <a:r>
              <a:rPr lang="en-US" dirty="0" err="1"/>
              <a:t>distanceInMeters</a:t>
            </a:r>
            <a:r>
              <a:rPr lang="en-US" dirty="0"/>
              <a:t>: number = 0) {</a:t>
            </a:r>
          </a:p>
          <a:p>
            <a:r>
              <a:rPr lang="en-US" dirty="0"/>
              <a:t>        console.log(`${this.name} moved ${</a:t>
            </a:r>
            <a:r>
              <a:rPr lang="en-US" dirty="0" err="1"/>
              <a:t>distanceInMeters</a:t>
            </a:r>
            <a:r>
              <a:rPr lang="en-US" dirty="0"/>
              <a:t>}m.`);</a:t>
            </a:r>
          </a:p>
          <a:p>
            <a:r>
              <a:rPr lang="en-US" dirty="0"/>
              <a:t>    }}</a:t>
            </a:r>
          </a:p>
          <a:p>
            <a:r>
              <a:rPr lang="en-US" b="1" dirty="0"/>
              <a:t>class Snake extends Animal {</a:t>
            </a:r>
          </a:p>
          <a:p>
            <a:r>
              <a:rPr lang="en-US" dirty="0"/>
              <a:t>    </a:t>
            </a:r>
            <a:r>
              <a:rPr lang="en-US" b="1" dirty="0"/>
              <a:t>constructor(name: string) { super(name); }</a:t>
            </a:r>
          </a:p>
          <a:p>
            <a:r>
              <a:rPr lang="en-US" dirty="0"/>
              <a:t>    move(</a:t>
            </a:r>
            <a:r>
              <a:rPr lang="en-US" dirty="0" err="1"/>
              <a:t>distanceInMeters</a:t>
            </a:r>
            <a:r>
              <a:rPr lang="en-US" dirty="0"/>
              <a:t> = 5) {</a:t>
            </a:r>
          </a:p>
          <a:p>
            <a:r>
              <a:rPr lang="en-US" dirty="0"/>
              <a:t>        console.log("Slithering...");</a:t>
            </a:r>
          </a:p>
          <a:p>
            <a:r>
              <a:rPr lang="en-US" dirty="0"/>
              <a:t>        </a:t>
            </a:r>
            <a:r>
              <a:rPr lang="en-US" dirty="0" err="1"/>
              <a:t>super.move</a:t>
            </a:r>
            <a:r>
              <a:rPr lang="en-US" dirty="0"/>
              <a:t>(</a:t>
            </a:r>
            <a:r>
              <a:rPr lang="en-US" dirty="0" err="1"/>
              <a:t>distanceInMeters</a:t>
            </a:r>
            <a:r>
              <a:rPr lang="en-US" dirty="0"/>
              <a:t>);</a:t>
            </a:r>
          </a:p>
          <a:p>
            <a:r>
              <a:rPr lang="en-US" dirty="0"/>
              <a:t>    }}</a:t>
            </a:r>
          </a:p>
          <a:p>
            <a:r>
              <a:rPr lang="en-US" b="1" dirty="0"/>
              <a:t>class Horse extends Animal {</a:t>
            </a:r>
          </a:p>
          <a:p>
            <a:r>
              <a:rPr lang="en-US" dirty="0"/>
              <a:t>    </a:t>
            </a:r>
            <a:r>
              <a:rPr lang="en-US" b="1" dirty="0"/>
              <a:t>constructor(name: string) { super(name); }</a:t>
            </a:r>
          </a:p>
          <a:p>
            <a:r>
              <a:rPr lang="en-US" dirty="0"/>
              <a:t>    move(</a:t>
            </a:r>
            <a:r>
              <a:rPr lang="en-US" dirty="0" err="1"/>
              <a:t>distanceInMeters</a:t>
            </a:r>
            <a:r>
              <a:rPr lang="en-US" dirty="0"/>
              <a:t> = 45) {</a:t>
            </a:r>
          </a:p>
          <a:p>
            <a:r>
              <a:rPr lang="en-US" dirty="0"/>
              <a:t>        console.log("Galloping...");</a:t>
            </a:r>
          </a:p>
          <a:p>
            <a:r>
              <a:rPr lang="en-US" dirty="0"/>
              <a:t>        </a:t>
            </a:r>
            <a:r>
              <a:rPr lang="en-US" dirty="0" err="1"/>
              <a:t>super.move</a:t>
            </a:r>
            <a:r>
              <a:rPr lang="en-US" dirty="0"/>
              <a:t>(</a:t>
            </a:r>
            <a:r>
              <a:rPr lang="en-US" dirty="0" err="1"/>
              <a:t>distanceInMeters</a:t>
            </a:r>
            <a:r>
              <a:rPr lang="en-US" dirty="0"/>
              <a:t>);</a:t>
            </a:r>
          </a:p>
          <a:p>
            <a:r>
              <a:rPr lang="en-US"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marL="285750" lvl="0" indent="-285750">
              <a:buFont typeface="Arial" panose="020B0604020202020204" pitchFamily="34" charset="0"/>
              <a:buChar char="•"/>
            </a:pPr>
            <a:r>
              <a:rPr lang="en-US" dirty="0"/>
              <a:t>Introduction to Typescript</a:t>
            </a:r>
          </a:p>
          <a:p>
            <a:pPr marL="285750" lvl="0" indent="-285750">
              <a:buFont typeface="Arial" panose="020B0604020202020204" pitchFamily="34" charset="0"/>
              <a:buChar char="•"/>
            </a:pPr>
            <a:r>
              <a:rPr lang="en-US" dirty="0"/>
              <a:t>JavaScript &amp; Typescript </a:t>
            </a:r>
          </a:p>
          <a:p>
            <a:pPr marL="285750" lvl="0" indent="-285750">
              <a:buFont typeface="Arial" panose="020B0604020202020204" pitchFamily="34" charset="0"/>
              <a:buChar char="•"/>
            </a:pPr>
            <a:r>
              <a:rPr lang="en-US" dirty="0"/>
              <a:t>The type system-Variable, Array</a:t>
            </a:r>
          </a:p>
          <a:p>
            <a:pPr marL="285750" lvl="0" indent="-285750">
              <a:buFont typeface="Arial" panose="020B0604020202020204" pitchFamily="34" charset="0"/>
              <a:buChar char="•"/>
            </a:pPr>
            <a:r>
              <a:rPr lang="en-US" dirty="0"/>
              <a:t>Defining class and interface</a:t>
            </a:r>
          </a:p>
          <a:p>
            <a:pPr marL="285750" lvl="0" indent="-285750" fontAlgn="base">
              <a:buFont typeface="Arial" panose="020B0604020202020204" pitchFamily="34" charset="0"/>
              <a:buChar char="•"/>
            </a:pPr>
            <a:r>
              <a:rPr lang="en-US" dirty="0"/>
              <a:t>Arrow Functions</a:t>
            </a:r>
          </a:p>
          <a:p>
            <a:pPr marL="285750" lvl="0" indent="-285750" fontAlgn="base">
              <a:buFont typeface="Arial" panose="020B0604020202020204" pitchFamily="34" charset="0"/>
              <a:buChar char="•"/>
            </a:pPr>
            <a:r>
              <a:rPr lang="en-US" dirty="0"/>
              <a:t>Template Strings</a:t>
            </a:r>
          </a:p>
          <a:p>
            <a:pPr marL="285750" lvl="0" indent="-285750">
              <a:buFont typeface="Arial" panose="020B0604020202020204" pitchFamily="34" charset="0"/>
              <a:buChar char="•"/>
            </a:pPr>
            <a:r>
              <a:rPr lang="en-US" dirty="0"/>
              <a:t>Defining a module</a:t>
            </a:r>
          </a:p>
          <a:p>
            <a:pPr marL="285750" lvl="0" indent="-285750">
              <a:buFont typeface="Arial" panose="020B0604020202020204" pitchFamily="34" charset="0"/>
              <a:buChar char="•"/>
            </a:pPr>
            <a:r>
              <a:rPr lang="en-US" dirty="0"/>
              <a:t>Importing a module</a:t>
            </a:r>
          </a:p>
          <a:p>
            <a:pPr marL="285750" lvl="0" indent="-285750">
              <a:buFont typeface="Arial" panose="020B0604020202020204" pitchFamily="34" charset="0"/>
              <a:buChar char="•"/>
            </a:pPr>
            <a:r>
              <a:rPr lang="en-US" dirty="0"/>
              <a:t>Generics</a:t>
            </a:r>
          </a:p>
          <a:p>
            <a:endParaRPr lang="en-US" dirty="0" smtClean="0"/>
          </a:p>
          <a:p>
            <a:endParaRPr lang="en-US" dirty="0" smtClean="0"/>
          </a:p>
          <a:p>
            <a:endParaRPr lang="en-US" dirty="0"/>
          </a:p>
        </p:txBody>
      </p:sp>
    </p:spTree>
    <p:extLst>
      <p:ext uri="{BB962C8B-B14F-4D97-AF65-F5344CB8AC3E}">
        <p14:creationId xmlns:p14="http://schemas.microsoft.com/office/powerpoint/2010/main" val="4109513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400" dirty="0" smtClean="0"/>
              <a:t>Template Strings</a:t>
            </a:r>
            <a:endParaRPr lang="en-US" sz="2400" dirty="0"/>
          </a:p>
        </p:txBody>
      </p:sp>
      <p:sp>
        <p:nvSpPr>
          <p:cNvPr id="5" name="Content Placeholder 5"/>
          <p:cNvSpPr>
            <a:spLocks noGrp="1"/>
          </p:cNvSpPr>
          <p:nvPr>
            <p:ph idx="1"/>
          </p:nvPr>
        </p:nvSpPr>
        <p:spPr>
          <a:xfrm>
            <a:off x="204732" y="1406770"/>
            <a:ext cx="8845484" cy="4731748"/>
          </a:xfrm>
        </p:spPr>
        <p:txBody>
          <a:bodyPr/>
          <a:lstStyle/>
          <a:p>
            <a:pPr>
              <a:spcBef>
                <a:spcPts val="600"/>
              </a:spcBef>
            </a:pPr>
            <a:r>
              <a:rPr lang="en-US" dirty="0" smtClean="0"/>
              <a:t>In ES6 new template strings were introduced. </a:t>
            </a:r>
          </a:p>
          <a:p>
            <a:pPr>
              <a:spcBef>
                <a:spcPts val="600"/>
              </a:spcBef>
            </a:pPr>
            <a:r>
              <a:rPr lang="en-US" dirty="0" smtClean="0"/>
              <a:t>The two salient features of template strings are</a:t>
            </a:r>
          </a:p>
          <a:p>
            <a:pPr lvl="1">
              <a:spcBef>
                <a:spcPts val="600"/>
              </a:spcBef>
            </a:pPr>
            <a:r>
              <a:rPr lang="en-US" dirty="0" smtClean="0"/>
              <a:t>Variables within strings (without being forced to concatenate with +)</a:t>
            </a:r>
          </a:p>
          <a:p>
            <a:pPr lvl="1">
              <a:spcBef>
                <a:spcPts val="600"/>
              </a:spcBef>
            </a:pPr>
            <a:r>
              <a:rPr lang="en-US" dirty="0" smtClean="0"/>
              <a:t>Multi-line strings (using </a:t>
            </a:r>
            <a:r>
              <a:rPr lang="en-US" dirty="0" err="1" smtClean="0"/>
              <a:t>backticks</a:t>
            </a:r>
            <a:r>
              <a:rPr lang="en-US" dirty="0" smtClean="0"/>
              <a:t> ` )</a:t>
            </a:r>
          </a:p>
          <a:p>
            <a:pPr lvl="1">
              <a:spcBef>
                <a:spcPts val="600"/>
              </a:spcBef>
            </a:pPr>
            <a:r>
              <a:rPr lang="en-US" dirty="0" err="1"/>
              <a:t>TypeScript</a:t>
            </a:r>
            <a:r>
              <a:rPr lang="en-US" dirty="0"/>
              <a:t> now supports ES6 template strings. These are an easy way to embed arbitrary expressions in strings:</a:t>
            </a:r>
          </a:p>
          <a:p>
            <a:endParaRPr lang="en-US" dirty="0"/>
          </a:p>
          <a:p>
            <a:endParaRPr lang="en-US" dirty="0"/>
          </a:p>
          <a:p>
            <a:endParaRPr lang="en-US" dirty="0" smtClean="0"/>
          </a:p>
          <a:p>
            <a:endParaRPr lang="en-US" dirty="0"/>
          </a:p>
          <a:p>
            <a:endParaRPr lang="en-US" dirty="0" smtClean="0"/>
          </a:p>
          <a:p>
            <a:r>
              <a:rPr lang="en-US" dirty="0"/>
              <a:t>When compiling to pre-ES6 targets, the string is decomposed:</a:t>
            </a:r>
          </a:p>
        </p:txBody>
      </p:sp>
      <p:sp>
        <p:nvSpPr>
          <p:cNvPr id="2" name="Rectangle 1"/>
          <p:cNvSpPr/>
          <p:nvPr/>
        </p:nvSpPr>
        <p:spPr>
          <a:xfrm>
            <a:off x="502920" y="3282696"/>
            <a:ext cx="7699248" cy="1033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var</a:t>
            </a:r>
            <a:r>
              <a:rPr lang="en-US" dirty="0"/>
              <a:t> name = "</a:t>
            </a:r>
            <a:r>
              <a:rPr lang="en-US" dirty="0" err="1"/>
              <a:t>TypeScript</a:t>
            </a:r>
            <a:r>
              <a:rPr lang="en-US" dirty="0"/>
              <a:t>";</a:t>
            </a:r>
          </a:p>
          <a:p>
            <a:pPr algn="ctr"/>
            <a:r>
              <a:rPr lang="en-US" dirty="0" err="1"/>
              <a:t>var</a:t>
            </a:r>
            <a:r>
              <a:rPr lang="en-US" dirty="0"/>
              <a:t> greeting  = `Hello, ${name}! Your name has ${</a:t>
            </a:r>
            <a:r>
              <a:rPr lang="en-US" dirty="0" err="1"/>
              <a:t>name.length</a:t>
            </a:r>
            <a:r>
              <a:rPr lang="en-US" dirty="0"/>
              <a:t>} characters`;</a:t>
            </a:r>
          </a:p>
        </p:txBody>
      </p:sp>
      <p:sp>
        <p:nvSpPr>
          <p:cNvPr id="3" name="Rectangle 2"/>
          <p:cNvSpPr/>
          <p:nvPr/>
        </p:nvSpPr>
        <p:spPr>
          <a:xfrm>
            <a:off x="438912" y="4901184"/>
            <a:ext cx="8348472" cy="18013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var</a:t>
            </a:r>
            <a:r>
              <a:rPr lang="en-US"/>
              <a:t> name = "TypeScript!"; </a:t>
            </a:r>
            <a:r>
              <a:rPr lang="en-US" b="1"/>
              <a:t>var</a:t>
            </a:r>
            <a:r>
              <a:rPr lang="en-US"/>
              <a:t> greeting = "Hello, " + name + "! Your name has " + name.length + " characters";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Strings</a:t>
            </a:r>
          </a:p>
        </p:txBody>
      </p:sp>
      <p:pic>
        <p:nvPicPr>
          <p:cNvPr id="4" name="Content Placeholder 3"/>
          <p:cNvPicPr>
            <a:picLocks noGrp="1" noChangeAspect="1"/>
          </p:cNvPicPr>
          <p:nvPr>
            <p:ph idx="1"/>
          </p:nvPr>
        </p:nvPicPr>
        <p:blipFill>
          <a:blip r:embed="rId3"/>
          <a:stretch>
            <a:fillRect/>
          </a:stretch>
        </p:blipFill>
        <p:spPr>
          <a:xfrm>
            <a:off x="309801" y="2513816"/>
            <a:ext cx="7992951" cy="1399648"/>
          </a:xfrm>
          <a:prstGeom prst="rect">
            <a:avLst/>
          </a:prstGeom>
        </p:spPr>
      </p:pic>
    </p:spTree>
    <p:extLst>
      <p:ext uri="{BB962C8B-B14F-4D97-AF65-F5344CB8AC3E}">
        <p14:creationId xmlns:p14="http://schemas.microsoft.com/office/powerpoint/2010/main" val="241463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pPr algn="just"/>
            <a:r>
              <a:rPr lang="en-US" dirty="0"/>
              <a:t>TypeScript is an open source project maintained by Microsoft.</a:t>
            </a:r>
          </a:p>
          <a:p>
            <a:pPr algn="just"/>
            <a:r>
              <a:rPr lang="en-US" dirty="0"/>
              <a:t>TypeScript generates plain JavaScript code which can be used with any browser.</a:t>
            </a:r>
          </a:p>
          <a:p>
            <a:pPr algn="just"/>
            <a:r>
              <a:rPr lang="en-US" dirty="0"/>
              <a:t>TypeScript offers many features of object oriented programming languages such as classes, interfaces, inheritance, overloading and modules, some of which are proposed features of ECMA Script 6.</a:t>
            </a:r>
          </a:p>
          <a:p>
            <a:pPr algn="just"/>
            <a:r>
              <a:rPr lang="en-US" dirty="0"/>
              <a:t>TypeScript is a promising language that can certainly help in writing neat code and organize JavaScript code making it more maintainable and extensible</a:t>
            </a:r>
            <a:r>
              <a:rPr lang="en-US" dirty="0" smtClean="0"/>
              <a:t>.</a:t>
            </a:r>
          </a:p>
          <a:p>
            <a:pPr algn="just"/>
            <a:r>
              <a:rPr lang="en-US" dirty="0" smtClean="0"/>
              <a:t>Angular 2 is built in typescript</a:t>
            </a:r>
          </a:p>
          <a:p>
            <a:pPr algn="just"/>
            <a:endParaRPr lang="en-US" dirty="0"/>
          </a:p>
        </p:txBody>
      </p:sp>
    </p:spTree>
    <p:extLst>
      <p:ext uri="{BB962C8B-B14F-4D97-AF65-F5344CB8AC3E}">
        <p14:creationId xmlns:p14="http://schemas.microsoft.com/office/powerpoint/2010/main" val="1635998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298517" y="1033272"/>
            <a:ext cx="6649748" cy="5105245"/>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DemoTypeScript</a:t>
            </a:r>
            <a:endParaRPr lang="en-US" dirty="0" smtClean="0"/>
          </a:p>
          <a:p>
            <a:pPr marL="285750" indent="-285750">
              <a:buFont typeface="Arial" panose="020B0604020202020204" pitchFamily="34" charset="0"/>
              <a:buChar char="•"/>
            </a:pPr>
            <a:r>
              <a:rPr lang="en-US" dirty="0" err="1" smtClean="0"/>
              <a:t>TypescriptModule</a:t>
            </a:r>
            <a:endParaRPr lang="en-US" dirty="0"/>
          </a:p>
          <a:p>
            <a:endParaRPr lang="en-US" dirty="0"/>
          </a:p>
        </p:txBody>
      </p:sp>
    </p:spTree>
    <p:extLst>
      <p:ext uri="{BB962C8B-B14F-4D97-AF65-F5344CB8AC3E}">
        <p14:creationId xmlns:p14="http://schemas.microsoft.com/office/powerpoint/2010/main" val="421380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dirty="0"/>
              <a:t>Lab </a:t>
            </a:r>
            <a:r>
              <a:rPr lang="en-US" dirty="0" smtClean="0"/>
              <a:t>1.1</a:t>
            </a:r>
            <a:endParaRPr lang="en-US" dirty="0"/>
          </a:p>
        </p:txBody>
      </p:sp>
    </p:spTree>
    <p:extLst>
      <p:ext uri="{BB962C8B-B14F-4D97-AF65-F5344CB8AC3E}">
        <p14:creationId xmlns:p14="http://schemas.microsoft.com/office/powerpoint/2010/main" val="61133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a:t>Question 1</a:t>
            </a:r>
          </a:p>
          <a:p>
            <a:pPr lvl="1"/>
            <a:r>
              <a:rPr lang="en-US" dirty="0"/>
              <a:t>Option 1</a:t>
            </a:r>
          </a:p>
          <a:p>
            <a:pPr lvl="1"/>
            <a:r>
              <a:rPr lang="en-US" dirty="0"/>
              <a:t>Option 2</a:t>
            </a:r>
          </a:p>
          <a:p>
            <a:pPr lvl="1"/>
            <a:r>
              <a:rPr lang="en-US" dirty="0"/>
              <a:t>Option 3</a:t>
            </a:r>
          </a:p>
          <a:p>
            <a:r>
              <a:rPr lang="en-US" dirty="0"/>
              <a:t>Question 2</a:t>
            </a:r>
          </a:p>
          <a:p>
            <a:pPr lvl="1"/>
            <a:r>
              <a:rPr lang="en-US" dirty="0"/>
              <a:t>True/False</a:t>
            </a:r>
          </a:p>
          <a:p>
            <a:r>
              <a:rPr lang="en-US" dirty="0"/>
              <a:t>Question 3: Fill in the </a:t>
            </a:r>
            <a:r>
              <a:rPr lang="en-US" dirty="0" smtClean="0"/>
              <a:t>Blanks</a:t>
            </a:r>
            <a:endParaRPr lang="en-US" dirty="0"/>
          </a:p>
        </p:txBody>
      </p:sp>
    </p:spTree>
    <p:extLst>
      <p:ext uri="{BB962C8B-B14F-4D97-AF65-F5344CB8AC3E}">
        <p14:creationId xmlns:p14="http://schemas.microsoft.com/office/powerpoint/2010/main" val="411362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smtClean="0"/>
              <a:t>TypeScript</a:t>
            </a:r>
            <a:endParaRPr lang="en-US" sz="2400" dirty="0"/>
          </a:p>
        </p:txBody>
      </p:sp>
      <p:sp>
        <p:nvSpPr>
          <p:cNvPr id="2" name="Content Placeholder 1"/>
          <p:cNvSpPr>
            <a:spLocks noGrp="1"/>
          </p:cNvSpPr>
          <p:nvPr>
            <p:ph idx="1"/>
          </p:nvPr>
        </p:nvSpPr>
        <p:spPr>
          <a:xfrm>
            <a:off x="298516" y="649224"/>
            <a:ext cx="8845484" cy="5489293"/>
          </a:xfrm>
        </p:spPr>
        <p:txBody>
          <a:bodyPr/>
          <a:lstStyle/>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err="1" smtClean="0"/>
              <a:t>TypeScript</a:t>
            </a:r>
            <a:r>
              <a:rPr lang="en-US" dirty="0"/>
              <a:t> is an open-source programming language developed and maintained by Microsoft.</a:t>
            </a:r>
            <a:endParaRPr lang="en-US" dirty="0" smtClean="0"/>
          </a:p>
          <a:p>
            <a:pPr marL="285750" indent="-285750">
              <a:buFont typeface="Arial" panose="020B0604020202020204" pitchFamily="34" charset="0"/>
              <a:buChar char="•"/>
            </a:pPr>
            <a:r>
              <a:rPr lang="en-US" dirty="0" smtClean="0"/>
              <a:t>It is superset of Java Script</a:t>
            </a:r>
          </a:p>
          <a:p>
            <a:pPr marL="285750" indent="-285750">
              <a:buFont typeface="Arial" panose="020B0604020202020204" pitchFamily="34" charset="0"/>
              <a:buChar char="•"/>
            </a:pPr>
            <a:r>
              <a:rPr lang="en-US" dirty="0"/>
              <a:t>It is a strict syntactical superset of JavaScript, and adds optional static typing to the language</a:t>
            </a:r>
            <a:r>
              <a:rPr lang="en-US" dirty="0" smtClean="0"/>
              <a:t>.</a:t>
            </a:r>
          </a:p>
          <a:p>
            <a:pPr marL="285750" indent="-285750">
              <a:buFont typeface="Arial" panose="020B0604020202020204" pitchFamily="34" charset="0"/>
              <a:buChar char="•"/>
            </a:pPr>
            <a:r>
              <a:rPr lang="en-US" dirty="0" smtClean="0"/>
              <a:t>Anders </a:t>
            </a:r>
            <a:r>
              <a:rPr lang="en-US" dirty="0"/>
              <a:t>Hejlsberg, lead architect of C# and creator of </a:t>
            </a:r>
            <a:r>
              <a:rPr lang="en-US" dirty="0" smtClean="0"/>
              <a:t>Delphi &amp; </a:t>
            </a:r>
            <a:r>
              <a:rPr lang="en-US" dirty="0"/>
              <a:t>Pascal, has worked on the development of </a:t>
            </a:r>
            <a:r>
              <a:rPr lang="en-US" dirty="0" err="1"/>
              <a:t>TypeScript</a:t>
            </a:r>
            <a:r>
              <a:rPr lang="en-US" dirty="0" smtClean="0"/>
              <a:t>.</a:t>
            </a:r>
            <a:r>
              <a:rPr lang="en-US" dirty="0"/>
              <a:t> </a:t>
            </a:r>
            <a:endParaRPr lang="en-US" dirty="0" smtClean="0"/>
          </a:p>
          <a:p>
            <a:pPr marL="285750" indent="-285750">
              <a:buFont typeface="Arial" panose="020B0604020202020204" pitchFamily="34" charset="0"/>
              <a:buChar char="•"/>
            </a:pPr>
            <a:r>
              <a:rPr lang="en-US" dirty="0" err="1" smtClean="0"/>
              <a:t>TypeScript</a:t>
            </a:r>
            <a:r>
              <a:rPr lang="en-US" dirty="0" smtClean="0"/>
              <a:t> </a:t>
            </a:r>
            <a:r>
              <a:rPr lang="en-US" dirty="0"/>
              <a:t>may be used to develop JavaScript applications for client-side or </a:t>
            </a:r>
            <a:r>
              <a:rPr lang="en-US" dirty="0" smtClean="0"/>
              <a:t>server-side</a:t>
            </a:r>
            <a:r>
              <a:rPr lang="en-US" dirty="0"/>
              <a:t> </a:t>
            </a:r>
            <a:r>
              <a:rPr lang="en-US" dirty="0" smtClean="0"/>
              <a:t>-Node.js execution</a:t>
            </a:r>
            <a:endParaRPr lang="en-US" dirty="0"/>
          </a:p>
        </p:txBody>
      </p:sp>
      <p:pic>
        <p:nvPicPr>
          <p:cNvPr id="3" name="Picture 2"/>
          <p:cNvPicPr>
            <a:picLocks noChangeAspect="1"/>
          </p:cNvPicPr>
          <p:nvPr/>
        </p:nvPicPr>
        <p:blipFill>
          <a:blip r:embed="rId3"/>
          <a:stretch>
            <a:fillRect/>
          </a:stretch>
        </p:blipFill>
        <p:spPr>
          <a:xfrm>
            <a:off x="1481328" y="3282696"/>
            <a:ext cx="6281928" cy="277977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endParaRPr lang="en-US" dirty="0"/>
          </a:p>
        </p:txBody>
      </p:sp>
      <p:sp>
        <p:nvSpPr>
          <p:cNvPr id="3" name="Content Placeholder 2"/>
          <p:cNvSpPr>
            <a:spLocks noGrp="1"/>
          </p:cNvSpPr>
          <p:nvPr>
            <p:ph idx="1"/>
          </p:nvPr>
        </p:nvSpPr>
        <p:spPr>
          <a:xfrm>
            <a:off x="298516" y="996696"/>
            <a:ext cx="8845484" cy="5141821"/>
          </a:xfrm>
        </p:spPr>
        <p:txBody>
          <a:bodyPr/>
          <a:lstStyle/>
          <a:p>
            <a:endParaRPr lang="en-US" dirty="0" smtClean="0"/>
          </a:p>
          <a:p>
            <a:pPr marL="285750" indent="-285750">
              <a:buFont typeface="Arial" panose="020B0604020202020204" pitchFamily="34" charset="0"/>
              <a:buChar char="•"/>
            </a:pPr>
            <a:r>
              <a:rPr lang="en-US" dirty="0" smtClean="0"/>
              <a:t>Strong Typing</a:t>
            </a:r>
          </a:p>
          <a:p>
            <a:pPr marL="285750" indent="-285750">
              <a:buFont typeface="Arial" panose="020B0604020202020204" pitchFamily="34" charset="0"/>
              <a:buChar char="•"/>
            </a:pPr>
            <a:r>
              <a:rPr lang="en-US" dirty="0" smtClean="0"/>
              <a:t>Object Oriented features</a:t>
            </a:r>
          </a:p>
          <a:p>
            <a:pPr marL="285750" indent="-285750">
              <a:buFont typeface="Arial" panose="020B0604020202020204" pitchFamily="34" charset="0"/>
              <a:buChar char="•"/>
            </a:pPr>
            <a:r>
              <a:rPr lang="en-US" dirty="0" smtClean="0"/>
              <a:t>Compile time catching error</a:t>
            </a:r>
          </a:p>
          <a:p>
            <a:endParaRPr lang="en-US" dirty="0"/>
          </a:p>
          <a:p>
            <a:pPr marL="285750" indent="-285750">
              <a:buFont typeface="Arial" panose="020B0604020202020204" pitchFamily="34" charset="0"/>
              <a:buChar char="•"/>
            </a:pPr>
            <a:r>
              <a:rPr lang="en-US" dirty="0" smtClean="0"/>
              <a:t>Browser don’t understand typescript so we need to compile or trans pile into JavaScript. So Browser can understand it.</a:t>
            </a:r>
          </a:p>
          <a:p>
            <a:endParaRPr lang="en-US" dirty="0"/>
          </a:p>
          <a:p>
            <a:r>
              <a:rPr lang="en-US" dirty="0" smtClean="0"/>
              <a:t>  </a:t>
            </a:r>
          </a:p>
          <a:p>
            <a:endParaRPr lang="en-US" dirty="0"/>
          </a:p>
        </p:txBody>
      </p:sp>
      <p:pic>
        <p:nvPicPr>
          <p:cNvPr id="4" name="Picture 3"/>
          <p:cNvPicPr>
            <a:picLocks noChangeAspect="1"/>
          </p:cNvPicPr>
          <p:nvPr/>
        </p:nvPicPr>
        <p:blipFill>
          <a:blip r:embed="rId2"/>
          <a:stretch>
            <a:fillRect/>
          </a:stretch>
        </p:blipFill>
        <p:spPr>
          <a:xfrm>
            <a:off x="932688" y="3625451"/>
            <a:ext cx="7296912" cy="2130842"/>
          </a:xfrm>
          <a:prstGeom prst="rect">
            <a:avLst/>
          </a:prstGeom>
        </p:spPr>
      </p:pic>
    </p:spTree>
    <p:extLst>
      <p:ext uri="{BB962C8B-B14F-4D97-AF65-F5344CB8AC3E}">
        <p14:creationId xmlns:p14="http://schemas.microsoft.com/office/powerpoint/2010/main" val="15406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Why </a:t>
            </a:r>
            <a:r>
              <a:rPr lang="en-US" dirty="0" err="1" smtClean="0"/>
              <a:t>TypeScript</a:t>
            </a:r>
            <a:endParaRPr lang="en-US" sz="2400" dirty="0"/>
          </a:p>
        </p:txBody>
      </p:sp>
      <p:sp>
        <p:nvSpPr>
          <p:cNvPr id="2" name="Content Placeholder 1"/>
          <p:cNvSpPr>
            <a:spLocks noGrp="1"/>
          </p:cNvSpPr>
          <p:nvPr>
            <p:ph idx="1"/>
          </p:nvPr>
        </p:nvSpPr>
        <p:spPr/>
        <p:txBody>
          <a:bodyPr/>
          <a:lstStyle/>
          <a:p>
            <a:pPr marL="285750" indent="-285750" algn="just">
              <a:buFont typeface="Arial" panose="020B0604020202020204" pitchFamily="34" charset="0"/>
              <a:buChar char="•"/>
            </a:pPr>
            <a:r>
              <a:rPr lang="en-US" dirty="0" err="1" smtClean="0"/>
              <a:t>TypeScript</a:t>
            </a:r>
            <a:r>
              <a:rPr lang="en-US" dirty="0" smtClean="0"/>
              <a:t> can be used for cross browser development and is an open source project</a:t>
            </a:r>
          </a:p>
          <a:p>
            <a:pPr marL="285750" indent="-285750" algn="just">
              <a:buFont typeface="Arial" panose="020B0604020202020204" pitchFamily="34" charset="0"/>
              <a:buChar char="•"/>
            </a:pPr>
            <a:r>
              <a:rPr lang="en-US" dirty="0" smtClean="0"/>
              <a:t>Using </a:t>
            </a:r>
            <a:r>
              <a:rPr lang="en-US" dirty="0" err="1" smtClean="0"/>
              <a:t>TypeScript</a:t>
            </a:r>
            <a:r>
              <a:rPr lang="en-US" dirty="0" smtClean="0"/>
              <a:t> developers can apply class-based approach, compile them down to JavaScript without waiting for the next version of JavaScript.</a:t>
            </a:r>
          </a:p>
          <a:p>
            <a:pPr marL="285750" indent="-285750" algn="just">
              <a:buFont typeface="Arial" panose="020B0604020202020204" pitchFamily="34" charset="0"/>
              <a:buChar char="•"/>
            </a:pPr>
            <a:r>
              <a:rPr lang="en-US" dirty="0" smtClean="0"/>
              <a:t>With </a:t>
            </a:r>
            <a:r>
              <a:rPr lang="en-US" dirty="0" err="1" smtClean="0"/>
              <a:t>TypeScript</a:t>
            </a:r>
            <a:r>
              <a:rPr lang="en-US" dirty="0" smtClean="0"/>
              <a:t> existing JavaScript code can be easily incorporated with popular JavaScript libraries like </a:t>
            </a:r>
            <a:r>
              <a:rPr lang="en-US" dirty="0" err="1" smtClean="0"/>
              <a:t>jQuery</a:t>
            </a:r>
            <a:r>
              <a:rPr lang="en-US" dirty="0" smtClean="0"/>
              <a:t>, Backbone, Angular and so on.</a:t>
            </a:r>
          </a:p>
          <a:p>
            <a:pPr marL="285750" indent="-285750" algn="just">
              <a:buFont typeface="Arial" panose="020B0604020202020204" pitchFamily="34" charset="0"/>
              <a:buChar char="•"/>
            </a:pPr>
            <a:r>
              <a:rPr lang="en-US" dirty="0" smtClean="0"/>
              <a:t>Enable scalable application development with optional Static types, classes and modules. Static types completely disappear at runtime.</a:t>
            </a:r>
          </a:p>
          <a:p>
            <a:pPr marL="285750" indent="-285750" algn="just">
              <a:buFont typeface="Arial" panose="020B0604020202020204" pitchFamily="34" charset="0"/>
              <a:buChar char="•"/>
            </a:pPr>
            <a:r>
              <a:rPr lang="en-US" dirty="0" err="1" smtClean="0"/>
              <a:t>TypeScript</a:t>
            </a:r>
            <a:r>
              <a:rPr lang="en-US" dirty="0" smtClean="0"/>
              <a:t> converts JavaScript Programming from loosely typed to strongly typed.</a:t>
            </a:r>
          </a:p>
          <a:p>
            <a:pPr algn="just"/>
            <a:endParaRPr lang="en-US" dirty="0" smtClean="0"/>
          </a:p>
          <a:p>
            <a:pPr marL="285750" indent="-285750" algn="just">
              <a:buFont typeface="Arial" panose="020B0604020202020204" pitchFamily="34" charset="0"/>
              <a:buChar char="•"/>
            </a:pPr>
            <a:r>
              <a:rPr lang="en-US" dirty="0" smtClean="0"/>
              <a:t>JavaScript Version:</a:t>
            </a:r>
            <a:endParaRPr lang="en-US" dirty="0"/>
          </a:p>
        </p:txBody>
      </p:sp>
      <p:pic>
        <p:nvPicPr>
          <p:cNvPr id="4" name="Picture 3"/>
          <p:cNvPicPr>
            <a:picLocks noChangeAspect="1"/>
          </p:cNvPicPr>
          <p:nvPr/>
        </p:nvPicPr>
        <p:blipFill>
          <a:blip r:embed="rId3"/>
          <a:stretch>
            <a:fillRect/>
          </a:stretch>
        </p:blipFill>
        <p:spPr>
          <a:xfrm>
            <a:off x="298516" y="4654296"/>
            <a:ext cx="8537542" cy="18745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a:t>
            </a:r>
            <a:r>
              <a:rPr lang="en-US" b="1" dirty="0" err="1"/>
              <a:t>TypeScript</a:t>
            </a:r>
            <a:r>
              <a:rPr lang="en-US" b="1" dirty="0"/>
              <a:t/>
            </a:r>
            <a:br>
              <a:rPr lang="en-US" b="1" dirty="0"/>
            </a:br>
            <a:endParaRPr lang="en-US" dirty="0"/>
          </a:p>
        </p:txBody>
      </p:sp>
      <p:sp>
        <p:nvSpPr>
          <p:cNvPr id="3" name="Content Placeholder 2"/>
          <p:cNvSpPr>
            <a:spLocks noGrp="1"/>
          </p:cNvSpPr>
          <p:nvPr>
            <p:ph idx="1"/>
          </p:nvPr>
        </p:nvSpPr>
        <p:spPr>
          <a:xfrm>
            <a:off x="298516" y="722376"/>
            <a:ext cx="8845484" cy="5416141"/>
          </a:xfrm>
        </p:spPr>
        <p:txBody>
          <a:bodyPr/>
          <a:lstStyle/>
          <a:p>
            <a:pPr marL="285750" indent="-285750">
              <a:buFont typeface="Arial" panose="020B0604020202020204" pitchFamily="34" charset="0"/>
              <a:buChar char="•"/>
            </a:pPr>
            <a:r>
              <a:rPr lang="en-US" dirty="0" smtClean="0"/>
              <a:t>First Install Node</a:t>
            </a:r>
            <a:endParaRPr lang="en-US" dirty="0"/>
          </a:p>
          <a:p>
            <a:pPr marL="460772" lvl="1" indent="-285750">
              <a:buFont typeface="Arial" panose="020B0604020202020204" pitchFamily="34" charset="0"/>
              <a:buChar char="•"/>
            </a:pPr>
            <a:r>
              <a:rPr lang="en-US" dirty="0" smtClean="0"/>
              <a:t> Via </a:t>
            </a:r>
            <a:r>
              <a:rPr lang="en-US" dirty="0" err="1"/>
              <a:t>npm</a:t>
            </a:r>
            <a:r>
              <a:rPr lang="en-US" dirty="0"/>
              <a:t> (the Node.js package manager)--</a:t>
            </a:r>
            <a:r>
              <a:rPr lang="en-US" dirty="0" err="1"/>
              <a:t>npm</a:t>
            </a:r>
            <a:r>
              <a:rPr lang="en-US" dirty="0"/>
              <a:t> install -g typescript</a:t>
            </a:r>
            <a:endParaRPr lang="en-US" dirty="0" smtClean="0"/>
          </a:p>
          <a:p>
            <a:pPr marL="460772" lvl="1" indent="-285750">
              <a:buFont typeface="Arial" panose="020B0604020202020204" pitchFamily="34" charset="0"/>
              <a:buChar char="•"/>
            </a:pPr>
            <a:r>
              <a:rPr lang="en-US" dirty="0" smtClean="0"/>
              <a:t>Or </a:t>
            </a:r>
            <a:r>
              <a:rPr lang="en-US" dirty="0" err="1" smtClean="0"/>
              <a:t>DownLoad</a:t>
            </a:r>
            <a:r>
              <a:rPr lang="en-US" dirty="0" smtClean="0"/>
              <a:t> typescript compiler –master &amp; set in class path &amp; work</a:t>
            </a:r>
          </a:p>
          <a:p>
            <a:pPr marL="460772" lvl="1" indent="-285750">
              <a:buFont typeface="Arial" panose="020B0604020202020204" pitchFamily="34" charset="0"/>
              <a:buChar char="•"/>
            </a:pPr>
            <a:r>
              <a:rPr lang="en-US" dirty="0">
                <a:hlinkClick r:id="rId3"/>
              </a:rPr>
              <a:t>https://www.typescriptlang.org/play</a:t>
            </a:r>
            <a:r>
              <a:rPr lang="en-US" dirty="0" smtClean="0">
                <a:hlinkClick r:id="rId3"/>
              </a:rPr>
              <a:t>/</a:t>
            </a:r>
            <a:r>
              <a:rPr lang="en-US" dirty="0" smtClean="0"/>
              <a:t>  ---- work online </a:t>
            </a:r>
          </a:p>
          <a:p>
            <a:pPr lvl="1" indent="0">
              <a:buNone/>
            </a:pPr>
            <a:endParaRPr lang="en-US" dirty="0"/>
          </a:p>
          <a:p>
            <a:pPr marL="285750" indent="-285750">
              <a:buFont typeface="Arial" panose="020B0604020202020204" pitchFamily="34" charset="0"/>
              <a:buChar char="•"/>
            </a:pPr>
            <a:r>
              <a:rPr lang="en-US" dirty="0"/>
              <a:t>Open Eclipse </a:t>
            </a:r>
          </a:p>
          <a:p>
            <a:pPr marL="460772" lvl="1" indent="-285750">
              <a:buFont typeface="Arial" panose="020B0604020202020204" pitchFamily="34" charset="0"/>
              <a:buChar char="•"/>
            </a:pPr>
            <a:r>
              <a:rPr lang="en-US" dirty="0"/>
              <a:t>Create Typescript project name as ‘</a:t>
            </a:r>
            <a:r>
              <a:rPr lang="en-US" dirty="0" err="1" smtClean="0"/>
              <a:t>hello.ts</a:t>
            </a:r>
            <a:r>
              <a:rPr lang="en-US" dirty="0" smtClean="0"/>
              <a:t>’</a:t>
            </a:r>
          </a:p>
          <a:p>
            <a:pPr marL="460772" lvl="1" indent="-285750">
              <a:buFont typeface="Arial" panose="020B0604020202020204" pitchFamily="34" charset="0"/>
              <a:buChar char="•"/>
            </a:pPr>
            <a:r>
              <a:rPr lang="en-US" dirty="0" smtClean="0"/>
              <a:t>Open command prompt &amp; redirect to that eclipse folder</a:t>
            </a:r>
          </a:p>
          <a:p>
            <a:pPr marL="460772" lvl="1" indent="-285750">
              <a:buFont typeface="Arial" panose="020B0604020202020204" pitchFamily="34" charset="0"/>
              <a:buChar char="•"/>
            </a:pPr>
            <a:endParaRPr lang="en-US" dirty="0" smtClean="0"/>
          </a:p>
          <a:p>
            <a:pPr marL="460772" lvl="1" indent="-285750"/>
            <a:r>
              <a:rPr lang="en-US" dirty="0"/>
              <a:t>For NPM </a:t>
            </a:r>
            <a:r>
              <a:rPr lang="en-US" dirty="0" smtClean="0"/>
              <a:t>users &amp; use typescript without downloading </a:t>
            </a:r>
            <a:endParaRPr lang="en-US" dirty="0"/>
          </a:p>
          <a:p>
            <a:pPr marL="628650" lvl="2" indent="-285750"/>
            <a:r>
              <a:rPr lang="en-US" dirty="0" err="1" smtClean="0"/>
              <a:t>npm</a:t>
            </a:r>
            <a:r>
              <a:rPr lang="en-US" dirty="0" smtClean="0"/>
              <a:t> </a:t>
            </a:r>
            <a:r>
              <a:rPr lang="en-US" dirty="0"/>
              <a:t>install -g </a:t>
            </a:r>
            <a:r>
              <a:rPr lang="en-US" dirty="0" smtClean="0"/>
              <a:t>typescript</a:t>
            </a:r>
          </a:p>
          <a:p>
            <a:pPr marL="628650" lvl="2" indent="-285750"/>
            <a:r>
              <a:rPr lang="en-US" dirty="0"/>
              <a:t>At the command line, run the </a:t>
            </a:r>
            <a:r>
              <a:rPr lang="en-US" dirty="0" err="1"/>
              <a:t>TypeScript</a:t>
            </a:r>
            <a:r>
              <a:rPr lang="en-US" dirty="0"/>
              <a:t> compiler</a:t>
            </a:r>
            <a:r>
              <a:rPr lang="en-US" dirty="0" smtClean="0"/>
              <a:t>:</a:t>
            </a:r>
          </a:p>
          <a:p>
            <a:pPr marL="628650" lvl="2" indent="-285750"/>
            <a:r>
              <a:rPr lang="en-US" dirty="0" err="1"/>
              <a:t>tsc</a:t>
            </a:r>
            <a:r>
              <a:rPr lang="en-US" dirty="0"/>
              <a:t> </a:t>
            </a:r>
            <a:r>
              <a:rPr lang="en-US" dirty="0" err="1" smtClean="0"/>
              <a:t>hello.ts</a:t>
            </a:r>
            <a:endParaRPr lang="en-US" dirty="0" smtClean="0"/>
          </a:p>
          <a:p>
            <a:pPr marL="628650" lvl="2" indent="-285750"/>
            <a:r>
              <a:rPr lang="en-US" dirty="0" smtClean="0"/>
              <a:t>When we write </a:t>
            </a:r>
            <a:r>
              <a:rPr lang="en-US" dirty="0" err="1" smtClean="0"/>
              <a:t>tsc</a:t>
            </a:r>
            <a:r>
              <a:rPr lang="en-US" dirty="0" smtClean="0"/>
              <a:t> </a:t>
            </a:r>
            <a:r>
              <a:rPr lang="en-US" dirty="0" err="1" smtClean="0"/>
              <a:t>hello.ts</a:t>
            </a:r>
            <a:r>
              <a:rPr lang="en-US" dirty="0" smtClean="0"/>
              <a:t> it will convert into </a:t>
            </a:r>
            <a:r>
              <a:rPr lang="en-US" dirty="0" err="1" smtClean="0"/>
              <a:t>js</a:t>
            </a:r>
            <a:endParaRPr lang="en-US" dirty="0" smtClean="0"/>
          </a:p>
          <a:p>
            <a:pPr marL="628650" lvl="2" indent="-285750"/>
            <a:r>
              <a:rPr lang="en-US" dirty="0" smtClean="0"/>
              <a:t>Then write node hello.js</a:t>
            </a:r>
          </a:p>
          <a:p>
            <a:pPr lvl="1" indent="0">
              <a:buNone/>
            </a:pPr>
            <a:r>
              <a:rPr lang="en-US" dirty="0"/>
              <a:t> </a:t>
            </a:r>
            <a:r>
              <a:rPr lang="en-US" dirty="0" smtClean="0"/>
              <a:t>    </a:t>
            </a:r>
            <a:endParaRPr lang="en-US" dirty="0"/>
          </a:p>
          <a:p>
            <a:endParaRPr lang="en-US" dirty="0"/>
          </a:p>
        </p:txBody>
      </p:sp>
      <p:pic>
        <p:nvPicPr>
          <p:cNvPr id="5" name="Picture 4"/>
          <p:cNvPicPr>
            <a:picLocks noChangeAspect="1"/>
          </p:cNvPicPr>
          <p:nvPr/>
        </p:nvPicPr>
        <p:blipFill>
          <a:blip r:embed="rId4"/>
          <a:stretch>
            <a:fillRect/>
          </a:stretch>
        </p:blipFill>
        <p:spPr>
          <a:xfrm>
            <a:off x="603505" y="4507992"/>
            <a:ext cx="8018946" cy="1373038"/>
          </a:xfrm>
          <a:prstGeom prst="rect">
            <a:avLst/>
          </a:prstGeom>
        </p:spPr>
      </p:pic>
    </p:spTree>
    <p:extLst>
      <p:ext uri="{BB962C8B-B14F-4D97-AF65-F5344CB8AC3E}">
        <p14:creationId xmlns:p14="http://schemas.microsoft.com/office/powerpoint/2010/main" val="288878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Difference between let &amp; </a:t>
            </a:r>
            <a:r>
              <a:rPr lang="en-US" dirty="0" err="1" smtClean="0"/>
              <a:t>var</a:t>
            </a:r>
            <a:endParaRPr lang="en-US" dirty="0"/>
          </a:p>
        </p:txBody>
      </p:sp>
      <p:sp>
        <p:nvSpPr>
          <p:cNvPr id="5" name="Content Placeholder 4"/>
          <p:cNvSpPr>
            <a:spLocks noGrp="1"/>
          </p:cNvSpPr>
          <p:nvPr>
            <p:ph idx="1"/>
          </p:nvPr>
        </p:nvSpPr>
        <p:spPr>
          <a:xfrm>
            <a:off x="298516" y="1097280"/>
            <a:ext cx="8845484" cy="5422392"/>
          </a:xfrm>
        </p:spPr>
        <p:txBody>
          <a:bodyPr/>
          <a:lstStyle/>
          <a:p>
            <a:endParaRPr lang="en-US" dirty="0" smtClean="0"/>
          </a:p>
          <a:p>
            <a:pPr marL="285750" indent="-285750">
              <a:buFont typeface="Arial" panose="020B0604020202020204" pitchFamily="34" charset="0"/>
              <a:buChar char="•"/>
            </a:pPr>
            <a:r>
              <a:rPr lang="en-US" dirty="0" smtClean="0"/>
              <a:t>Using </a:t>
            </a:r>
            <a:r>
              <a:rPr lang="en-US" dirty="0" err="1" smtClean="0"/>
              <a:t>var</a:t>
            </a:r>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pPr marL="285750" indent="-285750">
              <a:buFont typeface="Arial" panose="020B0604020202020204" pitchFamily="34" charset="0"/>
              <a:buChar char="•"/>
            </a:pPr>
            <a:r>
              <a:rPr lang="en-US" dirty="0" smtClean="0"/>
              <a:t>Now if you use ‘let’ instead of ‘</a:t>
            </a:r>
            <a:r>
              <a:rPr lang="en-US" dirty="0" err="1" smtClean="0"/>
              <a:t>var</a:t>
            </a:r>
            <a:r>
              <a:rPr lang="en-US" dirty="0" smtClean="0"/>
              <a:t>’ it will give compilation error, because scope is limited</a:t>
            </a:r>
          </a:p>
          <a:p>
            <a:pPr marL="285750" indent="-285750">
              <a:buFont typeface="Arial" panose="020B0604020202020204" pitchFamily="34" charset="0"/>
              <a:buChar char="•"/>
            </a:pPr>
            <a:r>
              <a:rPr lang="en-US" dirty="0" smtClean="0"/>
              <a:t>So in typescript we have to use ‘let’ instead of ‘</a:t>
            </a:r>
            <a:r>
              <a:rPr lang="en-US" dirty="0" err="1" smtClean="0"/>
              <a:t>var</a:t>
            </a:r>
            <a:r>
              <a:rPr lang="en-US" dirty="0" smtClean="0"/>
              <a:t>’</a:t>
            </a:r>
          </a:p>
          <a:p>
            <a:endParaRPr lang="en-US" dirty="0"/>
          </a:p>
        </p:txBody>
      </p:sp>
      <p:pic>
        <p:nvPicPr>
          <p:cNvPr id="6" name="Picture 5"/>
          <p:cNvPicPr>
            <a:picLocks noChangeAspect="1"/>
          </p:cNvPicPr>
          <p:nvPr/>
        </p:nvPicPr>
        <p:blipFill>
          <a:blip r:embed="rId3"/>
          <a:stretch>
            <a:fillRect/>
          </a:stretch>
        </p:blipFill>
        <p:spPr>
          <a:xfrm>
            <a:off x="3392424" y="1097280"/>
            <a:ext cx="5056632" cy="2478024"/>
          </a:xfrm>
          <a:prstGeom prst="rect">
            <a:avLst/>
          </a:prstGeom>
        </p:spPr>
      </p:pic>
      <p:sp>
        <p:nvSpPr>
          <p:cNvPr id="7" name="Rectangle 6"/>
          <p:cNvSpPr/>
          <p:nvPr/>
        </p:nvSpPr>
        <p:spPr>
          <a:xfrm>
            <a:off x="298516" y="1673352"/>
            <a:ext cx="2920514" cy="3182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function </a:t>
            </a:r>
            <a:r>
              <a:rPr lang="en-US" dirty="0" err="1"/>
              <a:t>doGet</a:t>
            </a:r>
            <a:r>
              <a:rPr lang="en-US" dirty="0"/>
              <a:t>(){</a:t>
            </a:r>
          </a:p>
          <a:p>
            <a:r>
              <a:rPr lang="en-US" dirty="0"/>
              <a:t>for(</a:t>
            </a:r>
            <a:r>
              <a:rPr lang="en-US" dirty="0" err="1"/>
              <a:t>var</a:t>
            </a:r>
            <a:r>
              <a:rPr lang="en-US" dirty="0"/>
              <a:t> </a:t>
            </a:r>
            <a:r>
              <a:rPr lang="en-US" dirty="0" err="1"/>
              <a:t>i</a:t>
            </a:r>
            <a:r>
              <a:rPr lang="en-US" dirty="0"/>
              <a:t>=0;i&lt;5;i++){</a:t>
            </a:r>
          </a:p>
          <a:p>
            <a:r>
              <a:rPr lang="en-US" dirty="0"/>
              <a:t>console.log(</a:t>
            </a:r>
            <a:r>
              <a:rPr lang="en-US" dirty="0" err="1"/>
              <a:t>i</a:t>
            </a:r>
            <a:r>
              <a:rPr lang="en-US" dirty="0"/>
              <a:t>);</a:t>
            </a:r>
          </a:p>
          <a:p>
            <a:r>
              <a:rPr lang="en-US" dirty="0"/>
              <a:t>}</a:t>
            </a:r>
          </a:p>
          <a:p>
            <a:r>
              <a:rPr lang="en-US" dirty="0"/>
              <a:t>console.log("Finally "+</a:t>
            </a:r>
            <a:r>
              <a:rPr lang="en-US" dirty="0" err="1"/>
              <a:t>i</a:t>
            </a:r>
            <a:r>
              <a:rPr lang="en-US" dirty="0"/>
              <a:t>);</a:t>
            </a:r>
          </a:p>
          <a:p>
            <a:r>
              <a:rPr lang="en-US" dirty="0"/>
              <a:t>}</a:t>
            </a:r>
          </a:p>
          <a:p>
            <a:endParaRPr lang="en-US" dirty="0"/>
          </a:p>
          <a:p>
            <a:r>
              <a:rPr lang="en-US" dirty="0" err="1"/>
              <a:t>doGet</a:t>
            </a:r>
            <a:r>
              <a:rPr lang="en-US" dirty="0"/>
              <a:t>();</a:t>
            </a:r>
          </a:p>
        </p:txBody>
      </p:sp>
    </p:spTree>
    <p:extLst>
      <p:ext uri="{BB962C8B-B14F-4D97-AF65-F5344CB8AC3E}">
        <p14:creationId xmlns:p14="http://schemas.microsoft.com/office/powerpoint/2010/main" val="140881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285559" cy="733692"/>
          </a:xfrm>
        </p:spPr>
        <p:txBody>
          <a:bodyPr/>
          <a:lstStyle/>
          <a:p>
            <a:r>
              <a:rPr lang="en-US" b="1" dirty="0"/>
              <a:t>Type </a:t>
            </a:r>
            <a:r>
              <a:rPr lang="en-US" b="1" dirty="0" smtClean="0"/>
              <a:t>Annotations</a:t>
            </a:r>
            <a:endParaRPr lang="en-US" b="1" dirty="0"/>
          </a:p>
        </p:txBody>
      </p:sp>
      <p:sp>
        <p:nvSpPr>
          <p:cNvPr id="3" name="Content Placeholder 2"/>
          <p:cNvSpPr>
            <a:spLocks noGrp="1"/>
          </p:cNvSpPr>
          <p:nvPr>
            <p:ph idx="1"/>
          </p:nvPr>
        </p:nvSpPr>
        <p:spPr>
          <a:xfrm>
            <a:off x="298516" y="960120"/>
            <a:ext cx="8845484" cy="5178397"/>
          </a:xfrm>
        </p:spPr>
        <p:txBody>
          <a:bodyPr/>
          <a:lstStyle/>
          <a:p>
            <a:endParaRPr lang="en-US" dirty="0" smtClean="0"/>
          </a:p>
          <a:p>
            <a:pPr marL="285750" indent="-285750">
              <a:buFont typeface="Arial" panose="020B0604020202020204" pitchFamily="34" charset="0"/>
              <a:buChar char="•"/>
            </a:pPr>
            <a:r>
              <a:rPr lang="en-US" dirty="0"/>
              <a:t>T</a:t>
            </a:r>
            <a:r>
              <a:rPr lang="en-US" dirty="0" smtClean="0"/>
              <a:t>ype </a:t>
            </a:r>
            <a:r>
              <a:rPr lang="en-US" dirty="0"/>
              <a:t>annotations in </a:t>
            </a:r>
            <a:r>
              <a:rPr lang="en-US" dirty="0" err="1"/>
              <a:t>TypeScript</a:t>
            </a:r>
            <a:r>
              <a:rPr lang="en-US" dirty="0"/>
              <a:t> are lightweight ways to record the intended contract of the function or variable</a:t>
            </a:r>
            <a:r>
              <a:rPr lang="en-US" dirty="0" smtClean="0"/>
              <a:t>.</a:t>
            </a:r>
          </a:p>
          <a:p>
            <a:endParaRPr lang="en-US" dirty="0"/>
          </a:p>
          <a:p>
            <a:r>
              <a:rPr lang="en-US" b="1" dirty="0" smtClean="0"/>
              <a:t>  </a:t>
            </a:r>
            <a:endParaRPr lang="en-US" dirty="0"/>
          </a:p>
        </p:txBody>
      </p:sp>
      <p:sp>
        <p:nvSpPr>
          <p:cNvPr id="4" name="Rectangle 3"/>
          <p:cNvSpPr/>
          <p:nvPr/>
        </p:nvSpPr>
        <p:spPr>
          <a:xfrm>
            <a:off x="374904" y="2002536"/>
            <a:ext cx="8220456" cy="33558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let </a:t>
            </a:r>
            <a:r>
              <a:rPr lang="en-US" b="1" dirty="0" err="1"/>
              <a:t>empId:number</a:t>
            </a:r>
            <a:r>
              <a:rPr lang="en-US" b="1" dirty="0"/>
              <a:t>;     ---number</a:t>
            </a:r>
          </a:p>
          <a:p>
            <a:r>
              <a:rPr lang="en-US" b="1" dirty="0"/>
              <a:t>  let </a:t>
            </a:r>
            <a:r>
              <a:rPr lang="en-US" b="1" dirty="0" err="1"/>
              <a:t>empName:string</a:t>
            </a:r>
            <a:r>
              <a:rPr lang="en-US" b="1" dirty="0"/>
              <a:t>;   --- string</a:t>
            </a:r>
          </a:p>
          <a:p>
            <a:r>
              <a:rPr lang="en-US" b="1" dirty="0"/>
              <a:t>  let </a:t>
            </a:r>
            <a:r>
              <a:rPr lang="en-US" b="1" dirty="0" err="1"/>
              <a:t>empFeedback:boolean</a:t>
            </a:r>
            <a:r>
              <a:rPr lang="en-US" b="1" dirty="0"/>
              <a:t>;  ----</a:t>
            </a:r>
            <a:r>
              <a:rPr lang="en-US" b="1" dirty="0" err="1"/>
              <a:t>boolean</a:t>
            </a:r>
            <a:endParaRPr lang="en-US" b="1" dirty="0"/>
          </a:p>
          <a:p>
            <a:r>
              <a:rPr lang="en-US" b="1" dirty="0"/>
              <a:t>  let </a:t>
            </a:r>
            <a:r>
              <a:rPr lang="en-US" b="1" dirty="0" err="1"/>
              <a:t>anyType:any</a:t>
            </a:r>
            <a:r>
              <a:rPr lang="en-US" b="1" dirty="0"/>
              <a:t>;                  ---any</a:t>
            </a:r>
          </a:p>
          <a:p>
            <a:r>
              <a:rPr lang="en-US" b="1" dirty="0"/>
              <a:t>  let </a:t>
            </a:r>
            <a:r>
              <a:rPr lang="en-US" b="1" dirty="0" err="1"/>
              <a:t>myArray:number</a:t>
            </a:r>
            <a:r>
              <a:rPr lang="en-US" b="1" dirty="0"/>
              <a:t>[]=[1,2,3];   ---number</a:t>
            </a:r>
          </a:p>
          <a:p>
            <a:r>
              <a:rPr lang="en-US" b="1" dirty="0"/>
              <a:t>  let </a:t>
            </a:r>
            <a:r>
              <a:rPr lang="en-US" b="1" dirty="0" err="1"/>
              <a:t>anyArrayType:any</a:t>
            </a:r>
            <a:r>
              <a:rPr lang="en-US" b="1" dirty="0"/>
              <a:t>[]=[1,'Rahul',false,true]; ----- any array </a:t>
            </a:r>
            <a:endParaRPr lang="en-US" dirty="0"/>
          </a:p>
        </p:txBody>
      </p:sp>
    </p:spTree>
    <p:extLst>
      <p:ext uri="{BB962C8B-B14F-4D97-AF65-F5344CB8AC3E}">
        <p14:creationId xmlns:p14="http://schemas.microsoft.com/office/powerpoint/2010/main" val="28287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86804"/>
          </a:xfrm>
        </p:spPr>
        <p:txBody>
          <a:bodyPr/>
          <a:lstStyle/>
          <a:p>
            <a:r>
              <a:rPr lang="en-US" b="1" dirty="0"/>
              <a:t>Type Annotations</a:t>
            </a:r>
            <a:endParaRPr lang="en-US" dirty="0"/>
          </a:p>
        </p:txBody>
      </p:sp>
      <p:sp>
        <p:nvSpPr>
          <p:cNvPr id="3" name="Content Placeholder 2"/>
          <p:cNvSpPr>
            <a:spLocks noGrp="1"/>
          </p:cNvSpPr>
          <p:nvPr>
            <p:ph idx="1"/>
          </p:nvPr>
        </p:nvSpPr>
        <p:spPr>
          <a:xfrm>
            <a:off x="298516" y="905256"/>
            <a:ext cx="8845484" cy="5233261"/>
          </a:xfrm>
        </p:spPr>
        <p:txBody>
          <a:bodyPr/>
          <a:lstStyle/>
          <a:p>
            <a:r>
              <a:rPr lang="en-US" dirty="0" smtClean="0"/>
              <a:t>    </a:t>
            </a:r>
          </a:p>
          <a:p>
            <a:pPr marL="285750" indent="-285750">
              <a:buFont typeface="Arial" panose="020B0604020202020204" pitchFamily="34" charset="0"/>
              <a:buChar char="•"/>
            </a:pPr>
            <a:r>
              <a:rPr lang="en-US" dirty="0"/>
              <a:t> </a:t>
            </a:r>
            <a:r>
              <a:rPr lang="en-US" dirty="0" smtClean="0"/>
              <a:t>   </a:t>
            </a:r>
            <a:r>
              <a:rPr lang="en-US" dirty="0" err="1" smtClean="0"/>
              <a:t>Enum</a:t>
            </a:r>
            <a:r>
              <a:rPr lang="en-US" dirty="0" smtClean="0"/>
              <a:t> &amp; Constant </a:t>
            </a:r>
            <a:endParaRPr lang="en-US" dirty="0"/>
          </a:p>
        </p:txBody>
      </p:sp>
      <p:sp>
        <p:nvSpPr>
          <p:cNvPr id="4" name="Rectangle 3"/>
          <p:cNvSpPr/>
          <p:nvPr/>
        </p:nvSpPr>
        <p:spPr>
          <a:xfrm>
            <a:off x="658368" y="2286000"/>
            <a:ext cx="7223760" cy="3502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err="1"/>
              <a:t>const</a:t>
            </a:r>
            <a:r>
              <a:rPr lang="en-US" b="1" dirty="0"/>
              <a:t> </a:t>
            </a:r>
            <a:r>
              <a:rPr lang="en-US" b="1" dirty="0" err="1"/>
              <a:t>colorRed</a:t>
            </a:r>
            <a:r>
              <a:rPr lang="en-US" b="1" dirty="0"/>
              <a:t>=0;</a:t>
            </a:r>
          </a:p>
          <a:p>
            <a:r>
              <a:rPr lang="en-US" b="1" dirty="0" err="1"/>
              <a:t>const</a:t>
            </a:r>
            <a:r>
              <a:rPr lang="en-US" b="1" dirty="0"/>
              <a:t> </a:t>
            </a:r>
            <a:r>
              <a:rPr lang="en-US" b="1" dirty="0" err="1"/>
              <a:t>colorBlue</a:t>
            </a:r>
            <a:r>
              <a:rPr lang="en-US" b="1" dirty="0"/>
              <a:t>=1;</a:t>
            </a:r>
          </a:p>
          <a:p>
            <a:r>
              <a:rPr lang="en-US" b="1" dirty="0" err="1"/>
              <a:t>const</a:t>
            </a:r>
            <a:r>
              <a:rPr lang="en-US" b="1" dirty="0"/>
              <a:t> </a:t>
            </a:r>
            <a:r>
              <a:rPr lang="en-US" b="1" dirty="0" err="1"/>
              <a:t>colorGreen</a:t>
            </a:r>
            <a:r>
              <a:rPr lang="en-US" b="1" dirty="0"/>
              <a:t>=2;</a:t>
            </a:r>
          </a:p>
          <a:p>
            <a:r>
              <a:rPr lang="en-US" b="1" dirty="0" err="1"/>
              <a:t>enum</a:t>
            </a:r>
            <a:r>
              <a:rPr lang="en-US" b="1" dirty="0"/>
              <a:t> Color {Red=0,Green=1,Blue=2};</a:t>
            </a:r>
          </a:p>
          <a:p>
            <a:endParaRPr lang="en-US" dirty="0"/>
          </a:p>
          <a:p>
            <a:r>
              <a:rPr lang="en-US" b="1" dirty="0"/>
              <a:t>let </a:t>
            </a:r>
            <a:r>
              <a:rPr lang="en-US" b="1" dirty="0" err="1"/>
              <a:t>backgroundColor</a:t>
            </a:r>
            <a:r>
              <a:rPr lang="en-US" b="1" dirty="0"/>
              <a:t>=</a:t>
            </a:r>
            <a:r>
              <a:rPr lang="en-US" b="1" dirty="0" err="1"/>
              <a:t>Color.Red</a:t>
            </a:r>
            <a:r>
              <a:rPr lang="en-US" b="1" dirty="0"/>
              <a:t>;</a:t>
            </a:r>
          </a:p>
          <a:p>
            <a:endParaRPr lang="en-US" dirty="0"/>
          </a:p>
          <a:p>
            <a:r>
              <a:rPr lang="en-US" dirty="0"/>
              <a:t>console.log(</a:t>
            </a:r>
            <a:r>
              <a:rPr lang="en-US" dirty="0" err="1"/>
              <a:t>backgroundColor</a:t>
            </a:r>
            <a:r>
              <a:rPr lang="en-US" dirty="0"/>
              <a:t>);</a:t>
            </a:r>
          </a:p>
        </p:txBody>
      </p:sp>
    </p:spTree>
    <p:extLst>
      <p:ext uri="{BB962C8B-B14F-4D97-AF65-F5344CB8AC3E}">
        <p14:creationId xmlns:p14="http://schemas.microsoft.com/office/powerpoint/2010/main" val="235572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2A668E2-A2C0-441C-98B1-C064EF3C7B80}" vid="{275EFF7A-992F-43CC-9E2C-78EACCB73B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1B09B1BD-3FFA-4313-999A-BABF1AC84D13}"/>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9967</TotalTime>
  <Words>2016</Words>
  <Application>Microsoft Office PowerPoint</Application>
  <PresentationFormat>On-screen Show (4:3)</PresentationFormat>
  <Paragraphs>424</Paragraphs>
  <Slides>25</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Candara</vt:lpstr>
      <vt:lpstr>Verdana</vt:lpstr>
      <vt:lpstr>Wingdings</vt:lpstr>
      <vt:lpstr>Section slides</vt:lpstr>
      <vt:lpstr>think-cell Slide</vt:lpstr>
      <vt:lpstr>TypeScript   Introduction</vt:lpstr>
      <vt:lpstr>Lesson Objectives</vt:lpstr>
      <vt:lpstr>TypeScript</vt:lpstr>
      <vt:lpstr>TypeScript</vt:lpstr>
      <vt:lpstr>Why TypeScript</vt:lpstr>
      <vt:lpstr>Installing TypeScript </vt:lpstr>
      <vt:lpstr>Difference between let &amp; var</vt:lpstr>
      <vt:lpstr>Type Annotations</vt:lpstr>
      <vt:lpstr>Type Annotations</vt:lpstr>
      <vt:lpstr>Type Assertion in TypeScript </vt:lpstr>
      <vt:lpstr>Arrow Functions</vt:lpstr>
      <vt:lpstr>Interfaces</vt:lpstr>
      <vt:lpstr>Interface with array</vt:lpstr>
      <vt:lpstr>Function:</vt:lpstr>
      <vt:lpstr>Optional, Default</vt:lpstr>
      <vt:lpstr>Classes in TypeScript</vt:lpstr>
      <vt:lpstr>Constructor -Typescript</vt:lpstr>
      <vt:lpstr>Static Property</vt:lpstr>
      <vt:lpstr>Inheritance</vt:lpstr>
      <vt:lpstr>Template Strings</vt:lpstr>
      <vt:lpstr>Template Strings</vt:lpstr>
      <vt:lpstr>Summary</vt:lpstr>
      <vt:lpstr>Demo</vt:lpstr>
      <vt:lpstr> Lab</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977</cp:revision>
  <cp:lastPrinted>2016-10-16T23:19:34Z</cp:lastPrinted>
  <dcterms:created xsi:type="dcterms:W3CDTF">2012-05-18T02:59:15Z</dcterms:created>
  <dcterms:modified xsi:type="dcterms:W3CDTF">2018-04-23T11:10:16Z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