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24"/>
  </p:notesMasterIdLst>
  <p:handoutMasterIdLst>
    <p:handoutMasterId r:id="rId25"/>
  </p:handoutMasterIdLst>
  <p:sldIdLst>
    <p:sldId id="265" r:id="rId5"/>
    <p:sldId id="259" r:id="rId6"/>
    <p:sldId id="298" r:id="rId7"/>
    <p:sldId id="300" r:id="rId8"/>
    <p:sldId id="301" r:id="rId9"/>
    <p:sldId id="304" r:id="rId10"/>
    <p:sldId id="302" r:id="rId11"/>
    <p:sldId id="303" r:id="rId12"/>
    <p:sldId id="305" r:id="rId13"/>
    <p:sldId id="313" r:id="rId14"/>
    <p:sldId id="306" r:id="rId15"/>
    <p:sldId id="307" r:id="rId16"/>
    <p:sldId id="308" r:id="rId17"/>
    <p:sldId id="310" r:id="rId18"/>
    <p:sldId id="311" r:id="rId19"/>
    <p:sldId id="312" r:id="rId20"/>
    <p:sldId id="292" r:id="rId21"/>
    <p:sldId id="294" r:id="rId22"/>
    <p:sldId id="29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0697" autoAdjust="0"/>
  </p:normalViewPr>
  <p:slideViewPr>
    <p:cSldViewPr snapToGrid="0" showGuides="1">
      <p:cViewPr varScale="1">
        <p:scale>
          <a:sx n="74" d="100"/>
          <a:sy n="74" d="100"/>
        </p:scale>
        <p:origin x="1818"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28" y="-20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r>
              <a:rPr lang="en-US" b="0" i="0" dirty="0" smtClean="0">
                <a:solidFill>
                  <a:srgbClr val="546E7A"/>
                </a:solidFill>
                <a:effectLst/>
                <a:latin typeface="Roboto"/>
              </a:rPr>
              <a:t>Angular is a framework for building client applications in HTML and either JavaScript or a language like </a:t>
            </a:r>
            <a:r>
              <a:rPr lang="en-US" b="0" i="0" dirty="0" err="1" smtClean="0">
                <a:solidFill>
                  <a:srgbClr val="546E7A"/>
                </a:solidFill>
                <a:effectLst/>
                <a:latin typeface="Roboto"/>
              </a:rPr>
              <a:t>TypeScript</a:t>
            </a:r>
            <a:r>
              <a:rPr lang="en-US" b="0" i="0" dirty="0" smtClean="0">
                <a:solidFill>
                  <a:srgbClr val="546E7A"/>
                </a:solidFill>
                <a:effectLst/>
                <a:latin typeface="Roboto"/>
              </a:rPr>
              <a:t> that compiles to JavaScript.</a:t>
            </a:r>
          </a:p>
          <a:p>
            <a:r>
              <a:rPr lang="en-US" b="0" i="0" dirty="0" smtClean="0">
                <a:solidFill>
                  <a:srgbClr val="546E7A"/>
                </a:solidFill>
                <a:effectLst/>
                <a:latin typeface="Roboto"/>
              </a:rPr>
              <a:t>The framework consists of several libraries, some of them core and some optional.</a:t>
            </a:r>
          </a:p>
          <a:p>
            <a:pPr lvl="0"/>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lang="en-US" sz="1000" b="0" i="0" kern="1200" smtClean="0">
        <a:solidFill>
          <a:schemeClr val="tx1"/>
        </a:solidFill>
        <a:effectLst/>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47935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000" b="1" i="0" kern="1200" dirty="0" smtClean="0">
                <a:solidFill>
                  <a:schemeClr val="tx1"/>
                </a:solidFill>
                <a:effectLst/>
                <a:latin typeface="Arial" pitchFamily="34" charset="0"/>
                <a:ea typeface="+mn-ea"/>
                <a:cs typeface="Arial" pitchFamily="34" charset="0"/>
              </a:rPr>
              <a:t>Data Binding</a:t>
            </a:r>
          </a:p>
          <a:p>
            <a:r>
              <a:rPr lang="en-US" sz="1000" b="0" i="0" kern="1200" dirty="0" smtClean="0">
                <a:solidFill>
                  <a:schemeClr val="tx1"/>
                </a:solidFill>
                <a:effectLst/>
                <a:latin typeface="Arial" pitchFamily="34" charset="0"/>
                <a:ea typeface="+mn-ea"/>
                <a:cs typeface="Arial" pitchFamily="34" charset="0"/>
              </a:rPr>
              <a:t>Following are the four possible ways of data binding:</a:t>
            </a:r>
          </a:p>
          <a:p>
            <a:r>
              <a:rPr lang="en-US" sz="1000" b="1" i="0" kern="1200" dirty="0" smtClean="0">
                <a:solidFill>
                  <a:schemeClr val="tx1"/>
                </a:solidFill>
                <a:effectLst/>
                <a:latin typeface="Arial" pitchFamily="34" charset="0"/>
                <a:ea typeface="+mn-ea"/>
                <a:cs typeface="Arial" pitchFamily="34" charset="0"/>
              </a:rPr>
              <a:t>&lt;div&gt;</a:t>
            </a:r>
            <a:r>
              <a:rPr lang="en-US" sz="1000" b="0" i="0" kern="1200" dirty="0" smtClean="0">
                <a:solidFill>
                  <a:schemeClr val="tx1"/>
                </a:solidFill>
                <a:effectLst/>
                <a:latin typeface="Arial" pitchFamily="34" charset="0"/>
                <a:ea typeface="+mn-ea"/>
                <a:cs typeface="Arial" pitchFamily="34" charset="0"/>
              </a:rPr>
              <a:t>{{hero.name}}</a:t>
            </a:r>
            <a:r>
              <a:rPr lang="en-US" sz="1000" b="1" i="0" kern="1200" dirty="0" smtClean="0">
                <a:solidFill>
                  <a:schemeClr val="tx1"/>
                </a:solidFill>
                <a:effectLst/>
                <a:latin typeface="Arial" pitchFamily="34" charset="0"/>
                <a:ea typeface="+mn-ea"/>
                <a:cs typeface="Arial" pitchFamily="34" charset="0"/>
              </a:rPr>
              <a:t>&lt;/div&gt;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&lt;hero-detail</a:t>
            </a:r>
            <a:r>
              <a:rPr lang="en-US" sz="1000" b="0" i="0" kern="1200" dirty="0" smtClean="0">
                <a:solidFill>
                  <a:schemeClr val="tx1"/>
                </a:solidFill>
                <a:effectLst/>
                <a:latin typeface="Arial" pitchFamily="34" charset="0"/>
                <a:ea typeface="+mn-ea"/>
                <a:cs typeface="Arial" pitchFamily="34" charset="0"/>
              </a:rPr>
              <a:t> [hero]="</a:t>
            </a:r>
            <a:r>
              <a:rPr lang="en-US" sz="1000" b="0" i="0" kern="1200" dirty="0" err="1" smtClean="0">
                <a:solidFill>
                  <a:schemeClr val="tx1"/>
                </a:solidFill>
                <a:effectLst/>
                <a:latin typeface="Arial" pitchFamily="34" charset="0"/>
                <a:ea typeface="+mn-ea"/>
                <a:cs typeface="Arial" pitchFamily="34" charset="0"/>
              </a:rPr>
              <a:t>selectedHero</a:t>
            </a:r>
            <a:r>
              <a:rPr lang="en-US" sz="1000" b="0" i="0" kern="1200" dirty="0" smtClean="0">
                <a:solidFill>
                  <a:schemeClr val="tx1"/>
                </a:solidFill>
                <a:effectLst/>
                <a:latin typeface="Arial" pitchFamily="34" charset="0"/>
                <a:ea typeface="+mn-ea"/>
                <a:cs typeface="Arial" pitchFamily="34" charset="0"/>
              </a:rPr>
              <a:t>"</a:t>
            </a:r>
            <a:r>
              <a:rPr lang="en-US" sz="1000" b="1" i="0" kern="1200" dirty="0" smtClean="0">
                <a:solidFill>
                  <a:schemeClr val="tx1"/>
                </a:solidFill>
                <a:effectLst/>
                <a:latin typeface="Arial" pitchFamily="34" charset="0"/>
                <a:ea typeface="+mn-ea"/>
                <a:cs typeface="Arial" pitchFamily="34" charset="0"/>
              </a:rPr>
              <a:t>&gt;&lt;/hero-detail&gt;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&lt;div</a:t>
            </a:r>
            <a:r>
              <a:rPr lang="en-US" sz="1000" b="0" i="0" kern="1200" dirty="0" smtClean="0">
                <a:solidFill>
                  <a:schemeClr val="tx1"/>
                </a:solidFill>
                <a:effectLst/>
                <a:latin typeface="Arial" pitchFamily="34" charset="0"/>
                <a:ea typeface="+mn-ea"/>
                <a:cs typeface="Arial" pitchFamily="34" charset="0"/>
              </a:rPr>
              <a:t> (click)="</a:t>
            </a:r>
            <a:r>
              <a:rPr lang="en-US" sz="1000" b="0" i="0" kern="1200" dirty="0" err="1" smtClean="0">
                <a:solidFill>
                  <a:schemeClr val="tx1"/>
                </a:solidFill>
                <a:effectLst/>
                <a:latin typeface="Arial" pitchFamily="34" charset="0"/>
                <a:ea typeface="+mn-ea"/>
                <a:cs typeface="Arial" pitchFamily="34" charset="0"/>
              </a:rPr>
              <a:t>selectHero</a:t>
            </a:r>
            <a:r>
              <a:rPr lang="en-US" sz="1000" b="0" i="0" kern="1200" dirty="0" smtClean="0">
                <a:solidFill>
                  <a:schemeClr val="tx1"/>
                </a:solidFill>
                <a:effectLst/>
                <a:latin typeface="Arial" pitchFamily="34" charset="0"/>
                <a:ea typeface="+mn-ea"/>
                <a:cs typeface="Arial" pitchFamily="34" charset="0"/>
              </a:rPr>
              <a:t>(hero)"</a:t>
            </a:r>
            <a:r>
              <a:rPr lang="en-US" sz="1000" b="1" i="0" kern="1200" dirty="0" smtClean="0">
                <a:solidFill>
                  <a:schemeClr val="tx1"/>
                </a:solidFill>
                <a:effectLst/>
                <a:latin typeface="Arial" pitchFamily="34" charset="0"/>
                <a:ea typeface="+mn-ea"/>
                <a:cs typeface="Arial" pitchFamily="34" charset="0"/>
              </a:rPr>
              <a:t>&gt;&lt;/div&gt;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&lt;input</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)]="hero.name"</a:t>
            </a:r>
            <a:r>
              <a:rPr lang="en-US" sz="1000" b="1" i="0" kern="1200" dirty="0" smtClean="0">
                <a:solidFill>
                  <a:schemeClr val="tx1"/>
                </a:solidFill>
                <a:effectLst/>
                <a:latin typeface="Arial" pitchFamily="34" charset="0"/>
                <a:ea typeface="+mn-ea"/>
                <a:cs typeface="Arial" pitchFamily="34" charset="0"/>
              </a:rPr>
              <a:t>&gt;</a:t>
            </a:r>
            <a:r>
              <a:rPr lang="en-US" sz="1000" b="0" i="0" kern="1200" dirty="0" smtClean="0">
                <a:solidFill>
                  <a:schemeClr val="tx1"/>
                </a:solidFill>
                <a:effectLst/>
                <a:latin typeface="Arial" pitchFamily="34" charset="0"/>
                <a:ea typeface="+mn-ea"/>
                <a:cs typeface="Arial" pitchFamily="34" charset="0"/>
              </a:rPr>
              <a:t> </a:t>
            </a:r>
          </a:p>
          <a:p>
            <a:r>
              <a:rPr lang="en-US" sz="1000" b="0" i="0" kern="1200" dirty="0" smtClean="0">
                <a:solidFill>
                  <a:schemeClr val="tx1"/>
                </a:solidFill>
                <a:effectLst/>
                <a:latin typeface="Arial" pitchFamily="34" charset="0"/>
                <a:ea typeface="+mn-ea"/>
                <a:cs typeface="Arial" pitchFamily="34" charset="0"/>
              </a:rPr>
              <a:t>The “interpolation” displays the component’s hero.name property value within </a:t>
            </a:r>
            <a:r>
              <a:rPr lang="en-US" sz="1000" b="0" i="0" kern="1200" dirty="0" err="1" smtClean="0">
                <a:solidFill>
                  <a:schemeClr val="tx1"/>
                </a:solidFill>
                <a:effectLst/>
                <a:latin typeface="Arial" pitchFamily="34" charset="0"/>
                <a:ea typeface="+mn-ea"/>
                <a:cs typeface="Arial" pitchFamily="34" charset="0"/>
              </a:rPr>
              <a:t>thetags</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[hero] property binding passes the </a:t>
            </a:r>
            <a:r>
              <a:rPr lang="en-US" sz="1000" b="0" i="0" kern="1200" dirty="0" err="1" smtClean="0">
                <a:solidFill>
                  <a:schemeClr val="tx1"/>
                </a:solidFill>
                <a:effectLst/>
                <a:latin typeface="Arial" pitchFamily="34" charset="0"/>
                <a:ea typeface="+mn-ea"/>
                <a:cs typeface="Arial" pitchFamily="34" charset="0"/>
              </a:rPr>
              <a:t>selectedHero</a:t>
            </a:r>
            <a:r>
              <a:rPr lang="en-US" sz="1000" b="0" i="0" kern="1200" dirty="0" smtClean="0">
                <a:solidFill>
                  <a:schemeClr val="tx1"/>
                </a:solidFill>
                <a:effectLst/>
                <a:latin typeface="Arial" pitchFamily="34" charset="0"/>
                <a:ea typeface="+mn-ea"/>
                <a:cs typeface="Arial" pitchFamily="34" charset="0"/>
              </a:rPr>
              <a:t> from the parent </a:t>
            </a:r>
            <a:r>
              <a:rPr lang="en-US" sz="1000" b="0" i="0" kern="1200" dirty="0" err="1" smtClean="0">
                <a:solidFill>
                  <a:schemeClr val="tx1"/>
                </a:solidFill>
                <a:effectLst/>
                <a:latin typeface="Arial" pitchFamily="34" charset="0"/>
                <a:ea typeface="+mn-ea"/>
                <a:cs typeface="Arial" pitchFamily="34" charset="0"/>
              </a:rPr>
              <a:t>HeroListComponent</a:t>
            </a:r>
            <a:r>
              <a:rPr lang="en-US" sz="1000" b="0" i="0" kern="1200" dirty="0" smtClean="0">
                <a:solidFill>
                  <a:schemeClr val="tx1"/>
                </a:solidFill>
                <a:effectLst/>
                <a:latin typeface="Arial" pitchFamily="34" charset="0"/>
                <a:ea typeface="+mn-ea"/>
                <a:cs typeface="Arial" pitchFamily="34" charset="0"/>
              </a:rPr>
              <a:t> to the hero property of the child </a:t>
            </a:r>
            <a:r>
              <a:rPr lang="en-US" sz="1000" b="0" i="0" kern="1200" dirty="0" err="1" smtClean="0">
                <a:solidFill>
                  <a:schemeClr val="tx1"/>
                </a:solidFill>
                <a:effectLst/>
                <a:latin typeface="Arial" pitchFamily="34" charset="0"/>
                <a:ea typeface="+mn-ea"/>
                <a:cs typeface="Arial" pitchFamily="34" charset="0"/>
              </a:rPr>
              <a:t>HeroDetailComponent</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(click) event binding calls the Component’s </a:t>
            </a:r>
            <a:r>
              <a:rPr lang="en-US" sz="1000" b="0" i="0" kern="1200" dirty="0" err="1" smtClean="0">
                <a:solidFill>
                  <a:schemeClr val="tx1"/>
                </a:solidFill>
                <a:effectLst/>
                <a:latin typeface="Arial" pitchFamily="34" charset="0"/>
                <a:ea typeface="+mn-ea"/>
                <a:cs typeface="Arial" pitchFamily="34" charset="0"/>
              </a:rPr>
              <a:t>selectHero</a:t>
            </a:r>
            <a:r>
              <a:rPr lang="en-US" sz="1000" b="0" i="0" kern="1200" dirty="0" smtClean="0">
                <a:solidFill>
                  <a:schemeClr val="tx1"/>
                </a:solidFill>
                <a:effectLst/>
                <a:latin typeface="Arial" pitchFamily="34" charset="0"/>
                <a:ea typeface="+mn-ea"/>
                <a:cs typeface="Arial" pitchFamily="34" charset="0"/>
              </a:rPr>
              <a:t> method when the user clicks on a hero’s name</a:t>
            </a:r>
          </a:p>
          <a:p>
            <a:r>
              <a:rPr lang="en-US" sz="1000" b="0" i="0" kern="1200" dirty="0" smtClean="0">
                <a:solidFill>
                  <a:schemeClr val="tx1"/>
                </a:solidFill>
                <a:effectLst/>
                <a:latin typeface="Arial" pitchFamily="34" charset="0"/>
                <a:ea typeface="+mn-ea"/>
                <a:cs typeface="Arial" pitchFamily="34" charset="0"/>
              </a:rPr>
              <a:t>Two way data binding combines property and event binding in a single notation using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 directive</a:t>
            </a:r>
          </a:p>
          <a:p>
            <a:endParaRPr lang="en-US" sz="1000" b="1" i="0" kern="1200" dirty="0" smtClean="0">
              <a:solidFill>
                <a:schemeClr val="tx1"/>
              </a:solidFill>
              <a:effectLst/>
              <a:latin typeface="Arial" pitchFamily="34" charset="0"/>
              <a:ea typeface="+mn-ea"/>
              <a:cs typeface="Arial" pitchFamily="34" charset="0"/>
            </a:endParaRPr>
          </a:p>
          <a:p>
            <a:r>
              <a:rPr lang="en-US" sz="1000" b="1" i="0" kern="1200" dirty="0" smtClean="0">
                <a:solidFill>
                  <a:schemeClr val="tx1"/>
                </a:solidFill>
                <a:effectLst/>
                <a:latin typeface="Arial" pitchFamily="34" charset="0"/>
                <a:ea typeface="+mn-ea"/>
                <a:cs typeface="Arial" pitchFamily="34" charset="0"/>
              </a:rPr>
              <a:t>Service</a:t>
            </a:r>
          </a:p>
          <a:p>
            <a:r>
              <a:rPr lang="en-US" sz="1000" b="0" i="0" kern="1200" dirty="0" smtClean="0">
                <a:solidFill>
                  <a:schemeClr val="tx1"/>
                </a:solidFill>
                <a:effectLst/>
                <a:latin typeface="Arial" pitchFamily="34" charset="0"/>
                <a:ea typeface="+mn-ea"/>
                <a:cs typeface="Arial" pitchFamily="34" charset="0"/>
              </a:rPr>
              <a:t>It can be any value, function or feature that works well.</a:t>
            </a:r>
          </a:p>
          <a:p>
            <a:r>
              <a:rPr lang="en-US" sz="1000" b="1" i="0" kern="1200" dirty="0" smtClean="0">
                <a:solidFill>
                  <a:schemeClr val="tx1"/>
                </a:solidFill>
                <a:effectLst/>
                <a:latin typeface="Arial" pitchFamily="34" charset="0"/>
                <a:ea typeface="+mn-ea"/>
                <a:cs typeface="Arial" pitchFamily="34" charset="0"/>
              </a:rPr>
              <a:t>Dependency Injection</a:t>
            </a:r>
          </a:p>
          <a:p>
            <a:r>
              <a:rPr lang="en-US" sz="1000" b="0" i="0" kern="1200" dirty="0" smtClean="0">
                <a:solidFill>
                  <a:schemeClr val="tx1"/>
                </a:solidFill>
                <a:effectLst/>
                <a:latin typeface="Arial" pitchFamily="34" charset="0"/>
                <a:ea typeface="+mn-ea"/>
                <a:cs typeface="Arial" pitchFamily="34" charset="0"/>
              </a:rPr>
              <a:t>A way to supply a new class instance with all the requirements. In </a:t>
            </a:r>
            <a:r>
              <a:rPr lang="en-US" sz="1000" b="0" i="0" kern="1200" dirty="0" err="1" smtClean="0">
                <a:solidFill>
                  <a:schemeClr val="tx1"/>
                </a:solidFill>
                <a:effectLst/>
                <a:latin typeface="Arial" pitchFamily="34" charset="0"/>
                <a:ea typeface="+mn-ea"/>
                <a:cs typeface="Arial" pitchFamily="34" charset="0"/>
              </a:rPr>
              <a:t>TypeScript</a:t>
            </a:r>
            <a:r>
              <a:rPr lang="en-US" sz="1000" b="0" i="0" kern="1200" dirty="0" smtClean="0">
                <a:solidFill>
                  <a:schemeClr val="tx1"/>
                </a:solidFill>
                <a:effectLst/>
                <a:latin typeface="Arial" pitchFamily="34" charset="0"/>
                <a:ea typeface="+mn-ea"/>
                <a:cs typeface="Arial" pitchFamily="34" charset="0"/>
              </a:rPr>
              <a:t> this can be achieved by providing everything inside the constructor.</a:t>
            </a:r>
          </a:p>
          <a:p>
            <a:r>
              <a:rPr lang="en-US" sz="1000" b="0" i="0" kern="1200" dirty="0" smtClean="0">
                <a:solidFill>
                  <a:schemeClr val="tx1"/>
                </a:solidFill>
                <a:effectLst/>
                <a:latin typeface="Arial" pitchFamily="34" charset="0"/>
                <a:ea typeface="+mn-ea"/>
                <a:cs typeface="Arial" pitchFamily="34" charset="0"/>
              </a:rPr>
              <a:t>An Injector maintains a list of service instances it has created previously so that it can reuse those if needed. The way it achieves this is by utilizing provider which is used within each Component</a:t>
            </a:r>
          </a:p>
          <a:p>
            <a:r>
              <a:rPr lang="en-US" sz="1000" b="1" i="0" kern="1200" dirty="0" smtClean="0">
                <a:solidFill>
                  <a:schemeClr val="tx1"/>
                </a:solidFill>
                <a:effectLst/>
                <a:latin typeface="Arial" pitchFamily="34" charset="0"/>
                <a:ea typeface="+mn-ea"/>
                <a:cs typeface="Arial" pitchFamily="34" charset="0"/>
              </a:rPr>
              <a:t>Directive</a:t>
            </a:r>
          </a:p>
          <a:p>
            <a:r>
              <a:rPr lang="en-US" sz="1000" b="0" i="0" kern="1200" dirty="0" smtClean="0">
                <a:solidFill>
                  <a:schemeClr val="tx1"/>
                </a:solidFill>
                <a:effectLst/>
                <a:latin typeface="Arial" pitchFamily="34" charset="0"/>
                <a:ea typeface="+mn-ea"/>
                <a:cs typeface="Arial" pitchFamily="34" charset="0"/>
              </a:rPr>
              <a:t>Class with directive metadata. Even Components are directives - directive with templates. Two other examples are:</a:t>
            </a:r>
          </a:p>
          <a:p>
            <a:r>
              <a:rPr lang="en-US" sz="1000" b="0" i="0" kern="1200" dirty="0" smtClean="0">
                <a:solidFill>
                  <a:schemeClr val="tx1"/>
                </a:solidFill>
                <a:effectLst/>
                <a:latin typeface="Arial" pitchFamily="34" charset="0"/>
                <a:ea typeface="+mn-ea"/>
                <a:cs typeface="Arial" pitchFamily="34" charset="0"/>
              </a:rPr>
              <a:t>Structural: They alter layout by adding, removing, and replacing elements in DOM</a:t>
            </a:r>
          </a:p>
          <a:p>
            <a:r>
              <a:rPr lang="en-US" sz="1000" b="0" i="0" kern="1200" dirty="0" smtClean="0">
                <a:solidFill>
                  <a:schemeClr val="tx1"/>
                </a:solidFill>
                <a:effectLst/>
                <a:latin typeface="Arial" pitchFamily="34" charset="0"/>
                <a:ea typeface="+mn-ea"/>
                <a:cs typeface="Arial" pitchFamily="34" charset="0"/>
              </a:rPr>
              <a:t>Attributes: Attribute directives alter the appearance or behavior of an existing element. In templates they look like regular HTML attributes, hence the name</a:t>
            </a:r>
          </a:p>
          <a:p>
            <a:r>
              <a:rPr lang="en-US" sz="1000" b="1" i="0" kern="1200" dirty="0" smtClean="0">
                <a:solidFill>
                  <a:schemeClr val="tx1"/>
                </a:solidFill>
                <a:effectLst/>
                <a:latin typeface="Arial" pitchFamily="34" charset="0"/>
                <a:ea typeface="+mn-ea"/>
                <a:cs typeface="Arial" pitchFamily="34" charset="0"/>
              </a:rPr>
              <a:t>Example:</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 directive, which implements two-way data binding, is an example of an attribute directive.</a:t>
            </a:r>
          </a:p>
          <a:p>
            <a:r>
              <a:rPr lang="en-US" sz="1000" b="1" i="0" kern="1200" dirty="0" smtClean="0">
                <a:solidFill>
                  <a:schemeClr val="tx1"/>
                </a:solidFill>
                <a:effectLst/>
                <a:latin typeface="Arial" pitchFamily="34" charset="0"/>
                <a:ea typeface="+mn-ea"/>
                <a:cs typeface="Arial" pitchFamily="34" charset="0"/>
              </a:rPr>
              <a:t>&lt;input</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)]="hero.name"</a:t>
            </a:r>
            <a:r>
              <a:rPr lang="en-US" sz="1000" b="1" i="0" kern="1200" dirty="0" smtClean="0">
                <a:solidFill>
                  <a:schemeClr val="tx1"/>
                </a:solidFill>
                <a:effectLst/>
                <a:latin typeface="Arial" pitchFamily="34" charset="0"/>
                <a:ea typeface="+mn-ea"/>
                <a:cs typeface="Arial" pitchFamily="34" charset="0"/>
              </a:rPr>
              <a:t>&gt;</a:t>
            </a:r>
            <a:r>
              <a:rPr lang="en-US" sz="1000" b="0" i="0" kern="1200" dirty="0" smtClean="0">
                <a:solidFill>
                  <a:schemeClr val="tx1"/>
                </a:solidFill>
                <a:effectLst/>
                <a:latin typeface="Arial" pitchFamily="34" charset="0"/>
                <a:ea typeface="+mn-ea"/>
                <a:cs typeface="Arial" pitchFamily="34" charset="0"/>
              </a:rPr>
              <a:t> </a:t>
            </a:r>
          </a:p>
          <a:p>
            <a:r>
              <a:rPr lang="en-US" sz="1000" b="1" i="0" kern="1200" dirty="0" smtClean="0">
                <a:solidFill>
                  <a:schemeClr val="tx1"/>
                </a:solidFill>
                <a:effectLst/>
                <a:latin typeface="Arial" pitchFamily="34" charset="0"/>
                <a:ea typeface="+mn-ea"/>
                <a:cs typeface="Arial" pitchFamily="34" charset="0"/>
              </a:rPr>
              <a:t>Other examples:</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ngSwitch</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ngStyle</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ngClass</a:t>
            </a:r>
            <a:endParaRPr lang="en-US" sz="1000" b="0" i="0" kern="1200" dirty="0" smtClean="0">
              <a:solidFill>
                <a:schemeClr val="tx1"/>
              </a:solidFill>
              <a:effectLst/>
              <a:latin typeface="Arial" pitchFamily="34" charset="0"/>
              <a:ea typeface="+mn-ea"/>
              <a:cs typeface="Arial" pitchFamily="34" charset="0"/>
            </a:endParaRPr>
          </a:p>
          <a:p>
            <a:endParaRPr lang="en-US" sz="1000" b="0" i="0" kern="1200" dirty="0" smtClean="0">
              <a:solidFill>
                <a:schemeClr val="tx1"/>
              </a:solidFill>
              <a:effectLst/>
              <a:latin typeface="Arial" pitchFamily="34" charset="0"/>
              <a:ea typeface="+mn-ea"/>
              <a:cs typeface="Arial" pitchFamily="34" charset="0"/>
            </a:endParaRPr>
          </a:p>
          <a:p>
            <a:endParaRPr lang="en-US" sz="1000" b="0" i="0" kern="1200" dirty="0" smtClean="0">
              <a:solidFill>
                <a:schemeClr val="tx1"/>
              </a:solidFill>
              <a:effectLst/>
              <a:latin typeface="Arial" pitchFamily="34" charset="0"/>
              <a:ea typeface="+mn-ea"/>
              <a:cs typeface="Arial" pitchFamily="34" charset="0"/>
            </a:endParaRPr>
          </a:p>
          <a:p>
            <a:endParaRPr lang="en-US" dirty="0" smtClean="0"/>
          </a:p>
          <a:p>
            <a:endParaRPr lang="en-US" dirty="0"/>
          </a:p>
        </p:txBody>
      </p:sp>
    </p:spTree>
    <p:extLst>
      <p:ext uri="{BB962C8B-B14F-4D97-AF65-F5344CB8AC3E}">
        <p14:creationId xmlns:p14="http://schemas.microsoft.com/office/powerpoint/2010/main" val="314498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Angular Application</a:t>
            </a:r>
            <a:r>
              <a:rPr lang="en-US" sz="1000" b="0" i="0" kern="1200" baseline="0" dirty="0" smtClean="0">
                <a:solidFill>
                  <a:schemeClr val="tx1"/>
                </a:solidFill>
                <a:effectLst/>
                <a:latin typeface="Arial" pitchFamily="34" charset="0"/>
                <a:ea typeface="+mn-ea"/>
                <a:cs typeface="Arial" pitchFamily="34" charset="0"/>
              </a:rPr>
              <a:t> is consists of set of components &amp; some services .</a:t>
            </a:r>
            <a:r>
              <a:rPr lang="en-US" sz="1000" b="0" i="0" kern="1200" dirty="0" smtClean="0">
                <a:solidFill>
                  <a:schemeClr val="tx1"/>
                </a:solidFill>
                <a:effectLst/>
                <a:latin typeface="Arial" pitchFamily="34" charset="0"/>
                <a:ea typeface="+mn-ea"/>
                <a:cs typeface="Arial" pitchFamily="34" charset="0"/>
              </a:rPr>
              <a:t>An Angular module, whether a </a:t>
            </a:r>
            <a:r>
              <a:rPr lang="en-US" sz="1000" b="0" i="1" kern="1200" dirty="0" smtClean="0">
                <a:solidFill>
                  <a:schemeClr val="tx1"/>
                </a:solidFill>
                <a:effectLst/>
                <a:latin typeface="Arial" pitchFamily="34" charset="0"/>
                <a:ea typeface="+mn-ea"/>
                <a:cs typeface="Arial" pitchFamily="34" charset="0"/>
              </a:rPr>
              <a:t>root</a:t>
            </a:r>
            <a:r>
              <a:rPr lang="en-US" sz="1000" b="0" i="0" kern="1200" dirty="0" smtClean="0">
                <a:solidFill>
                  <a:schemeClr val="tx1"/>
                </a:solidFill>
                <a:effectLst/>
                <a:latin typeface="Arial" pitchFamily="34" charset="0"/>
                <a:ea typeface="+mn-ea"/>
                <a:cs typeface="Arial" pitchFamily="34" charset="0"/>
              </a:rPr>
              <a:t> or </a:t>
            </a:r>
            <a:r>
              <a:rPr lang="en-US" sz="1000" b="0" i="1" kern="1200" dirty="0" smtClean="0">
                <a:solidFill>
                  <a:schemeClr val="tx1"/>
                </a:solidFill>
                <a:effectLst/>
                <a:latin typeface="Arial" pitchFamily="34" charset="0"/>
                <a:ea typeface="+mn-ea"/>
                <a:cs typeface="Arial" pitchFamily="34" charset="0"/>
              </a:rPr>
              <a:t>feature</a:t>
            </a:r>
            <a:r>
              <a:rPr lang="en-US" sz="1000" b="0" i="0" kern="1200" dirty="0" smtClean="0">
                <a:solidFill>
                  <a:schemeClr val="tx1"/>
                </a:solidFill>
                <a:effectLst/>
                <a:latin typeface="Arial" pitchFamily="34" charset="0"/>
                <a:ea typeface="+mn-ea"/>
                <a:cs typeface="Arial" pitchFamily="34" charset="0"/>
              </a:rPr>
              <a:t>, is a class with an </a:t>
            </a:r>
            <a:r>
              <a:rPr lang="en-US" dirty="0" smtClean="0"/>
              <a:t>@</a:t>
            </a:r>
            <a:r>
              <a:rPr lang="en-US" dirty="0" err="1" smtClean="0"/>
              <a:t>NgModule</a:t>
            </a:r>
            <a:r>
              <a:rPr lang="en-US" sz="1000" b="0" i="0" kern="1200" dirty="0" smtClean="0">
                <a:solidFill>
                  <a:schemeClr val="tx1"/>
                </a:solidFill>
                <a:effectLst/>
                <a:latin typeface="Arial" pitchFamily="34" charset="0"/>
                <a:ea typeface="+mn-ea"/>
                <a:cs typeface="Arial" pitchFamily="34" charset="0"/>
              </a:rPr>
              <a:t> decorator.</a:t>
            </a:r>
            <a:endParaRPr lang="en-US" dirty="0"/>
          </a:p>
        </p:txBody>
      </p:sp>
    </p:spTree>
    <p:extLst>
      <p:ext uri="{BB962C8B-B14F-4D97-AF65-F5344CB8AC3E}">
        <p14:creationId xmlns:p14="http://schemas.microsoft.com/office/powerpoint/2010/main" val="3957543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3495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sz="1000" b="0" i="0" kern="1200" dirty="0" smtClean="0">
                <a:solidFill>
                  <a:schemeClr val="tx1"/>
                </a:solidFill>
                <a:effectLst/>
                <a:latin typeface="Arial" pitchFamily="34" charset="0"/>
                <a:ea typeface="+mn-ea"/>
                <a:cs typeface="Arial" pitchFamily="34" charset="0"/>
              </a:rPr>
              <a:t>The </a:t>
            </a:r>
            <a:r>
              <a:rPr lang="en-US" dirty="0" smtClean="0"/>
              <a:t>export</a:t>
            </a:r>
            <a:r>
              <a:rPr lang="en-US" sz="1000" b="0" i="0" kern="1200" dirty="0" smtClean="0">
                <a:solidFill>
                  <a:schemeClr val="tx1"/>
                </a:solidFill>
                <a:effectLst/>
                <a:latin typeface="Arial" pitchFamily="34" charset="0"/>
                <a:ea typeface="+mn-ea"/>
                <a:cs typeface="Arial" pitchFamily="34" charset="0"/>
              </a:rPr>
              <a:t> of </a:t>
            </a:r>
            <a:r>
              <a:rPr lang="en-US" dirty="0" err="1" smtClean="0"/>
              <a:t>AppComponent</a:t>
            </a:r>
            <a:r>
              <a:rPr lang="en-US" sz="1000" b="0" i="0" kern="1200" dirty="0" smtClean="0">
                <a:solidFill>
                  <a:schemeClr val="tx1"/>
                </a:solidFill>
                <a:effectLst/>
                <a:latin typeface="Arial" pitchFamily="34" charset="0"/>
                <a:ea typeface="+mn-ea"/>
                <a:cs typeface="Arial" pitchFamily="34" charset="0"/>
              </a:rPr>
              <a:t> is just to show how to export; it isn't actually necessary in this example. A root module has no reason to </a:t>
            </a:r>
            <a:r>
              <a:rPr lang="en-US" sz="1000" b="0" i="1" kern="1200" dirty="0" smtClean="0">
                <a:solidFill>
                  <a:schemeClr val="tx1"/>
                </a:solidFill>
                <a:effectLst/>
                <a:latin typeface="Arial" pitchFamily="34" charset="0"/>
                <a:ea typeface="+mn-ea"/>
                <a:cs typeface="Arial" pitchFamily="34" charset="0"/>
              </a:rPr>
              <a:t>export</a:t>
            </a:r>
            <a:r>
              <a:rPr lang="en-US" sz="1000" b="0" i="0" kern="1200" dirty="0" smtClean="0">
                <a:solidFill>
                  <a:schemeClr val="tx1"/>
                </a:solidFill>
                <a:effectLst/>
                <a:latin typeface="Arial" pitchFamily="34" charset="0"/>
                <a:ea typeface="+mn-ea"/>
                <a:cs typeface="Arial" pitchFamily="34" charset="0"/>
              </a:rPr>
              <a:t> anything because other components don't need to </a:t>
            </a:r>
            <a:r>
              <a:rPr lang="en-US" sz="1000" b="0" i="1" kern="1200" dirty="0" smtClean="0">
                <a:solidFill>
                  <a:schemeClr val="tx1"/>
                </a:solidFill>
                <a:effectLst/>
                <a:latin typeface="Arial" pitchFamily="34" charset="0"/>
                <a:ea typeface="+mn-ea"/>
                <a:cs typeface="Arial" pitchFamily="34" charset="0"/>
              </a:rPr>
              <a:t>import</a:t>
            </a:r>
            <a:r>
              <a:rPr lang="en-US" sz="1000" b="0" i="0" kern="1200" dirty="0" smtClean="0">
                <a:solidFill>
                  <a:schemeClr val="tx1"/>
                </a:solidFill>
                <a:effectLst/>
                <a:latin typeface="Arial" pitchFamily="34" charset="0"/>
                <a:ea typeface="+mn-ea"/>
                <a:cs typeface="Arial" pitchFamily="34" charset="0"/>
              </a:rPr>
              <a:t> the root module.</a:t>
            </a:r>
          </a:p>
          <a:p>
            <a:pPr algn="just"/>
            <a:endParaRPr lang="en-US" sz="1000" b="0" i="0" kern="1200" dirty="0" smtClean="0">
              <a:solidFill>
                <a:schemeClr val="tx1"/>
              </a:solidFill>
              <a:effectLst/>
              <a:latin typeface="Arial" pitchFamily="34" charset="0"/>
              <a:ea typeface="+mn-ea"/>
              <a:cs typeface="Arial" pitchFamily="34" charset="0"/>
            </a:endParaRPr>
          </a:p>
          <a:p>
            <a:pPr algn="just"/>
            <a:r>
              <a:rPr lang="en-US" sz="1000" b="0" i="0" kern="1200" dirty="0" smtClean="0">
                <a:solidFill>
                  <a:schemeClr val="tx1"/>
                </a:solidFill>
                <a:effectLst/>
                <a:latin typeface="Arial" pitchFamily="34" charset="0"/>
                <a:ea typeface="+mn-ea"/>
                <a:cs typeface="Arial" pitchFamily="34" charset="0"/>
              </a:rPr>
              <a:t>Launch an application by </a:t>
            </a:r>
            <a:r>
              <a:rPr lang="en-US" sz="1000" b="0" i="1" kern="1200" dirty="0" smtClean="0">
                <a:solidFill>
                  <a:schemeClr val="tx1"/>
                </a:solidFill>
                <a:effectLst/>
                <a:latin typeface="Arial" pitchFamily="34" charset="0"/>
                <a:ea typeface="+mn-ea"/>
                <a:cs typeface="Arial" pitchFamily="34" charset="0"/>
              </a:rPr>
              <a:t>bootstrapping</a:t>
            </a:r>
            <a:r>
              <a:rPr lang="en-US" sz="1000" b="0" i="0" kern="1200" dirty="0" smtClean="0">
                <a:solidFill>
                  <a:schemeClr val="tx1"/>
                </a:solidFill>
                <a:effectLst/>
                <a:latin typeface="Arial" pitchFamily="34" charset="0"/>
                <a:ea typeface="+mn-ea"/>
                <a:cs typeface="Arial" pitchFamily="34" charset="0"/>
              </a:rPr>
              <a:t> its root module. During development you're likely to bootstrap the </a:t>
            </a:r>
            <a:r>
              <a:rPr lang="en-US" dirty="0" err="1" smtClean="0"/>
              <a:t>AppModule</a:t>
            </a:r>
            <a:r>
              <a:rPr lang="en-US" sz="1000" b="0" i="0" kern="1200" dirty="0" smtClean="0">
                <a:solidFill>
                  <a:schemeClr val="tx1"/>
                </a:solidFill>
                <a:effectLst/>
                <a:latin typeface="Arial" pitchFamily="34" charset="0"/>
                <a:ea typeface="+mn-ea"/>
                <a:cs typeface="Arial" pitchFamily="34" charset="0"/>
              </a:rPr>
              <a:t> in a </a:t>
            </a:r>
            <a:r>
              <a:rPr lang="en-US" dirty="0" smtClean="0"/>
              <a:t>main.ts</a:t>
            </a:r>
            <a:r>
              <a:rPr lang="en-US" sz="1000" b="0" i="0" kern="1200" dirty="0" smtClean="0">
                <a:solidFill>
                  <a:schemeClr val="tx1"/>
                </a:solidFill>
                <a:effectLst/>
                <a:latin typeface="Arial" pitchFamily="34" charset="0"/>
                <a:ea typeface="+mn-ea"/>
                <a:cs typeface="Arial" pitchFamily="34" charset="0"/>
              </a:rPr>
              <a:t> file like this one.</a:t>
            </a:r>
          </a:p>
          <a:p>
            <a:pPr algn="just"/>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After the import statements, you come to a class adorned with the </a:t>
            </a:r>
            <a:r>
              <a:rPr lang="en-US" sz="1000" b="1" i="0" kern="1200" dirty="0" smtClean="0">
                <a:solidFill>
                  <a:schemeClr val="tx1"/>
                </a:solidFill>
                <a:effectLst/>
                <a:latin typeface="Arial" pitchFamily="34" charset="0"/>
                <a:ea typeface="+mn-ea"/>
                <a:cs typeface="Arial" pitchFamily="34" charset="0"/>
              </a:rPr>
              <a:t>@</a:t>
            </a:r>
            <a:r>
              <a:rPr lang="en-US" sz="1000" b="1"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a:t>
            </a:r>
            <a:r>
              <a:rPr lang="en-US" sz="1000" b="0" i="1" u="none" strike="noStrike" kern="1200" dirty="0" smtClean="0">
                <a:solidFill>
                  <a:schemeClr val="tx1"/>
                </a:solidFill>
                <a:effectLst/>
                <a:latin typeface="Arial" pitchFamily="34" charset="0"/>
                <a:ea typeface="+mn-ea"/>
                <a:cs typeface="Arial" pitchFamily="34" charset="0"/>
              </a:rPr>
              <a:t>decorator</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decorator identifies </a:t>
            </a:r>
            <a:r>
              <a:rPr lang="en-US" sz="1000" b="0" i="0" kern="1200" dirty="0" err="1" smtClean="0">
                <a:solidFill>
                  <a:schemeClr val="tx1"/>
                </a:solidFill>
                <a:effectLst/>
                <a:latin typeface="Arial" pitchFamily="34" charset="0"/>
                <a:ea typeface="+mn-ea"/>
                <a:cs typeface="Arial" pitchFamily="34" charset="0"/>
              </a:rPr>
              <a:t>AppModule</a:t>
            </a:r>
            <a:r>
              <a:rPr lang="en-US" sz="1000" b="0" i="0" kern="1200" dirty="0" smtClean="0">
                <a:solidFill>
                  <a:schemeClr val="tx1"/>
                </a:solidFill>
                <a:effectLst/>
                <a:latin typeface="Arial" pitchFamily="34" charset="0"/>
                <a:ea typeface="+mn-ea"/>
                <a:cs typeface="Arial" pitchFamily="34" charset="0"/>
              </a:rPr>
              <a:t> as an Angular module class (also called an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class).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takes a </a:t>
            </a:r>
            <a:r>
              <a:rPr lang="en-US" sz="1000" b="0" i="1" kern="1200" dirty="0" smtClean="0">
                <a:solidFill>
                  <a:schemeClr val="tx1"/>
                </a:solidFill>
                <a:effectLst/>
                <a:latin typeface="Arial" pitchFamily="34" charset="0"/>
                <a:ea typeface="+mn-ea"/>
                <a:cs typeface="Arial" pitchFamily="34" charset="0"/>
              </a:rPr>
              <a:t>metadata</a:t>
            </a:r>
            <a:r>
              <a:rPr lang="en-US" sz="1000" b="0" i="0" kern="1200" dirty="0" smtClean="0">
                <a:solidFill>
                  <a:schemeClr val="tx1"/>
                </a:solidFill>
                <a:effectLst/>
                <a:latin typeface="Arial" pitchFamily="34" charset="0"/>
                <a:ea typeface="+mn-ea"/>
                <a:cs typeface="Arial" pitchFamily="34" charset="0"/>
              </a:rPr>
              <a:t> object that tells Angular how to compile and launch the application.</a:t>
            </a:r>
          </a:p>
          <a:p>
            <a:r>
              <a:rPr lang="en-US" sz="1000" b="1" i="1" kern="1200" dirty="0" smtClean="0">
                <a:solidFill>
                  <a:schemeClr val="tx1"/>
                </a:solidFill>
                <a:effectLst/>
                <a:latin typeface="Arial" pitchFamily="34" charset="0"/>
                <a:ea typeface="+mn-ea"/>
                <a:cs typeface="Arial" pitchFamily="34" charset="0"/>
              </a:rPr>
              <a:t>imports</a:t>
            </a:r>
            <a:r>
              <a:rPr lang="en-US" sz="1000" b="0" i="0" kern="1200" dirty="0" smtClean="0">
                <a:solidFill>
                  <a:schemeClr val="tx1"/>
                </a:solidFill>
                <a:effectLst/>
                <a:latin typeface="Arial" pitchFamily="34" charset="0"/>
                <a:ea typeface="+mn-ea"/>
                <a:cs typeface="Arial" pitchFamily="34" charset="0"/>
              </a:rPr>
              <a:t> — the </a:t>
            </a:r>
            <a:r>
              <a:rPr lang="en-US" sz="1000" b="0" i="0" kern="1200" dirty="0" err="1" smtClean="0">
                <a:solidFill>
                  <a:schemeClr val="tx1"/>
                </a:solidFill>
                <a:effectLst/>
                <a:latin typeface="Arial" pitchFamily="34" charset="0"/>
                <a:ea typeface="+mn-ea"/>
                <a:cs typeface="Arial" pitchFamily="34" charset="0"/>
              </a:rPr>
              <a:t>BrowserModule</a:t>
            </a:r>
            <a:r>
              <a:rPr lang="en-US" sz="1000" b="0" i="0" kern="1200" dirty="0" smtClean="0">
                <a:solidFill>
                  <a:schemeClr val="tx1"/>
                </a:solidFill>
                <a:effectLst/>
                <a:latin typeface="Arial" pitchFamily="34" charset="0"/>
                <a:ea typeface="+mn-ea"/>
                <a:cs typeface="Arial" pitchFamily="34" charset="0"/>
              </a:rPr>
              <a:t> that this and every application needs to run in a browser.</a:t>
            </a:r>
          </a:p>
          <a:p>
            <a:r>
              <a:rPr lang="en-US" sz="1000" b="1" i="1" kern="1200" dirty="0" smtClean="0">
                <a:solidFill>
                  <a:schemeClr val="tx1"/>
                </a:solidFill>
                <a:effectLst/>
                <a:latin typeface="Arial" pitchFamily="34" charset="0"/>
                <a:ea typeface="+mn-ea"/>
                <a:cs typeface="Arial" pitchFamily="34" charset="0"/>
              </a:rPr>
              <a:t>declarations</a:t>
            </a:r>
            <a:r>
              <a:rPr lang="en-US" sz="1000" b="0" i="0" kern="1200" dirty="0" smtClean="0">
                <a:solidFill>
                  <a:schemeClr val="tx1"/>
                </a:solidFill>
                <a:effectLst/>
                <a:latin typeface="Arial" pitchFamily="34" charset="0"/>
                <a:ea typeface="+mn-ea"/>
                <a:cs typeface="Arial" pitchFamily="34" charset="0"/>
              </a:rPr>
              <a:t> — the application's lone component, which is also ...</a:t>
            </a:r>
          </a:p>
          <a:p>
            <a:r>
              <a:rPr lang="en-US" sz="1000" b="1" i="1" kern="1200" dirty="0" smtClean="0">
                <a:solidFill>
                  <a:schemeClr val="tx1"/>
                </a:solidFill>
                <a:effectLst/>
                <a:latin typeface="Arial" pitchFamily="34" charset="0"/>
                <a:ea typeface="+mn-ea"/>
                <a:cs typeface="Arial" pitchFamily="34" charset="0"/>
              </a:rPr>
              <a:t>bootstrap</a:t>
            </a:r>
            <a:r>
              <a:rPr lang="en-US" sz="1000" b="0" i="0" kern="1200" dirty="0" smtClean="0">
                <a:solidFill>
                  <a:schemeClr val="tx1"/>
                </a:solidFill>
                <a:effectLst/>
                <a:latin typeface="Arial" pitchFamily="34" charset="0"/>
                <a:ea typeface="+mn-ea"/>
                <a:cs typeface="Arial" pitchFamily="34" charset="0"/>
              </a:rPr>
              <a:t> — the </a:t>
            </a:r>
            <a:r>
              <a:rPr lang="en-US" sz="1000" b="0" i="1" kern="1200" dirty="0" smtClean="0">
                <a:solidFill>
                  <a:schemeClr val="tx1"/>
                </a:solidFill>
                <a:effectLst/>
                <a:latin typeface="Arial" pitchFamily="34" charset="0"/>
                <a:ea typeface="+mn-ea"/>
                <a:cs typeface="Arial" pitchFamily="34" charset="0"/>
              </a:rPr>
              <a:t>root</a:t>
            </a:r>
            <a:r>
              <a:rPr lang="en-US" sz="1000" b="0" i="0" kern="1200" dirty="0" smtClean="0">
                <a:solidFill>
                  <a:schemeClr val="tx1"/>
                </a:solidFill>
                <a:effectLst/>
                <a:latin typeface="Arial" pitchFamily="34" charset="0"/>
                <a:ea typeface="+mn-ea"/>
                <a:cs typeface="Arial" pitchFamily="34" charset="0"/>
              </a:rPr>
              <a:t> component that Angular creates and inserts into the index.html host web page.</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96839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There are many ways to bootstrap an application. The variations depend upon how you want to compile the application and where you want to run it.</a:t>
            </a:r>
          </a:p>
          <a:p>
            <a:r>
              <a:rPr lang="en-US" sz="1000" b="0" i="0" kern="1200" dirty="0" smtClean="0">
                <a:solidFill>
                  <a:schemeClr val="tx1"/>
                </a:solidFill>
                <a:effectLst/>
                <a:latin typeface="Arial" pitchFamily="34" charset="0"/>
                <a:ea typeface="+mn-ea"/>
                <a:cs typeface="Arial" pitchFamily="34" charset="0"/>
              </a:rPr>
              <a:t>In the beginning, you will compile the application dynamically with the </a:t>
            </a:r>
            <a:r>
              <a:rPr lang="en-US" sz="1000" b="0" i="1" kern="1200" dirty="0" smtClean="0">
                <a:solidFill>
                  <a:schemeClr val="tx1"/>
                </a:solidFill>
                <a:effectLst/>
                <a:latin typeface="Arial" pitchFamily="34" charset="0"/>
                <a:ea typeface="+mn-ea"/>
                <a:cs typeface="Arial" pitchFamily="34" charset="0"/>
              </a:rPr>
              <a:t>Just-in-Time (JIT)</a:t>
            </a:r>
            <a:r>
              <a:rPr lang="en-US" sz="1000" b="0" i="0" kern="1200" dirty="0" smtClean="0">
                <a:solidFill>
                  <a:schemeClr val="tx1"/>
                </a:solidFill>
                <a:effectLst/>
                <a:latin typeface="Arial" pitchFamily="34" charset="0"/>
                <a:ea typeface="+mn-ea"/>
                <a:cs typeface="Arial" pitchFamily="34" charset="0"/>
              </a:rPr>
              <a:t> compiler and we run it in a browser. </a:t>
            </a:r>
          </a:p>
          <a:p>
            <a:r>
              <a:rPr lang="en-US" sz="1000" b="0" i="0" kern="1200" dirty="0" smtClean="0">
                <a:solidFill>
                  <a:schemeClr val="tx1"/>
                </a:solidFill>
                <a:effectLst/>
                <a:latin typeface="Arial" pitchFamily="34" charset="0"/>
                <a:ea typeface="+mn-ea"/>
                <a:cs typeface="Arial" pitchFamily="34" charset="0"/>
              </a:rPr>
              <a:t>The recommended place to bootstrap a JIT-compiled browser application is in a separate file in the </a:t>
            </a:r>
            <a:r>
              <a:rPr lang="en-US" sz="1000" b="0" i="0" kern="1200" dirty="0" err="1" smtClean="0">
                <a:solidFill>
                  <a:schemeClr val="tx1"/>
                </a:solidFill>
                <a:effectLst/>
                <a:latin typeface="Arial" pitchFamily="34" charset="0"/>
                <a:ea typeface="+mn-ea"/>
                <a:cs typeface="Arial" pitchFamily="34" charset="0"/>
              </a:rPr>
              <a:t>src</a:t>
            </a:r>
            <a:r>
              <a:rPr lang="en-US" sz="1000" b="0" i="0" kern="1200" dirty="0" smtClean="0">
                <a:solidFill>
                  <a:schemeClr val="tx1"/>
                </a:solidFill>
                <a:effectLst/>
                <a:latin typeface="Arial" pitchFamily="34" charset="0"/>
                <a:ea typeface="+mn-ea"/>
                <a:cs typeface="Arial" pitchFamily="34" charset="0"/>
              </a:rPr>
              <a:t> folder named </a:t>
            </a:r>
            <a:r>
              <a:rPr lang="en-US" sz="1000" b="0" i="0" kern="1200" dirty="0" err="1" smtClean="0">
                <a:solidFill>
                  <a:schemeClr val="tx1"/>
                </a:solidFill>
                <a:effectLst/>
                <a:latin typeface="Arial" pitchFamily="34" charset="0"/>
                <a:ea typeface="+mn-ea"/>
                <a:cs typeface="Arial" pitchFamily="34" charset="0"/>
              </a:rPr>
              <a:t>src</a:t>
            </a:r>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main.ts</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The </a:t>
            </a:r>
            <a:r>
              <a:rPr lang="en-US" sz="1000" b="0" i="1" kern="1200" dirty="0" smtClean="0">
                <a:solidFill>
                  <a:schemeClr val="tx1"/>
                </a:solidFill>
                <a:effectLst/>
                <a:latin typeface="Arial" pitchFamily="34" charset="0"/>
                <a:ea typeface="+mn-ea"/>
                <a:cs typeface="Arial" pitchFamily="34" charset="0"/>
              </a:rPr>
              <a:t>bootstrapping</a:t>
            </a:r>
            <a:r>
              <a:rPr lang="en-US" sz="1000" b="0" i="0" kern="1200" dirty="0" smtClean="0">
                <a:solidFill>
                  <a:schemeClr val="tx1"/>
                </a:solidFill>
                <a:effectLst/>
                <a:latin typeface="Arial" pitchFamily="34" charset="0"/>
                <a:ea typeface="+mn-ea"/>
                <a:cs typeface="Arial" pitchFamily="34" charset="0"/>
              </a:rPr>
              <a:t> process sets up the execution environment, digs the </a:t>
            </a:r>
            <a:r>
              <a:rPr lang="en-US" sz="1000" b="0" i="1" kern="1200" dirty="0" smtClean="0">
                <a:solidFill>
                  <a:schemeClr val="tx1"/>
                </a:solidFill>
                <a:effectLst/>
                <a:latin typeface="Arial" pitchFamily="34" charset="0"/>
                <a:ea typeface="+mn-ea"/>
                <a:cs typeface="Arial" pitchFamily="34" charset="0"/>
              </a:rPr>
              <a:t>root</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AppComponent</a:t>
            </a:r>
            <a:r>
              <a:rPr lang="en-US" sz="1000" b="0" i="0" kern="1200" dirty="0" smtClean="0">
                <a:solidFill>
                  <a:schemeClr val="tx1"/>
                </a:solidFill>
                <a:effectLst/>
                <a:latin typeface="Arial" pitchFamily="34" charset="0"/>
                <a:ea typeface="+mn-ea"/>
                <a:cs typeface="Arial" pitchFamily="34" charset="0"/>
              </a:rPr>
              <a:t> out of the module's bootstrap array, creates an instance of the component and inserts it within the element tag identified by the component's selector.</a:t>
            </a:r>
          </a:p>
          <a:p>
            <a:r>
              <a:rPr lang="en-US" sz="1000" b="0" i="0" kern="1200" dirty="0" smtClean="0">
                <a:solidFill>
                  <a:schemeClr val="tx1"/>
                </a:solidFill>
                <a:effectLst/>
                <a:latin typeface="Arial" pitchFamily="34" charset="0"/>
                <a:ea typeface="+mn-ea"/>
                <a:cs typeface="Arial" pitchFamily="34" charset="0"/>
              </a:rPr>
              <a:t>The </a:t>
            </a:r>
            <a:r>
              <a:rPr lang="en-US" sz="1000" b="0" i="0" kern="1200" dirty="0" err="1" smtClean="0">
                <a:solidFill>
                  <a:schemeClr val="tx1"/>
                </a:solidFill>
                <a:effectLst/>
                <a:latin typeface="Arial" pitchFamily="34" charset="0"/>
                <a:ea typeface="+mn-ea"/>
                <a:cs typeface="Arial" pitchFamily="34" charset="0"/>
              </a:rPr>
              <a:t>AppComponent</a:t>
            </a:r>
            <a:r>
              <a:rPr lang="en-US" sz="1000" b="0" i="0" kern="1200" dirty="0" smtClean="0">
                <a:solidFill>
                  <a:schemeClr val="tx1"/>
                </a:solidFill>
                <a:effectLst/>
                <a:latin typeface="Arial" pitchFamily="34" charset="0"/>
                <a:ea typeface="+mn-ea"/>
                <a:cs typeface="Arial" pitchFamily="34" charset="0"/>
              </a:rPr>
              <a:t> selector — here and in most documentation samples — is my-app so Angular looks for a &lt;my-app&gt; tag in the index.html</a:t>
            </a:r>
          </a:p>
          <a:p>
            <a:r>
              <a:rPr lang="en-US" sz="1000" b="0" i="0" kern="1200" dirty="0" smtClean="0">
                <a:solidFill>
                  <a:schemeClr val="tx1"/>
                </a:solidFill>
                <a:effectLst/>
                <a:latin typeface="Arial" pitchFamily="34" charset="0"/>
                <a:ea typeface="+mn-ea"/>
                <a:cs typeface="Arial" pitchFamily="34" charset="0"/>
              </a:rPr>
              <a:t>&lt;my-app&gt;&lt;!-- content managed by Angular --&gt;&lt;/my-app&gt;</a:t>
            </a:r>
          </a:p>
          <a:p>
            <a:endParaRPr lang="en-US" sz="1000" b="0" i="0" kern="1200" dirty="0" smtClean="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421954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69333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4532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38343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4105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Angular is a framework for building client applications in HTML and either JavaScript or a language like </a:t>
            </a:r>
            <a:r>
              <a:rPr lang="en-US" sz="1000" b="0" i="0" kern="1200" dirty="0" err="1" smtClean="0">
                <a:solidFill>
                  <a:schemeClr val="tx1"/>
                </a:solidFill>
                <a:effectLst/>
                <a:latin typeface="Arial" pitchFamily="34" charset="0"/>
                <a:ea typeface="+mn-ea"/>
                <a:cs typeface="Arial" pitchFamily="34" charset="0"/>
              </a:rPr>
              <a:t>TypeScript</a:t>
            </a:r>
            <a:r>
              <a:rPr lang="en-US" sz="1000" b="0" i="0" kern="1200" dirty="0" smtClean="0">
                <a:solidFill>
                  <a:schemeClr val="tx1"/>
                </a:solidFill>
                <a:effectLst/>
                <a:latin typeface="Arial" pitchFamily="34" charset="0"/>
                <a:ea typeface="+mn-ea"/>
                <a:cs typeface="Arial" pitchFamily="34" charset="0"/>
              </a:rPr>
              <a:t> that compiles to JavaScript.</a:t>
            </a:r>
          </a:p>
          <a:p>
            <a:r>
              <a:rPr lang="en-US" sz="1000" b="0" i="0" kern="1200" dirty="0" smtClean="0">
                <a:solidFill>
                  <a:schemeClr val="tx1"/>
                </a:solidFill>
                <a:effectLst/>
                <a:latin typeface="Arial" pitchFamily="34" charset="0"/>
                <a:ea typeface="+mn-ea"/>
                <a:cs typeface="Arial" pitchFamily="34" charset="0"/>
              </a:rPr>
              <a:t>The framework consists of several libraries, some of them core and some optional.</a:t>
            </a:r>
          </a:p>
          <a:p>
            <a:endParaRPr lang="en-US" dirty="0"/>
          </a:p>
        </p:txBody>
      </p:sp>
    </p:spTree>
    <p:extLst>
      <p:ext uri="{BB962C8B-B14F-4D97-AF65-F5344CB8AC3E}">
        <p14:creationId xmlns:p14="http://schemas.microsoft.com/office/powerpoint/2010/main" val="310807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We</a:t>
            </a:r>
            <a:r>
              <a:rPr lang="en-US" sz="1000" b="0" i="0" kern="1200" baseline="0" dirty="0" smtClean="0">
                <a:solidFill>
                  <a:schemeClr val="tx1"/>
                </a:solidFill>
                <a:effectLst/>
                <a:latin typeface="Arial" pitchFamily="34" charset="0"/>
                <a:ea typeface="+mn-ea"/>
                <a:cs typeface="Arial" pitchFamily="34" charset="0"/>
              </a:rPr>
              <a:t> can </a:t>
            </a:r>
            <a:r>
              <a:rPr lang="en-US" sz="1000" b="0" i="0" kern="1200" dirty="0" smtClean="0">
                <a:solidFill>
                  <a:schemeClr val="tx1"/>
                </a:solidFill>
                <a:effectLst/>
                <a:latin typeface="Arial" pitchFamily="34" charset="0"/>
                <a:ea typeface="+mn-ea"/>
                <a:cs typeface="Arial" pitchFamily="34" charset="0"/>
              </a:rPr>
              <a:t>write Angular applications by composing HTML </a:t>
            </a:r>
            <a:r>
              <a:rPr lang="en-US" sz="1000" b="0" i="1" kern="1200" dirty="0" smtClean="0">
                <a:solidFill>
                  <a:schemeClr val="tx1"/>
                </a:solidFill>
                <a:effectLst/>
                <a:latin typeface="Arial" pitchFamily="34" charset="0"/>
                <a:ea typeface="+mn-ea"/>
                <a:cs typeface="Arial" pitchFamily="34" charset="0"/>
              </a:rPr>
              <a:t>templates</a:t>
            </a:r>
            <a:r>
              <a:rPr lang="en-US" sz="1000" b="0" i="0" kern="1200" dirty="0" smtClean="0">
                <a:solidFill>
                  <a:schemeClr val="tx1"/>
                </a:solidFill>
                <a:effectLst/>
                <a:latin typeface="Arial" pitchFamily="34" charset="0"/>
                <a:ea typeface="+mn-ea"/>
                <a:cs typeface="Arial" pitchFamily="34" charset="0"/>
              </a:rPr>
              <a:t> with </a:t>
            </a:r>
            <a:r>
              <a:rPr lang="en-US" sz="1000" b="0" i="0" kern="1200" dirty="0" err="1" smtClean="0">
                <a:solidFill>
                  <a:schemeClr val="tx1"/>
                </a:solidFill>
                <a:effectLst/>
                <a:latin typeface="Arial" pitchFamily="34" charset="0"/>
                <a:ea typeface="+mn-ea"/>
                <a:cs typeface="Arial" pitchFamily="34" charset="0"/>
              </a:rPr>
              <a:t>Angularized</a:t>
            </a:r>
            <a:r>
              <a:rPr lang="en-US" sz="1000" b="0" i="0" kern="1200" dirty="0" smtClean="0">
                <a:solidFill>
                  <a:schemeClr val="tx1"/>
                </a:solidFill>
                <a:effectLst/>
                <a:latin typeface="Arial" pitchFamily="34" charset="0"/>
                <a:ea typeface="+mn-ea"/>
                <a:cs typeface="Arial" pitchFamily="34" charset="0"/>
              </a:rPr>
              <a:t> markup, writing </a:t>
            </a:r>
            <a:r>
              <a:rPr lang="en-US" sz="1000" b="0" i="1" kern="1200" dirty="0" smtClean="0">
                <a:solidFill>
                  <a:schemeClr val="tx1"/>
                </a:solidFill>
                <a:effectLst/>
                <a:latin typeface="Arial" pitchFamily="34" charset="0"/>
                <a:ea typeface="+mn-ea"/>
                <a:cs typeface="Arial" pitchFamily="34" charset="0"/>
              </a:rPr>
              <a:t>component</a:t>
            </a:r>
            <a:r>
              <a:rPr lang="en-US" sz="1000" b="0" i="0" kern="1200" dirty="0" smtClean="0">
                <a:solidFill>
                  <a:schemeClr val="tx1"/>
                </a:solidFill>
                <a:effectLst/>
                <a:latin typeface="Arial" pitchFamily="34" charset="0"/>
                <a:ea typeface="+mn-ea"/>
                <a:cs typeface="Arial" pitchFamily="34" charset="0"/>
              </a:rPr>
              <a:t> classes to manage those templates, adding application logic in </a:t>
            </a:r>
            <a:r>
              <a:rPr lang="en-US" sz="1000" b="0" i="1" kern="1200" dirty="0" smtClean="0">
                <a:solidFill>
                  <a:schemeClr val="tx1"/>
                </a:solidFill>
                <a:effectLst/>
                <a:latin typeface="Arial" pitchFamily="34" charset="0"/>
                <a:ea typeface="+mn-ea"/>
                <a:cs typeface="Arial" pitchFamily="34" charset="0"/>
              </a:rPr>
              <a:t>services</a:t>
            </a:r>
            <a:r>
              <a:rPr lang="en-US" sz="1000" b="0" i="0" kern="1200" dirty="0" smtClean="0">
                <a:solidFill>
                  <a:schemeClr val="tx1"/>
                </a:solidFill>
                <a:effectLst/>
                <a:latin typeface="Arial" pitchFamily="34" charset="0"/>
                <a:ea typeface="+mn-ea"/>
                <a:cs typeface="Arial" pitchFamily="34" charset="0"/>
              </a:rPr>
              <a:t>, and boxing components and services in </a:t>
            </a:r>
            <a:r>
              <a:rPr lang="en-US" sz="1000" b="0" i="1" kern="1200" dirty="0" smtClean="0">
                <a:solidFill>
                  <a:schemeClr val="tx1"/>
                </a:solidFill>
                <a:effectLst/>
                <a:latin typeface="Arial" pitchFamily="34" charset="0"/>
                <a:ea typeface="+mn-ea"/>
                <a:cs typeface="Arial" pitchFamily="34" charset="0"/>
              </a:rPr>
              <a:t>modules</a:t>
            </a:r>
            <a:r>
              <a:rPr lang="en-US" sz="1000" b="0" i="0" kern="1200" dirty="0" smtClean="0">
                <a:solidFill>
                  <a:schemeClr val="tx1"/>
                </a:solidFill>
                <a:effectLst/>
                <a:latin typeface="Arial" pitchFamily="34" charset="0"/>
                <a:ea typeface="+mn-ea"/>
                <a:cs typeface="Arial" pitchFamily="34" charset="0"/>
              </a:rPr>
              <a:t>.</a:t>
            </a:r>
          </a:p>
          <a:p>
            <a:pPr algn="just">
              <a:spcBef>
                <a:spcPts val="600"/>
              </a:spcBef>
            </a:pPr>
            <a:r>
              <a:rPr lang="en-US" dirty="0" smtClean="0"/>
              <a:t>Angular makes HTML more expressive, It powers up HTML with features such as if conditions, for loops and local variables.</a:t>
            </a:r>
          </a:p>
          <a:p>
            <a:pPr algn="just">
              <a:spcBef>
                <a:spcPts val="600"/>
              </a:spcBef>
            </a:pPr>
            <a:r>
              <a:rPr lang="en-US" dirty="0" smtClean="0"/>
              <a:t>Angular has powerful data binding. We can easily display fields from our data model, track changes and process updates from the user.</a:t>
            </a:r>
          </a:p>
          <a:p>
            <a:pPr algn="just">
              <a:spcBef>
                <a:spcPts val="600"/>
              </a:spcBef>
            </a:pPr>
            <a:r>
              <a:rPr lang="en-US" dirty="0" smtClean="0"/>
              <a:t>Angular promotes modularity by design so that the applications become a set of building blocks making it easier to create and reuse contents.</a:t>
            </a:r>
          </a:p>
          <a:p>
            <a:pPr algn="just">
              <a:spcBef>
                <a:spcPts val="600"/>
              </a:spcBef>
            </a:pPr>
            <a:r>
              <a:rPr lang="en-US" dirty="0" smtClean="0"/>
              <a:t>Angular has built-in support for communication with a backend service this makes it easy for Web applications to integrate with the backend service to GET and POST data or execute server side business logic.</a:t>
            </a:r>
          </a:p>
          <a:p>
            <a:pPr algn="just"/>
            <a:r>
              <a:rPr lang="en-US" dirty="0" smtClean="0"/>
              <a:t>Angular 2 was built for speed, It has faster initial loads faster change detection and improved rendering times.</a:t>
            </a:r>
          </a:p>
          <a:p>
            <a:pPr algn="just"/>
            <a:r>
              <a:rPr lang="en-US" dirty="0" smtClean="0"/>
              <a:t>Angular 2 is modern it takes advantage of features provided in the latest JavaScript standards such as classes, modules and decorators.</a:t>
            </a:r>
          </a:p>
          <a:p>
            <a:pPr algn="just"/>
            <a:r>
              <a:rPr lang="en-US" dirty="0" smtClean="0"/>
              <a:t>It leverages web component technologies for building reusable user interface widgets.</a:t>
            </a:r>
          </a:p>
          <a:p>
            <a:pPr algn="just"/>
            <a:r>
              <a:rPr lang="en-US" dirty="0" smtClean="0"/>
              <a:t>It supports both modern and legacy browsers like Chrome, Firefox and Internet Explorer back to IE 9.</a:t>
            </a:r>
          </a:p>
          <a:p>
            <a:pPr algn="just"/>
            <a:r>
              <a:rPr lang="en-US" dirty="0" smtClean="0"/>
              <a:t>It has a simplified API. It has fewer built-in directives to learn simple binding and a lower overall concept count.</a:t>
            </a:r>
          </a:p>
          <a:p>
            <a:pPr algn="just"/>
            <a:r>
              <a:rPr lang="en-US" dirty="0" smtClean="0"/>
              <a:t>It enhances productivity to improve day to day workflows</a:t>
            </a:r>
          </a:p>
          <a:p>
            <a:pPr algn="just">
              <a:spcBef>
                <a:spcPts val="600"/>
              </a:spcBef>
            </a:pPr>
            <a:endParaRPr lang="en-US" dirty="0" smtClean="0"/>
          </a:p>
          <a:p>
            <a:endParaRPr lang="en-US" dirty="0"/>
          </a:p>
        </p:txBody>
      </p:sp>
    </p:spTree>
    <p:extLst>
      <p:ext uri="{BB962C8B-B14F-4D97-AF65-F5344CB8AC3E}">
        <p14:creationId xmlns:p14="http://schemas.microsoft.com/office/powerpoint/2010/main" val="120729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461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824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internet</a:t>
            </a:r>
            <a:r>
              <a:rPr lang="en-US" baseline="0" dirty="0" smtClean="0"/>
              <a:t> use git otherwise use basic demo</a:t>
            </a:r>
          </a:p>
          <a:p>
            <a:r>
              <a:rPr lang="en-US" baseline="0" dirty="0" smtClean="0"/>
              <a:t>If you have internet use </a:t>
            </a:r>
            <a:r>
              <a:rPr lang="en-US" sz="1000" b="0" i="0" kern="1200" dirty="0" err="1" smtClean="0">
                <a:solidFill>
                  <a:schemeClr val="tx1"/>
                </a:solidFill>
                <a:effectLst/>
                <a:latin typeface="Arial" pitchFamily="34" charset="0"/>
                <a:ea typeface="+mn-ea"/>
                <a:cs typeface="Arial" pitchFamily="34" charset="0"/>
              </a:rPr>
              <a:t>npm</a:t>
            </a:r>
            <a:r>
              <a:rPr lang="en-US" sz="1000" b="0" i="0" kern="1200" dirty="0" smtClean="0">
                <a:solidFill>
                  <a:schemeClr val="tx1"/>
                </a:solidFill>
                <a:effectLst/>
                <a:latin typeface="Arial" pitchFamily="34" charset="0"/>
                <a:ea typeface="+mn-ea"/>
                <a:cs typeface="Arial" pitchFamily="34" charset="0"/>
              </a:rPr>
              <a:t> install -g @angular/cli &amp; use ng serve </a:t>
            </a:r>
            <a:endParaRPr lang="en-US" dirty="0"/>
          </a:p>
        </p:txBody>
      </p:sp>
    </p:spTree>
    <p:extLst>
      <p:ext uri="{BB962C8B-B14F-4D97-AF65-F5344CB8AC3E}">
        <p14:creationId xmlns:p14="http://schemas.microsoft.com/office/powerpoint/2010/main" val="42765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fontAlgn="t"/>
            <a:r>
              <a:rPr lang="en-US" b="0" dirty="0" smtClean="0">
                <a:effectLst/>
              </a:rPr>
              <a:t>app/</a:t>
            </a:r>
            <a:r>
              <a:rPr lang="en-US" b="0" dirty="0" err="1" smtClean="0">
                <a:effectLst/>
              </a:rPr>
              <a:t>app.component.ts</a:t>
            </a:r>
            <a:r>
              <a:rPr lang="en-US" b="0" dirty="0" smtClean="0">
                <a:effectLst/>
              </a:rPr>
              <a:t>---</a:t>
            </a:r>
            <a:r>
              <a:rPr lang="en-US" b="0" dirty="0" smtClean="0">
                <a:effectLst/>
                <a:sym typeface="Wingdings" panose="05000000000000000000" pitchFamily="2" charset="2"/>
              </a:rPr>
              <a:t></a:t>
            </a:r>
          </a:p>
          <a:p>
            <a:pPr fontAlgn="t"/>
            <a:r>
              <a:rPr lang="en-US" b="0" dirty="0" smtClean="0">
                <a:effectLst/>
              </a:rPr>
              <a:t>Defines the same </a:t>
            </a:r>
            <a:r>
              <a:rPr lang="en-US" b="0" dirty="0" err="1" smtClean="0">
                <a:effectLst/>
              </a:rPr>
              <a:t>AppComponent</a:t>
            </a:r>
            <a:r>
              <a:rPr lang="en-US" b="0" dirty="0" smtClean="0">
                <a:effectLst/>
              </a:rPr>
              <a:t> as the one in the </a:t>
            </a:r>
            <a:r>
              <a:rPr lang="en-US" b="0" dirty="0" err="1" smtClean="0">
                <a:effectLst/>
              </a:rPr>
              <a:t>QuickStart</a:t>
            </a:r>
            <a:r>
              <a:rPr lang="en-US" b="0" dirty="0" smtClean="0">
                <a:effectLst/>
              </a:rPr>
              <a:t> playground. It is the root component of what will become a tree of nested components as the application evolves.</a:t>
            </a:r>
          </a:p>
          <a:p>
            <a:pPr fontAlgn="t"/>
            <a:r>
              <a:rPr lang="en-US" b="0" dirty="0" smtClean="0">
                <a:effectLst/>
              </a:rPr>
              <a:t>app/</a:t>
            </a:r>
            <a:r>
              <a:rPr lang="en-US" b="0" dirty="0" err="1" smtClean="0">
                <a:effectLst/>
              </a:rPr>
              <a:t>app.module.ts</a:t>
            </a:r>
            <a:r>
              <a:rPr lang="en-US" b="0" dirty="0" smtClean="0">
                <a:effectLst/>
              </a:rPr>
              <a:t>-</a:t>
            </a:r>
            <a:r>
              <a:rPr lang="en-US" b="0" dirty="0" smtClean="0">
                <a:effectLst/>
                <a:sym typeface="Wingdings" panose="05000000000000000000" pitchFamily="2" charset="2"/>
              </a:rPr>
              <a:t></a:t>
            </a:r>
          </a:p>
          <a:p>
            <a:pPr fontAlgn="t"/>
            <a:r>
              <a:rPr lang="en-US" b="0" dirty="0" smtClean="0">
                <a:effectLst/>
              </a:rPr>
              <a:t>Defines </a:t>
            </a:r>
            <a:r>
              <a:rPr lang="en-US" b="0" dirty="0" err="1" smtClean="0">
                <a:effectLst/>
              </a:rPr>
              <a:t>AppModule</a:t>
            </a:r>
            <a:r>
              <a:rPr lang="en-US" b="0" dirty="0" smtClean="0">
                <a:effectLst/>
              </a:rPr>
              <a:t>, the </a:t>
            </a:r>
            <a:r>
              <a:rPr lang="en-US" sz="1000" b="0" i="0" u="none" strike="noStrike" kern="1200" dirty="0" smtClean="0">
                <a:solidFill>
                  <a:schemeClr val="tx1"/>
                </a:solidFill>
                <a:effectLst/>
                <a:latin typeface="Arial" pitchFamily="34" charset="0"/>
                <a:ea typeface="+mn-ea"/>
                <a:cs typeface="Arial" pitchFamily="34" charset="0"/>
              </a:rPr>
              <a:t>root module</a:t>
            </a:r>
            <a:r>
              <a:rPr lang="en-US" b="0" dirty="0" smtClean="0">
                <a:effectLst/>
              </a:rPr>
              <a:t> that tells Angular how to assemble the application. Right now it declares only the </a:t>
            </a:r>
            <a:r>
              <a:rPr lang="en-US" b="0" dirty="0" err="1" smtClean="0">
                <a:effectLst/>
              </a:rPr>
              <a:t>AppComponent</a:t>
            </a:r>
            <a:r>
              <a:rPr lang="en-US" b="0" dirty="0" smtClean="0">
                <a:effectLst/>
              </a:rPr>
              <a:t>. Soon there will be more components to declare.</a:t>
            </a:r>
          </a:p>
          <a:p>
            <a:pPr fontAlgn="t"/>
            <a:r>
              <a:rPr lang="en-US" b="0" dirty="0" smtClean="0">
                <a:effectLst/>
              </a:rPr>
              <a:t>main.ts--</a:t>
            </a:r>
            <a:r>
              <a:rPr lang="en-US" b="0" dirty="0" smtClean="0">
                <a:effectLst/>
                <a:sym typeface="Wingdings" panose="05000000000000000000" pitchFamily="2" charset="2"/>
              </a:rPr>
              <a:t></a:t>
            </a:r>
          </a:p>
          <a:p>
            <a:pPr fontAlgn="t"/>
            <a:r>
              <a:rPr lang="en-US" b="0" dirty="0" smtClean="0">
                <a:effectLst/>
              </a:rPr>
              <a:t>Compiles the application with the </a:t>
            </a:r>
            <a:r>
              <a:rPr lang="en-US" sz="1000" b="0" i="0" u="none" strike="noStrike" kern="1200" dirty="0" smtClean="0">
                <a:solidFill>
                  <a:schemeClr val="tx1"/>
                </a:solidFill>
                <a:effectLst/>
                <a:latin typeface="Arial" pitchFamily="34" charset="0"/>
                <a:ea typeface="+mn-ea"/>
                <a:cs typeface="Arial" pitchFamily="34" charset="0"/>
              </a:rPr>
              <a:t>JIT compiler</a:t>
            </a:r>
            <a:r>
              <a:rPr lang="en-US" sz="1000" b="0" i="0" u="none" strike="noStrike" kern="1200" baseline="0" dirty="0" smtClean="0">
                <a:solidFill>
                  <a:schemeClr val="tx1"/>
                </a:solidFill>
                <a:effectLst/>
                <a:latin typeface="Arial" pitchFamily="34" charset="0"/>
                <a:ea typeface="+mn-ea"/>
                <a:cs typeface="Arial" pitchFamily="34" charset="0"/>
              </a:rPr>
              <a:t> </a:t>
            </a:r>
            <a:r>
              <a:rPr lang="en-US" b="0" dirty="0" smtClean="0">
                <a:effectLst/>
              </a:rPr>
              <a:t>and </a:t>
            </a:r>
            <a:r>
              <a:rPr lang="en-US" sz="1000" b="0" i="0" u="none" strike="noStrike" kern="1200" dirty="0" smtClean="0">
                <a:solidFill>
                  <a:schemeClr val="tx1"/>
                </a:solidFill>
                <a:effectLst/>
                <a:latin typeface="Arial" pitchFamily="34" charset="0"/>
                <a:ea typeface="+mn-ea"/>
                <a:cs typeface="Arial" pitchFamily="34" charset="0"/>
              </a:rPr>
              <a:t>bootstraps</a:t>
            </a:r>
            <a:r>
              <a:rPr lang="en-US" b="0" dirty="0" smtClean="0">
                <a:effectLst/>
              </a:rPr>
              <a:t> the application's main module (</a:t>
            </a:r>
            <a:r>
              <a:rPr lang="en-US" b="0" dirty="0" err="1" smtClean="0">
                <a:effectLst/>
              </a:rPr>
              <a:t>AppModule</a:t>
            </a:r>
            <a:r>
              <a:rPr lang="en-US" b="0" dirty="0" smtClean="0">
                <a:effectLst/>
              </a:rPr>
              <a:t>) to run in the browser. The JIT compiler is a reasonable choice during the development of most projects and it's the only viable choice for a sample running in a </a:t>
            </a:r>
            <a:r>
              <a:rPr lang="en-US" b="0" i="1" dirty="0" smtClean="0">
                <a:effectLst/>
              </a:rPr>
              <a:t>live-coding</a:t>
            </a:r>
            <a:r>
              <a:rPr lang="en-US" b="0" dirty="0" smtClean="0">
                <a:effectLst/>
              </a:rPr>
              <a:t> environment like </a:t>
            </a:r>
            <a:r>
              <a:rPr lang="en-US" b="0" dirty="0" err="1" smtClean="0">
                <a:effectLst/>
              </a:rPr>
              <a:t>Stackblitz</a:t>
            </a:r>
            <a:r>
              <a:rPr lang="en-US" b="0" dirty="0" smtClean="0">
                <a:effectLst/>
              </a:rPr>
              <a:t>. You'll learn about alternative compiling and </a:t>
            </a:r>
            <a:r>
              <a:rPr lang="en-US" sz="1000" b="0" i="0" u="none" strike="noStrike" kern="1200" dirty="0" smtClean="0">
                <a:solidFill>
                  <a:schemeClr val="tx1"/>
                </a:solidFill>
                <a:effectLst/>
                <a:latin typeface="Arial" pitchFamily="34" charset="0"/>
                <a:ea typeface="+mn-ea"/>
                <a:cs typeface="Arial" pitchFamily="34" charset="0"/>
              </a:rPr>
              <a:t>deployment</a:t>
            </a:r>
            <a:r>
              <a:rPr lang="en-US" b="0" dirty="0" smtClean="0">
                <a:effectLst/>
              </a:rPr>
              <a:t> options later in the documentation.</a:t>
            </a:r>
          </a:p>
          <a:p>
            <a:endParaRPr lang="en-US" dirty="0"/>
          </a:p>
        </p:txBody>
      </p:sp>
    </p:spTree>
    <p:extLst>
      <p:ext uri="{BB962C8B-B14F-4D97-AF65-F5344CB8AC3E}">
        <p14:creationId xmlns:p14="http://schemas.microsoft.com/office/powerpoint/2010/main" val="121338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a:bodyPr>
          <a:lstStyle/>
          <a:p>
            <a:r>
              <a:rPr lang="en-US" sz="1000" b="0" i="0" kern="1200" dirty="0" smtClean="0">
                <a:solidFill>
                  <a:schemeClr val="tx1"/>
                </a:solidFill>
                <a:effectLst/>
                <a:latin typeface="Arial" pitchFamily="34" charset="0"/>
                <a:ea typeface="+mn-ea"/>
                <a:cs typeface="Arial" pitchFamily="34" charset="0"/>
              </a:rPr>
              <a:t>We</a:t>
            </a:r>
            <a:r>
              <a:rPr lang="en-US" sz="1000" b="0" i="0" kern="1200" baseline="0" dirty="0" smtClean="0">
                <a:solidFill>
                  <a:schemeClr val="tx1"/>
                </a:solidFill>
                <a:effectLst/>
                <a:latin typeface="Arial" pitchFamily="34" charset="0"/>
                <a:ea typeface="+mn-ea"/>
                <a:cs typeface="Arial" pitchFamily="34" charset="0"/>
              </a:rPr>
              <a:t> can</a:t>
            </a:r>
            <a:r>
              <a:rPr lang="en-US" sz="1000" b="0" i="0" kern="1200" dirty="0" smtClean="0">
                <a:solidFill>
                  <a:schemeClr val="tx1"/>
                </a:solidFill>
                <a:effectLst/>
                <a:latin typeface="Arial" pitchFamily="34" charset="0"/>
                <a:ea typeface="+mn-ea"/>
                <a:cs typeface="Arial" pitchFamily="34" charset="0"/>
              </a:rPr>
              <a:t> write Angular applications by composing HTML </a:t>
            </a:r>
            <a:r>
              <a:rPr lang="en-US" sz="1000" b="0" i="1" kern="1200" dirty="0" smtClean="0">
                <a:solidFill>
                  <a:schemeClr val="tx1"/>
                </a:solidFill>
                <a:effectLst/>
                <a:latin typeface="Arial" pitchFamily="34" charset="0"/>
                <a:ea typeface="+mn-ea"/>
                <a:cs typeface="Arial" pitchFamily="34" charset="0"/>
              </a:rPr>
              <a:t>templates</a:t>
            </a:r>
            <a:r>
              <a:rPr lang="en-US" sz="1000" b="0" i="0" kern="1200" dirty="0" smtClean="0">
                <a:solidFill>
                  <a:schemeClr val="tx1"/>
                </a:solidFill>
                <a:effectLst/>
                <a:latin typeface="Arial" pitchFamily="34" charset="0"/>
                <a:ea typeface="+mn-ea"/>
                <a:cs typeface="Arial" pitchFamily="34" charset="0"/>
              </a:rPr>
              <a:t> with </a:t>
            </a:r>
            <a:r>
              <a:rPr lang="en-US" sz="1000" b="0" i="0" kern="1200" dirty="0" err="1" smtClean="0">
                <a:solidFill>
                  <a:schemeClr val="tx1"/>
                </a:solidFill>
                <a:effectLst/>
                <a:latin typeface="Arial" pitchFamily="34" charset="0"/>
                <a:ea typeface="+mn-ea"/>
                <a:cs typeface="Arial" pitchFamily="34" charset="0"/>
              </a:rPr>
              <a:t>Angularized</a:t>
            </a:r>
            <a:r>
              <a:rPr lang="en-US" sz="1000" b="0" i="0" kern="1200" dirty="0" smtClean="0">
                <a:solidFill>
                  <a:schemeClr val="tx1"/>
                </a:solidFill>
                <a:effectLst/>
                <a:latin typeface="Arial" pitchFamily="34" charset="0"/>
                <a:ea typeface="+mn-ea"/>
                <a:cs typeface="Arial" pitchFamily="34" charset="0"/>
              </a:rPr>
              <a:t> markup, writing </a:t>
            </a:r>
            <a:r>
              <a:rPr lang="en-US" sz="1000" b="0" i="1" kern="1200" dirty="0" smtClean="0">
                <a:solidFill>
                  <a:schemeClr val="tx1"/>
                </a:solidFill>
                <a:effectLst/>
                <a:latin typeface="Arial" pitchFamily="34" charset="0"/>
                <a:ea typeface="+mn-ea"/>
                <a:cs typeface="Arial" pitchFamily="34" charset="0"/>
              </a:rPr>
              <a:t>component</a:t>
            </a:r>
            <a:r>
              <a:rPr lang="en-US" sz="1000" b="0" i="0" kern="1200" dirty="0" smtClean="0">
                <a:solidFill>
                  <a:schemeClr val="tx1"/>
                </a:solidFill>
                <a:effectLst/>
                <a:latin typeface="Arial" pitchFamily="34" charset="0"/>
                <a:ea typeface="+mn-ea"/>
                <a:cs typeface="Arial" pitchFamily="34" charset="0"/>
              </a:rPr>
              <a:t> classes to manage those templates, adding application logic in </a:t>
            </a:r>
            <a:r>
              <a:rPr lang="en-US" sz="1000" b="0" i="1" kern="1200" dirty="0" smtClean="0">
                <a:solidFill>
                  <a:schemeClr val="tx1"/>
                </a:solidFill>
                <a:effectLst/>
                <a:latin typeface="Arial" pitchFamily="34" charset="0"/>
                <a:ea typeface="+mn-ea"/>
                <a:cs typeface="Arial" pitchFamily="34" charset="0"/>
              </a:rPr>
              <a:t>services</a:t>
            </a:r>
            <a:r>
              <a:rPr lang="en-US" sz="1000" b="0" i="0" kern="1200" dirty="0" smtClean="0">
                <a:solidFill>
                  <a:schemeClr val="tx1"/>
                </a:solidFill>
                <a:effectLst/>
                <a:latin typeface="Arial" pitchFamily="34" charset="0"/>
                <a:ea typeface="+mn-ea"/>
                <a:cs typeface="Arial" pitchFamily="34" charset="0"/>
              </a:rPr>
              <a:t>, and boxing components and services in </a:t>
            </a:r>
            <a:r>
              <a:rPr lang="en-US" sz="1000" b="0" i="1" kern="1200" dirty="0" smtClean="0">
                <a:solidFill>
                  <a:schemeClr val="tx1"/>
                </a:solidFill>
                <a:effectLst/>
                <a:latin typeface="Arial" pitchFamily="34" charset="0"/>
                <a:ea typeface="+mn-ea"/>
                <a:cs typeface="Arial" pitchFamily="34" charset="0"/>
              </a:rPr>
              <a:t>modules</a:t>
            </a:r>
            <a:r>
              <a:rPr lang="en-US" sz="1000" b="0" i="0" kern="1200" dirty="0" smtClean="0">
                <a:solidFill>
                  <a:schemeClr val="tx1"/>
                </a:solidFill>
                <a:effectLst/>
                <a:latin typeface="Arial" pitchFamily="34" charset="0"/>
                <a:ea typeface="+mn-ea"/>
                <a:cs typeface="Arial" pitchFamily="34" charset="0"/>
              </a:rPr>
              <a:t>.</a:t>
            </a:r>
          </a:p>
          <a:p>
            <a:r>
              <a:rPr lang="en-US" sz="1000" b="0" i="0" kern="1200" dirty="0" smtClean="0">
                <a:solidFill>
                  <a:schemeClr val="tx1"/>
                </a:solidFill>
                <a:effectLst/>
                <a:latin typeface="Arial" pitchFamily="34" charset="0"/>
                <a:ea typeface="+mn-ea"/>
                <a:cs typeface="Arial" pitchFamily="34" charset="0"/>
              </a:rPr>
              <a:t>Then we launch the app by </a:t>
            </a:r>
            <a:r>
              <a:rPr lang="en-US" sz="1000" b="0" i="1" kern="1200" dirty="0" smtClean="0">
                <a:solidFill>
                  <a:schemeClr val="tx1"/>
                </a:solidFill>
                <a:effectLst/>
                <a:latin typeface="Arial" pitchFamily="34" charset="0"/>
                <a:ea typeface="+mn-ea"/>
                <a:cs typeface="Arial" pitchFamily="34" charset="0"/>
              </a:rPr>
              <a:t>bootstrapping</a:t>
            </a:r>
            <a:r>
              <a:rPr lang="en-US" sz="1000" b="0" i="0" kern="1200" dirty="0" smtClean="0">
                <a:solidFill>
                  <a:schemeClr val="tx1"/>
                </a:solidFill>
                <a:effectLst/>
                <a:latin typeface="Arial" pitchFamily="34" charset="0"/>
                <a:ea typeface="+mn-ea"/>
                <a:cs typeface="Arial" pitchFamily="34" charset="0"/>
              </a:rPr>
              <a:t> the </a:t>
            </a:r>
            <a:r>
              <a:rPr lang="en-US" sz="1000" b="0" i="1" kern="1200" dirty="0" smtClean="0">
                <a:solidFill>
                  <a:schemeClr val="tx1"/>
                </a:solidFill>
                <a:effectLst/>
                <a:latin typeface="Arial" pitchFamily="34" charset="0"/>
                <a:ea typeface="+mn-ea"/>
                <a:cs typeface="Arial" pitchFamily="34" charset="0"/>
              </a:rPr>
              <a:t>root module</a:t>
            </a:r>
            <a:r>
              <a:rPr lang="en-US" sz="1000" b="0" i="0" kern="1200" dirty="0" smtClean="0">
                <a:solidFill>
                  <a:schemeClr val="tx1"/>
                </a:solidFill>
                <a:effectLst/>
                <a:latin typeface="Arial" pitchFamily="34" charset="0"/>
                <a:ea typeface="+mn-ea"/>
                <a:cs typeface="Arial" pitchFamily="34" charset="0"/>
              </a:rPr>
              <a:t>. Angular takes over, presenting your application content in a browser and responding to user interactions according to the instructions we</a:t>
            </a:r>
            <a:r>
              <a:rPr lang="en-US" sz="1000" b="0" i="0" kern="1200" baseline="0" dirty="0" smtClean="0">
                <a:solidFill>
                  <a:schemeClr val="tx1"/>
                </a:solidFill>
                <a:effectLst/>
                <a:latin typeface="Arial" pitchFamily="34" charset="0"/>
                <a:ea typeface="+mn-ea"/>
                <a:cs typeface="Arial" pitchFamily="34" charset="0"/>
              </a:rPr>
              <a:t> have </a:t>
            </a:r>
            <a:r>
              <a:rPr lang="en-US" sz="1000" b="0" i="0" kern="1200" dirty="0" smtClean="0">
                <a:solidFill>
                  <a:schemeClr val="tx1"/>
                </a:solidFill>
                <a:effectLst/>
                <a:latin typeface="Arial" pitchFamily="34" charset="0"/>
                <a:ea typeface="+mn-ea"/>
                <a:cs typeface="Arial" pitchFamily="34" charset="0"/>
              </a:rPr>
              <a:t> provided.</a:t>
            </a:r>
          </a:p>
          <a:p>
            <a:r>
              <a:rPr lang="en-US" sz="1000" b="0" i="0" kern="1200" dirty="0" smtClean="0">
                <a:solidFill>
                  <a:schemeClr val="tx1"/>
                </a:solidFill>
                <a:effectLst/>
                <a:latin typeface="Arial" pitchFamily="34" charset="0"/>
                <a:ea typeface="+mn-ea"/>
                <a:cs typeface="Arial" pitchFamily="34" charset="0"/>
              </a:rPr>
              <a:t>Then we launch the app by </a:t>
            </a:r>
            <a:r>
              <a:rPr lang="en-US" sz="1000" b="0" i="1" kern="1200" dirty="0" smtClean="0">
                <a:solidFill>
                  <a:schemeClr val="tx1"/>
                </a:solidFill>
                <a:effectLst/>
                <a:latin typeface="Arial" pitchFamily="34" charset="0"/>
                <a:ea typeface="+mn-ea"/>
                <a:cs typeface="Arial" pitchFamily="34" charset="0"/>
              </a:rPr>
              <a:t>bootstrapping</a:t>
            </a:r>
            <a:r>
              <a:rPr lang="en-US" sz="1000" b="0" i="0" kern="1200" dirty="0" smtClean="0">
                <a:solidFill>
                  <a:schemeClr val="tx1"/>
                </a:solidFill>
                <a:effectLst/>
                <a:latin typeface="Arial" pitchFamily="34" charset="0"/>
                <a:ea typeface="+mn-ea"/>
                <a:cs typeface="Arial" pitchFamily="34" charset="0"/>
              </a:rPr>
              <a:t> the </a:t>
            </a:r>
            <a:r>
              <a:rPr lang="en-US" sz="1000" b="0" i="1" kern="1200" dirty="0" smtClean="0">
                <a:solidFill>
                  <a:schemeClr val="tx1"/>
                </a:solidFill>
                <a:effectLst/>
                <a:latin typeface="Arial" pitchFamily="34" charset="0"/>
                <a:ea typeface="+mn-ea"/>
                <a:cs typeface="Arial" pitchFamily="34" charset="0"/>
              </a:rPr>
              <a:t>root module</a:t>
            </a:r>
            <a:r>
              <a:rPr lang="en-US" sz="1000" b="0" i="0" kern="1200" dirty="0" smtClean="0">
                <a:solidFill>
                  <a:schemeClr val="tx1"/>
                </a:solidFill>
                <a:effectLst/>
                <a:latin typeface="Arial" pitchFamily="34" charset="0"/>
                <a:ea typeface="+mn-ea"/>
                <a:cs typeface="Arial" pitchFamily="34" charset="0"/>
              </a:rPr>
              <a:t>. Angular takes over, presenting our application content in a browser and responding to user interactions according to the instructions you've provided.</a:t>
            </a:r>
          </a:p>
          <a:p>
            <a:r>
              <a:rPr lang="en-US" sz="1000" b="1" i="0" kern="1200" dirty="0" smtClean="0">
                <a:solidFill>
                  <a:schemeClr val="tx1"/>
                </a:solidFill>
                <a:effectLst/>
                <a:latin typeface="Arial" pitchFamily="34" charset="0"/>
                <a:ea typeface="+mn-ea"/>
                <a:cs typeface="Arial" pitchFamily="34" charset="0"/>
              </a:rPr>
              <a:t>Module</a:t>
            </a:r>
          </a:p>
          <a:p>
            <a:r>
              <a:rPr lang="en-US" sz="1000" b="0" i="0" kern="1200" dirty="0" smtClean="0">
                <a:solidFill>
                  <a:schemeClr val="tx1"/>
                </a:solidFill>
                <a:effectLst/>
                <a:latin typeface="Arial" pitchFamily="34" charset="0"/>
                <a:ea typeface="+mn-ea"/>
                <a:cs typeface="Arial" pitchFamily="34" charset="0"/>
              </a:rPr>
              <a:t>Optional feature</a:t>
            </a:r>
          </a:p>
          <a:p>
            <a:r>
              <a:rPr lang="en-US" sz="1000" b="0" i="0" kern="1200" dirty="0" smtClean="0">
                <a:solidFill>
                  <a:schemeClr val="tx1"/>
                </a:solidFill>
                <a:effectLst/>
                <a:latin typeface="Arial" pitchFamily="34" charset="0"/>
                <a:ea typeface="+mn-ea"/>
                <a:cs typeface="Arial" pitchFamily="34" charset="0"/>
              </a:rPr>
              <a:t>Useful if you are using </a:t>
            </a:r>
            <a:r>
              <a:rPr lang="en-US" sz="1000" b="0" i="0" kern="1200" dirty="0" err="1" smtClean="0">
                <a:solidFill>
                  <a:schemeClr val="tx1"/>
                </a:solidFill>
                <a:effectLst/>
                <a:latin typeface="Arial" pitchFamily="34" charset="0"/>
                <a:ea typeface="+mn-ea"/>
                <a:cs typeface="Arial" pitchFamily="34" charset="0"/>
              </a:rPr>
              <a:t>TypeScript</a:t>
            </a:r>
            <a:r>
              <a:rPr lang="en-US" sz="1000" b="0" i="0" kern="1200" dirty="0" smtClean="0">
                <a:solidFill>
                  <a:schemeClr val="tx1"/>
                </a:solidFill>
                <a:effectLst/>
                <a:latin typeface="Arial" pitchFamily="34" charset="0"/>
                <a:ea typeface="+mn-ea"/>
                <a:cs typeface="Arial" pitchFamily="34" charset="0"/>
              </a:rPr>
              <a:t> which allows you to use interface or classes</a:t>
            </a:r>
          </a:p>
          <a:p>
            <a:r>
              <a:rPr lang="en-US" sz="1000" b="0" i="0" kern="1200" dirty="0" smtClean="0">
                <a:solidFill>
                  <a:schemeClr val="tx1"/>
                </a:solidFill>
                <a:effectLst/>
                <a:latin typeface="Arial" pitchFamily="34" charset="0"/>
                <a:ea typeface="+mn-ea"/>
                <a:cs typeface="Arial" pitchFamily="34" charset="0"/>
              </a:rPr>
              <a:t>export class </a:t>
            </a:r>
            <a:r>
              <a:rPr lang="en-US" sz="1000" b="0" i="0" kern="1200" dirty="0" err="1" smtClean="0">
                <a:solidFill>
                  <a:schemeClr val="tx1"/>
                </a:solidFill>
                <a:effectLst/>
                <a:latin typeface="Arial" pitchFamily="34" charset="0"/>
                <a:ea typeface="+mn-ea"/>
                <a:cs typeface="Arial" pitchFamily="34" charset="0"/>
              </a:rPr>
              <a:t>AppComponent</a:t>
            </a:r>
            <a:r>
              <a:rPr lang="en-US" sz="1000" b="0" i="0" kern="1200" dirty="0" smtClean="0">
                <a:solidFill>
                  <a:schemeClr val="tx1"/>
                </a:solidFill>
                <a:effectLst/>
                <a:latin typeface="Arial" pitchFamily="34" charset="0"/>
                <a:ea typeface="+mn-ea"/>
                <a:cs typeface="Arial" pitchFamily="34" charset="0"/>
              </a:rPr>
              <a:t> is like saying that this class is going to be public</a:t>
            </a:r>
          </a:p>
          <a:p>
            <a:r>
              <a:rPr lang="en-US" sz="1000" b="0" i="0" kern="1200" dirty="0" smtClean="0">
                <a:solidFill>
                  <a:schemeClr val="tx1"/>
                </a:solidFill>
                <a:effectLst/>
                <a:latin typeface="Arial" pitchFamily="34" charset="0"/>
                <a:ea typeface="+mn-ea"/>
                <a:cs typeface="Arial" pitchFamily="34" charset="0"/>
              </a:rPr>
              <a:t>Use relative file paths for importing modules</a:t>
            </a:r>
          </a:p>
          <a:p>
            <a:r>
              <a:rPr lang="en-US" sz="1000" b="0" i="0" kern="1200" dirty="0" smtClean="0">
                <a:solidFill>
                  <a:schemeClr val="tx1"/>
                </a:solidFill>
                <a:effectLst/>
                <a:latin typeface="Arial" pitchFamily="34" charset="0"/>
                <a:ea typeface="+mn-ea"/>
                <a:cs typeface="Arial" pitchFamily="34" charset="0"/>
              </a:rPr>
              <a:t>Component class is something you’d export from a module.</a:t>
            </a:r>
          </a:p>
          <a:p>
            <a:r>
              <a:rPr lang="en-US" sz="1000" b="1" i="0" kern="1200" dirty="0" smtClean="0">
                <a:solidFill>
                  <a:schemeClr val="tx1"/>
                </a:solidFill>
                <a:effectLst/>
                <a:latin typeface="Arial" pitchFamily="34" charset="0"/>
                <a:ea typeface="+mn-ea"/>
                <a:cs typeface="Arial" pitchFamily="34" charset="0"/>
              </a:rPr>
              <a:t>Component</a:t>
            </a:r>
          </a:p>
          <a:p>
            <a:r>
              <a:rPr lang="en-US" sz="1000" b="0" i="0" kern="1200" dirty="0" smtClean="0">
                <a:solidFill>
                  <a:schemeClr val="tx1"/>
                </a:solidFill>
                <a:effectLst/>
                <a:latin typeface="Arial" pitchFamily="34" charset="0"/>
                <a:ea typeface="+mn-ea"/>
                <a:cs typeface="Arial" pitchFamily="34" charset="0"/>
              </a:rPr>
              <a:t>Components controls Views</a:t>
            </a:r>
          </a:p>
          <a:p>
            <a:r>
              <a:rPr lang="en-US" sz="1000" b="0" i="0" kern="1200" dirty="0" smtClean="0">
                <a:solidFill>
                  <a:schemeClr val="tx1"/>
                </a:solidFill>
                <a:effectLst/>
                <a:latin typeface="Arial" pitchFamily="34" charset="0"/>
                <a:ea typeface="+mn-ea"/>
                <a:cs typeface="Arial" pitchFamily="34" charset="0"/>
              </a:rPr>
              <a:t>Logic to support the view can be inside a class</a:t>
            </a:r>
          </a:p>
          <a:p>
            <a:r>
              <a:rPr lang="en-US" sz="1000" b="0" i="0" kern="1200" dirty="0" smtClean="0">
                <a:solidFill>
                  <a:schemeClr val="tx1"/>
                </a:solidFill>
                <a:effectLst/>
                <a:latin typeface="Arial" pitchFamily="34" charset="0"/>
                <a:ea typeface="+mn-ea"/>
                <a:cs typeface="Arial" pitchFamily="34" charset="0"/>
              </a:rPr>
              <a:t>Angular creates/destroys components as user moves through UI</a:t>
            </a:r>
          </a:p>
          <a:p>
            <a:r>
              <a:rPr lang="en-US" sz="1000" b="1" i="0" kern="1200" dirty="0" smtClean="0">
                <a:solidFill>
                  <a:schemeClr val="tx1"/>
                </a:solidFill>
                <a:effectLst/>
                <a:latin typeface="Arial" pitchFamily="34" charset="0"/>
                <a:ea typeface="+mn-ea"/>
                <a:cs typeface="Arial" pitchFamily="34" charset="0"/>
              </a:rPr>
              <a:t>Template</a:t>
            </a:r>
          </a:p>
          <a:p>
            <a:r>
              <a:rPr lang="en-US" sz="1000" b="0" i="0" kern="1200" dirty="0" smtClean="0">
                <a:solidFill>
                  <a:schemeClr val="tx1"/>
                </a:solidFill>
                <a:effectLst/>
                <a:latin typeface="Arial" pitchFamily="34" charset="0"/>
                <a:ea typeface="+mn-ea"/>
                <a:cs typeface="Arial" pitchFamily="34" charset="0"/>
              </a:rPr>
              <a:t>A form of HTML that describes how to render the Component. It looks mostly like HTML syntax except if you add Angular keywords in them.</a:t>
            </a:r>
          </a:p>
          <a:p>
            <a:r>
              <a:rPr lang="en-US" sz="1000" b="1" i="0" kern="1200" dirty="0" smtClean="0">
                <a:solidFill>
                  <a:schemeClr val="tx1"/>
                </a:solidFill>
                <a:effectLst/>
                <a:latin typeface="Arial" pitchFamily="34" charset="0"/>
                <a:ea typeface="+mn-ea"/>
                <a:cs typeface="Arial" pitchFamily="34" charset="0"/>
              </a:rPr>
              <a:t>Metadata</a:t>
            </a:r>
          </a:p>
          <a:p>
            <a:r>
              <a:rPr lang="en-US" sz="1000" b="0" i="0" kern="1200" dirty="0" smtClean="0">
                <a:solidFill>
                  <a:schemeClr val="tx1"/>
                </a:solidFill>
                <a:effectLst/>
                <a:latin typeface="Arial" pitchFamily="34" charset="0"/>
                <a:ea typeface="+mn-ea"/>
                <a:cs typeface="Arial" pitchFamily="34" charset="0"/>
              </a:rPr>
              <a:t>Some </a:t>
            </a:r>
            <a:r>
              <a:rPr lang="en-US" sz="1000" b="1" i="1" kern="1200" dirty="0" smtClean="0">
                <a:solidFill>
                  <a:schemeClr val="tx1"/>
                </a:solidFill>
                <a:effectLst/>
                <a:latin typeface="Arial" pitchFamily="34" charset="0"/>
                <a:ea typeface="+mn-ea"/>
                <a:cs typeface="Arial" pitchFamily="34" charset="0"/>
              </a:rPr>
              <a:t>@Component</a:t>
            </a:r>
            <a:r>
              <a:rPr lang="en-US" sz="1000" b="0" i="0" kern="1200" dirty="0" smtClean="0">
                <a:solidFill>
                  <a:schemeClr val="tx1"/>
                </a:solidFill>
                <a:effectLst/>
                <a:latin typeface="Arial" pitchFamily="34" charset="0"/>
                <a:ea typeface="+mn-ea"/>
                <a:cs typeface="Arial" pitchFamily="34" charset="0"/>
              </a:rPr>
              <a:t> configuration options:</a:t>
            </a:r>
          </a:p>
          <a:p>
            <a:r>
              <a:rPr lang="en-US" sz="1000" b="0" i="0" kern="1200" dirty="0" smtClean="0">
                <a:solidFill>
                  <a:schemeClr val="tx1"/>
                </a:solidFill>
                <a:effectLst/>
                <a:latin typeface="Arial" pitchFamily="34" charset="0"/>
                <a:ea typeface="+mn-ea"/>
                <a:cs typeface="Arial" pitchFamily="34" charset="0"/>
              </a:rPr>
              <a:t>selector: </a:t>
            </a:r>
            <a:r>
              <a:rPr lang="en-US" sz="1000" b="0" i="0" kern="1200" dirty="0" err="1" smtClean="0">
                <a:solidFill>
                  <a:schemeClr val="tx1"/>
                </a:solidFill>
                <a:effectLst/>
                <a:latin typeface="Arial" pitchFamily="34" charset="0"/>
                <a:ea typeface="+mn-ea"/>
                <a:cs typeface="Arial" pitchFamily="34" charset="0"/>
              </a:rPr>
              <a:t>css</a:t>
            </a:r>
            <a:r>
              <a:rPr lang="en-US" sz="1000" b="0" i="0" kern="1200" dirty="0" smtClean="0">
                <a:solidFill>
                  <a:schemeClr val="tx1"/>
                </a:solidFill>
                <a:effectLst/>
                <a:latin typeface="Arial" pitchFamily="34" charset="0"/>
                <a:ea typeface="+mn-ea"/>
                <a:cs typeface="Arial" pitchFamily="34" charset="0"/>
              </a:rPr>
              <a:t> selector to be applied to that html element</a:t>
            </a:r>
          </a:p>
          <a:p>
            <a:r>
              <a:rPr lang="en-US" sz="1000" b="0" i="0" kern="1200" dirty="0" err="1" smtClean="0">
                <a:solidFill>
                  <a:schemeClr val="tx1"/>
                </a:solidFill>
                <a:effectLst/>
                <a:latin typeface="Arial" pitchFamily="34" charset="0"/>
                <a:ea typeface="+mn-ea"/>
                <a:cs typeface="Arial" pitchFamily="34" charset="0"/>
              </a:rPr>
              <a:t>templateUrl</a:t>
            </a:r>
            <a:r>
              <a:rPr lang="en-US" sz="1000" b="0" i="0" kern="1200" dirty="0" smtClean="0">
                <a:solidFill>
                  <a:schemeClr val="tx1"/>
                </a:solidFill>
                <a:effectLst/>
                <a:latin typeface="Arial" pitchFamily="34" charset="0"/>
                <a:ea typeface="+mn-ea"/>
                <a:cs typeface="Arial" pitchFamily="34" charset="0"/>
              </a:rPr>
              <a:t>: address of the component itself</a:t>
            </a:r>
          </a:p>
          <a:p>
            <a:r>
              <a:rPr lang="en-US" sz="1000" b="0" i="0" kern="1200" dirty="0" smtClean="0">
                <a:solidFill>
                  <a:schemeClr val="tx1"/>
                </a:solidFill>
                <a:effectLst/>
                <a:latin typeface="Arial" pitchFamily="34" charset="0"/>
                <a:ea typeface="+mn-ea"/>
                <a:cs typeface="Arial" pitchFamily="34" charset="0"/>
              </a:rPr>
              <a:t>directives: array of components/directives that this component itself requires to function properly</a:t>
            </a:r>
          </a:p>
          <a:p>
            <a:r>
              <a:rPr lang="en-US" sz="1000" b="0" i="0" kern="1200" dirty="0" smtClean="0">
                <a:solidFill>
                  <a:schemeClr val="tx1"/>
                </a:solidFill>
                <a:effectLst/>
                <a:latin typeface="Arial" pitchFamily="34" charset="0"/>
                <a:ea typeface="+mn-ea"/>
                <a:cs typeface="Arial" pitchFamily="34" charset="0"/>
              </a:rPr>
              <a:t>providers: an array of </a:t>
            </a:r>
            <a:r>
              <a:rPr lang="en-US" sz="1000" b="0" i="1" kern="1200" dirty="0" smtClean="0">
                <a:solidFill>
                  <a:schemeClr val="tx1"/>
                </a:solidFill>
                <a:effectLst/>
                <a:latin typeface="Arial" pitchFamily="34" charset="0"/>
                <a:ea typeface="+mn-ea"/>
                <a:cs typeface="Arial" pitchFamily="34" charset="0"/>
              </a:rPr>
              <a:t>dependency injection providers</a:t>
            </a:r>
            <a:r>
              <a:rPr lang="en-US" sz="1000" b="0" i="0" kern="1200" dirty="0" smtClean="0">
                <a:solidFill>
                  <a:schemeClr val="tx1"/>
                </a:solidFill>
                <a:effectLst/>
                <a:latin typeface="Arial" pitchFamily="34" charset="0"/>
                <a:ea typeface="+mn-ea"/>
                <a:cs typeface="Arial" pitchFamily="34" charset="0"/>
              </a:rPr>
              <a:t> for </a:t>
            </a:r>
            <a:r>
              <a:rPr lang="en-US" sz="1000" b="0" i="1" kern="1200" dirty="0" smtClean="0">
                <a:solidFill>
                  <a:schemeClr val="tx1"/>
                </a:solidFill>
                <a:effectLst/>
                <a:latin typeface="Arial" pitchFamily="34" charset="0"/>
                <a:ea typeface="+mn-ea"/>
                <a:cs typeface="Arial" pitchFamily="34" charset="0"/>
              </a:rPr>
              <a:t>services</a:t>
            </a:r>
            <a:endParaRPr lang="en-US" sz="1000" b="0" i="0" kern="1200" dirty="0" smtClean="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840894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50436679"/>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5927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086158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704689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6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675236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896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4317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87664854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807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9442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97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12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2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6919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1807701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eclipse.org/oxygen/"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v2.angular.io/docs/ts/latest/guide/architecture.html#data-binding" TargetMode="External"/><Relationship Id="rId3" Type="http://schemas.openxmlformats.org/officeDocument/2006/relationships/image" Target="../media/image12.png"/><Relationship Id="rId7" Type="http://schemas.openxmlformats.org/officeDocument/2006/relationships/hyperlink" Target="https://v2.angular.io/docs/ts/latest/guide/architecture.html#metadata"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v2.angular.io/docs/ts/latest/guide/architecture.html#templates" TargetMode="External"/><Relationship Id="rId11" Type="http://schemas.openxmlformats.org/officeDocument/2006/relationships/hyperlink" Target="https://v2.angular.io/docs/ts/latest/guide/architecture.html#dependency-injection" TargetMode="External"/><Relationship Id="rId5" Type="http://schemas.openxmlformats.org/officeDocument/2006/relationships/hyperlink" Target="https://v2.angular.io/docs/ts/latest/guide/architecture.html#components" TargetMode="External"/><Relationship Id="rId10" Type="http://schemas.openxmlformats.org/officeDocument/2006/relationships/hyperlink" Target="https://v2.angular.io/docs/ts/latest/guide/architecture.html#services" TargetMode="External"/><Relationship Id="rId4" Type="http://schemas.openxmlformats.org/officeDocument/2006/relationships/hyperlink" Target="https://v2.angular.io/docs/ts/latest/guide/architecture.html#modules" TargetMode="External"/><Relationship Id="rId9" Type="http://schemas.openxmlformats.org/officeDocument/2006/relationships/hyperlink" Target="https://v2.angular.io/docs/ts/latest/guide/architecture.html#directiv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0" y="2449287"/>
            <a:ext cx="5862989" cy="770431"/>
          </a:xfrm>
        </p:spPr>
        <p:txBody>
          <a:bodyPr>
            <a:normAutofit/>
          </a:bodyPr>
          <a:lstStyle/>
          <a:p>
            <a:pPr lvl="0"/>
            <a:r>
              <a:rPr lang="en-US" sz="3600" dirty="0" smtClean="0"/>
              <a:t>Introduction </a:t>
            </a:r>
            <a:r>
              <a:rPr lang="en-US" sz="3600" dirty="0" smtClean="0"/>
              <a:t>to Angular </a:t>
            </a:r>
            <a:r>
              <a:rPr lang="en-US" sz="3600" dirty="0" smtClean="0"/>
              <a:t>2</a:t>
            </a:r>
            <a:endParaRPr lang="en-US" sz="3600" dirty="0"/>
          </a:p>
        </p:txBody>
      </p:sp>
      <p:sp>
        <p:nvSpPr>
          <p:cNvPr id="12" name="Subtitle 11"/>
          <p:cNvSpPr>
            <a:spLocks noGrp="1"/>
          </p:cNvSpPr>
          <p:nvPr>
            <p:ph type="subTitle" idx="1"/>
          </p:nvPr>
        </p:nvSpPr>
        <p:spPr/>
        <p:txBody>
          <a:bodyPr>
            <a:normAutofit/>
          </a:bodyPr>
          <a:lstStyle/>
          <a:p>
            <a:r>
              <a:rPr lang="en-US" sz="2000" b="0" dirty="0" smtClean="0"/>
              <a:t>Lesson </a:t>
            </a:r>
            <a:r>
              <a:rPr lang="en-US" sz="2000" dirty="0" smtClean="0"/>
              <a:t>02</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36193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A </a:t>
            </a:r>
            <a:r>
              <a:rPr lang="en-US" dirty="0"/>
              <a:t>Basic Angular 2 </a:t>
            </a:r>
            <a:r>
              <a:rPr lang="en-US" dirty="0" smtClean="0"/>
              <a:t>Application</a:t>
            </a:r>
            <a:r>
              <a:rPr lang="en-US" dirty="0"/>
              <a:t/>
            </a:r>
            <a:br>
              <a:rPr lang="en-US" dirty="0"/>
            </a:br>
            <a:endParaRPr lang="en-US" dirty="0"/>
          </a:p>
        </p:txBody>
      </p:sp>
      <p:sp>
        <p:nvSpPr>
          <p:cNvPr id="3" name="Content Placeholder 2"/>
          <p:cNvSpPr>
            <a:spLocks noGrp="1"/>
          </p:cNvSpPr>
          <p:nvPr>
            <p:ph idx="1"/>
          </p:nvPr>
        </p:nvSpPr>
        <p:spPr>
          <a:xfrm>
            <a:off x="298516" y="1494766"/>
            <a:ext cx="8459722" cy="4643751"/>
          </a:xfrm>
        </p:spPr>
        <p:txBody>
          <a:bodyPr/>
          <a:lstStyle/>
          <a:p>
            <a:pPr marL="285750" indent="-285750">
              <a:buFont typeface="Arial" panose="020B0604020202020204" pitchFamily="34" charset="0"/>
              <a:buChar char="•"/>
            </a:pPr>
            <a:r>
              <a:rPr lang="en-US" dirty="0"/>
              <a:t>An application is consists of a set of components, and some services, each component is comprised of a template</a:t>
            </a:r>
            <a:r>
              <a:rPr lang="en-US" dirty="0" smtClean="0"/>
              <a:t>, Classes </a:t>
            </a:r>
            <a:r>
              <a:rPr lang="en-US" dirty="0"/>
              <a:t>and </a:t>
            </a:r>
            <a:r>
              <a:rPr lang="en-US" dirty="0" smtClean="0"/>
              <a:t>metadata.</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298516" y="2982772"/>
            <a:ext cx="8300419" cy="2360753"/>
          </a:xfrm>
          <a:prstGeom prst="rect">
            <a:avLst/>
          </a:prstGeom>
        </p:spPr>
      </p:pic>
    </p:spTree>
    <p:extLst>
      <p:ext uri="{BB962C8B-B14F-4D97-AF65-F5344CB8AC3E}">
        <p14:creationId xmlns:p14="http://schemas.microsoft.com/office/powerpoint/2010/main" val="3642672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Angular 2 </a:t>
            </a:r>
            <a:r>
              <a:rPr lang="en-US" dirty="0" smtClean="0"/>
              <a:t>Application- Module</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Angular apps are modular and Angular has its own modularity system called </a:t>
            </a:r>
            <a:r>
              <a:rPr lang="en-US" i="1" dirty="0"/>
              <a:t>Angular </a:t>
            </a:r>
            <a:r>
              <a:rPr lang="en-US" i="1" dirty="0" smtClean="0"/>
              <a:t>modules </a:t>
            </a:r>
            <a:r>
              <a:rPr lang="en-US" dirty="0" smtClean="0"/>
              <a:t>or</a:t>
            </a:r>
            <a:r>
              <a:rPr lang="en-US" dirty="0"/>
              <a:t> </a:t>
            </a:r>
            <a:r>
              <a:rPr lang="en-US" i="1" dirty="0" err="1"/>
              <a:t>NgModules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Every </a:t>
            </a:r>
            <a:r>
              <a:rPr lang="en-US" dirty="0"/>
              <a:t>Angular app has at least one Angular module class, the root </a:t>
            </a:r>
            <a:r>
              <a:rPr lang="en-US" dirty="0" smtClean="0"/>
              <a:t>module, conventionally </a:t>
            </a:r>
            <a:r>
              <a:rPr lang="en-US" dirty="0"/>
              <a:t>named </a:t>
            </a:r>
            <a:r>
              <a:rPr lang="en-US" dirty="0" err="1" smtClean="0"/>
              <a:t>AppModule</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An </a:t>
            </a:r>
            <a:r>
              <a:rPr lang="en-US" dirty="0"/>
              <a:t>Angular module, whether a root or feature, is a class with an @</a:t>
            </a:r>
            <a:r>
              <a:rPr lang="en-US" dirty="0" err="1"/>
              <a:t>NgModule</a:t>
            </a:r>
            <a:r>
              <a:rPr lang="en-US" dirty="0"/>
              <a:t> </a:t>
            </a:r>
            <a:r>
              <a:rPr lang="en-US" dirty="0" smtClean="0"/>
              <a:t>decorator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NgModule</a:t>
            </a:r>
            <a:r>
              <a:rPr lang="en-US" dirty="0" smtClean="0"/>
              <a:t> </a:t>
            </a:r>
            <a:r>
              <a:rPr lang="en-US" dirty="0"/>
              <a:t>is a decorator function that takes a single metadata object whose properties describe the module</a:t>
            </a:r>
            <a:r>
              <a:rPr lang="en-US" dirty="0" smtClean="0"/>
              <a:t>.</a:t>
            </a:r>
          </a:p>
          <a:p>
            <a:pPr marL="285750" indent="-285750">
              <a:buFont typeface="Arial" panose="020B0604020202020204" pitchFamily="34" charset="0"/>
              <a:buChar char="•"/>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83889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Angular 2 Application-Module</a:t>
            </a:r>
          </a:p>
        </p:txBody>
      </p:sp>
      <p:sp>
        <p:nvSpPr>
          <p:cNvPr id="3" name="Content Placeholder 2"/>
          <p:cNvSpPr>
            <a:spLocks noGrp="1"/>
          </p:cNvSpPr>
          <p:nvPr>
            <p:ph idx="1"/>
          </p:nvPr>
        </p:nvSpPr>
        <p:spPr>
          <a:xfrm>
            <a:off x="298516" y="1494766"/>
            <a:ext cx="8425354" cy="4643751"/>
          </a:xfrm>
        </p:spPr>
        <p:txBody>
          <a:bodyPr/>
          <a:lstStyle/>
          <a:p>
            <a:r>
              <a:rPr lang="en-US" dirty="0" smtClean="0"/>
              <a:t>Some important properties are</a:t>
            </a:r>
          </a:p>
          <a:p>
            <a:pPr lvl="1"/>
            <a:r>
              <a:rPr lang="en-US" dirty="0"/>
              <a:t>declarations - the view classes that belong to this module. Angular has three kinds of view classes: components, directives, and pipes.</a:t>
            </a:r>
          </a:p>
          <a:p>
            <a:pPr lvl="1"/>
            <a:endParaRPr lang="en-US" dirty="0"/>
          </a:p>
          <a:p>
            <a:pPr lvl="1"/>
            <a:r>
              <a:rPr lang="en-US" dirty="0"/>
              <a:t>exports - the subset of declarations that should be visible and usable in the component templates of other modules.</a:t>
            </a:r>
          </a:p>
          <a:p>
            <a:pPr lvl="1"/>
            <a:endParaRPr lang="en-US" dirty="0"/>
          </a:p>
          <a:p>
            <a:pPr lvl="1"/>
            <a:r>
              <a:rPr lang="en-US" dirty="0"/>
              <a:t>imports - other modules whose exported classes are needed by component templates declared in this module.</a:t>
            </a:r>
          </a:p>
          <a:p>
            <a:pPr lvl="1"/>
            <a:endParaRPr lang="en-US" dirty="0"/>
          </a:p>
          <a:p>
            <a:pPr lvl="1"/>
            <a:r>
              <a:rPr lang="en-US" dirty="0"/>
              <a:t>providers - creators of services that this module contributes to the global collection of services; they become accessible in all parts of the app.</a:t>
            </a:r>
          </a:p>
          <a:p>
            <a:pPr lvl="1"/>
            <a:endParaRPr lang="en-US" dirty="0"/>
          </a:p>
          <a:p>
            <a:pPr lvl="1"/>
            <a:r>
              <a:rPr lang="en-US" dirty="0"/>
              <a:t>bootstrap - the main application view, called the root component, that hosts all other app views. Only the root module should set this bootstrap property</a:t>
            </a:r>
            <a:r>
              <a:rPr lang="en-US" dirty="0" smtClean="0"/>
              <a:t>.</a:t>
            </a:r>
            <a:endParaRPr lang="en-US" dirty="0"/>
          </a:p>
        </p:txBody>
      </p:sp>
    </p:spTree>
    <p:extLst>
      <p:ext uri="{BB962C8B-B14F-4D97-AF65-F5344CB8AC3E}">
        <p14:creationId xmlns:p14="http://schemas.microsoft.com/office/powerpoint/2010/main" val="2021812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A Basic Angular 2 </a:t>
            </a:r>
            <a:r>
              <a:rPr lang="en-US" dirty="0" smtClean="0"/>
              <a:t>Application-Root Module</a:t>
            </a:r>
            <a:endParaRPr lang="en-US" sz="2400" dirty="0"/>
          </a:p>
        </p:txBody>
      </p:sp>
      <p:sp>
        <p:nvSpPr>
          <p:cNvPr id="2" name="Content Placeholder 1"/>
          <p:cNvSpPr>
            <a:spLocks noGrp="1"/>
          </p:cNvSpPr>
          <p:nvPr>
            <p:ph idx="1"/>
          </p:nvPr>
        </p:nvSpPr>
        <p:spPr>
          <a:xfrm>
            <a:off x="180949" y="1494766"/>
            <a:ext cx="8845484" cy="4643751"/>
          </a:xfrm>
        </p:spPr>
        <p:txBody>
          <a:bodyPr/>
          <a:lstStyle/>
          <a:p>
            <a:pPr marL="285750" indent="-285750" algn="just">
              <a:buFont typeface="Arial" panose="020B0604020202020204" pitchFamily="34" charset="0"/>
              <a:buChar char="•"/>
            </a:pPr>
            <a:r>
              <a:rPr lang="en-US" dirty="0" smtClean="0"/>
              <a:t>Every </a:t>
            </a:r>
            <a:r>
              <a:rPr lang="en-US" dirty="0"/>
              <a:t>application </a:t>
            </a:r>
            <a:r>
              <a:rPr lang="en-US" dirty="0" smtClean="0"/>
              <a:t>has at </a:t>
            </a:r>
            <a:r>
              <a:rPr lang="en-US" dirty="0"/>
              <a:t>least one Angular module, the root module that you bootstrap to launch the </a:t>
            </a:r>
            <a:r>
              <a:rPr lang="en-US" dirty="0" smtClean="0"/>
              <a:t>application.</a:t>
            </a:r>
          </a:p>
          <a:p>
            <a:pPr marL="285750" indent="-285750" algn="just">
              <a:buFont typeface="Arial" panose="020B0604020202020204" pitchFamily="34" charset="0"/>
              <a:buChar char="•"/>
            </a:pPr>
            <a:endParaRPr lang="en-US" dirty="0"/>
          </a:p>
          <a:p>
            <a:pPr algn="just"/>
            <a:endParaRPr lang="en-US" dirty="0"/>
          </a:p>
        </p:txBody>
      </p:sp>
      <p:sp>
        <p:nvSpPr>
          <p:cNvPr id="3" name="Rounded Rectangle 2"/>
          <p:cNvSpPr/>
          <p:nvPr/>
        </p:nvSpPr>
        <p:spPr>
          <a:xfrm>
            <a:off x="832104" y="2754629"/>
            <a:ext cx="6986016" cy="3131821"/>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a:solidFill>
                  <a:schemeClr val="tx2">
                    <a:lumMod val="50000"/>
                  </a:schemeClr>
                </a:solidFill>
              </a:rPr>
              <a:t>import { </a:t>
            </a:r>
            <a:r>
              <a:rPr lang="en-US" sz="1600" dirty="0" err="1">
                <a:solidFill>
                  <a:schemeClr val="tx2">
                    <a:lumMod val="50000"/>
                  </a:schemeClr>
                </a:solidFill>
              </a:rPr>
              <a:t>NgModule</a:t>
            </a:r>
            <a:r>
              <a:rPr lang="en-US" sz="1600" dirty="0">
                <a:solidFill>
                  <a:schemeClr val="tx2">
                    <a:lumMod val="50000"/>
                  </a:schemeClr>
                </a:solidFill>
              </a:rPr>
              <a:t> } from '@angular/core';</a:t>
            </a:r>
          </a:p>
          <a:p>
            <a:pPr lvl="1"/>
            <a:r>
              <a:rPr lang="en-US" sz="1600" dirty="0">
                <a:solidFill>
                  <a:schemeClr val="tx2">
                    <a:lumMod val="50000"/>
                  </a:schemeClr>
                </a:solidFill>
              </a:rPr>
              <a:t>import { </a:t>
            </a:r>
            <a:r>
              <a:rPr lang="en-US" sz="1600" dirty="0" err="1">
                <a:solidFill>
                  <a:schemeClr val="tx2">
                    <a:lumMod val="50000"/>
                  </a:schemeClr>
                </a:solidFill>
              </a:rPr>
              <a:t>BrowserModule</a:t>
            </a:r>
            <a:r>
              <a:rPr lang="en-US" sz="1600" dirty="0">
                <a:solidFill>
                  <a:schemeClr val="tx2">
                    <a:lumMod val="50000"/>
                  </a:schemeClr>
                </a:solidFill>
              </a:rPr>
              <a:t> } from '@angular/platform-browser';</a:t>
            </a:r>
          </a:p>
          <a:p>
            <a:pPr lvl="1"/>
            <a:r>
              <a:rPr lang="en-US" sz="1600" dirty="0">
                <a:solidFill>
                  <a:schemeClr val="tx2">
                    <a:lumMod val="50000"/>
                  </a:schemeClr>
                </a:solidFill>
              </a:rPr>
              <a:t>import { </a:t>
            </a:r>
            <a:r>
              <a:rPr lang="en-US" sz="1600" dirty="0" err="1">
                <a:solidFill>
                  <a:schemeClr val="tx2">
                    <a:lumMod val="50000"/>
                  </a:schemeClr>
                </a:solidFill>
              </a:rPr>
              <a:t>AppComponent</a:t>
            </a:r>
            <a:r>
              <a:rPr lang="en-US" sz="1600" dirty="0">
                <a:solidFill>
                  <a:schemeClr val="tx2">
                    <a:lumMod val="50000"/>
                  </a:schemeClr>
                </a:solidFill>
              </a:rPr>
              <a:t> } from './</a:t>
            </a:r>
            <a:r>
              <a:rPr lang="en-US" sz="1600" dirty="0" err="1">
                <a:solidFill>
                  <a:schemeClr val="tx2">
                    <a:lumMod val="50000"/>
                  </a:schemeClr>
                </a:solidFill>
              </a:rPr>
              <a:t>app.component</a:t>
            </a:r>
            <a:r>
              <a:rPr lang="en-US" sz="1600" dirty="0" smtClean="0">
                <a:solidFill>
                  <a:schemeClr val="tx2">
                    <a:lumMod val="50000"/>
                  </a:schemeClr>
                </a:solidFill>
              </a:rPr>
              <a:t>';</a:t>
            </a:r>
          </a:p>
          <a:p>
            <a:pPr lvl="1"/>
            <a:endParaRPr lang="en-US" sz="1600" dirty="0">
              <a:solidFill>
                <a:schemeClr val="tx2">
                  <a:lumMod val="50000"/>
                </a:schemeClr>
              </a:solidFill>
            </a:endParaRPr>
          </a:p>
          <a:p>
            <a:pPr lvl="1"/>
            <a:r>
              <a:rPr lang="en-US" sz="1600" dirty="0">
                <a:solidFill>
                  <a:schemeClr val="tx2">
                    <a:lumMod val="50000"/>
                  </a:schemeClr>
                </a:solidFill>
              </a:rPr>
              <a:t>@</a:t>
            </a:r>
            <a:r>
              <a:rPr lang="en-US" sz="1600" dirty="0" err="1">
                <a:solidFill>
                  <a:schemeClr val="tx2">
                    <a:lumMod val="50000"/>
                  </a:schemeClr>
                </a:solidFill>
              </a:rPr>
              <a:t>NgModule</a:t>
            </a:r>
            <a:r>
              <a:rPr lang="en-US" sz="1600" dirty="0">
                <a:solidFill>
                  <a:schemeClr val="tx2">
                    <a:lumMod val="50000"/>
                  </a:schemeClr>
                </a:solidFill>
              </a:rPr>
              <a:t>({</a:t>
            </a:r>
          </a:p>
          <a:p>
            <a:pPr lvl="1"/>
            <a:r>
              <a:rPr lang="en-US" sz="1600" dirty="0">
                <a:solidFill>
                  <a:schemeClr val="tx2">
                    <a:lumMod val="50000"/>
                  </a:schemeClr>
                </a:solidFill>
              </a:rPr>
              <a:t>imports: [ </a:t>
            </a:r>
            <a:r>
              <a:rPr lang="en-US" sz="1600" dirty="0" err="1">
                <a:solidFill>
                  <a:schemeClr val="tx2">
                    <a:lumMod val="50000"/>
                  </a:schemeClr>
                </a:solidFill>
              </a:rPr>
              <a:t>BrowserModule</a:t>
            </a:r>
            <a:r>
              <a:rPr lang="en-US" sz="1600" dirty="0">
                <a:solidFill>
                  <a:schemeClr val="tx2">
                    <a:lumMod val="50000"/>
                  </a:schemeClr>
                </a:solidFill>
              </a:rPr>
              <a:t> ],</a:t>
            </a:r>
          </a:p>
          <a:p>
            <a:pPr lvl="1"/>
            <a:r>
              <a:rPr lang="en-US" sz="1600" dirty="0">
                <a:solidFill>
                  <a:schemeClr val="tx2">
                    <a:lumMod val="50000"/>
                  </a:schemeClr>
                </a:solidFill>
              </a:rPr>
              <a:t>declarations: [ </a:t>
            </a:r>
            <a:r>
              <a:rPr lang="en-US" sz="1600" dirty="0" err="1">
                <a:solidFill>
                  <a:schemeClr val="tx2">
                    <a:lumMod val="50000"/>
                  </a:schemeClr>
                </a:solidFill>
              </a:rPr>
              <a:t>AppComponent</a:t>
            </a:r>
            <a:r>
              <a:rPr lang="en-US" sz="1600" dirty="0">
                <a:solidFill>
                  <a:schemeClr val="tx2">
                    <a:lumMod val="50000"/>
                  </a:schemeClr>
                </a:solidFill>
              </a:rPr>
              <a:t> ],</a:t>
            </a:r>
          </a:p>
          <a:p>
            <a:pPr lvl="1"/>
            <a:r>
              <a:rPr lang="en-US" sz="1600" dirty="0">
                <a:solidFill>
                  <a:schemeClr val="tx2">
                    <a:lumMod val="50000"/>
                  </a:schemeClr>
                </a:solidFill>
              </a:rPr>
              <a:t>bootstrap: [ </a:t>
            </a:r>
            <a:r>
              <a:rPr lang="en-US" sz="1600" dirty="0" err="1">
                <a:solidFill>
                  <a:schemeClr val="tx2">
                    <a:lumMod val="50000"/>
                  </a:schemeClr>
                </a:solidFill>
              </a:rPr>
              <a:t>AppComponent</a:t>
            </a:r>
            <a:r>
              <a:rPr lang="en-US" sz="1600" dirty="0">
                <a:solidFill>
                  <a:schemeClr val="tx2">
                    <a:lumMod val="50000"/>
                  </a:schemeClr>
                </a:solidFill>
              </a:rPr>
              <a:t> ]</a:t>
            </a:r>
          </a:p>
          <a:p>
            <a:pPr lvl="1"/>
            <a:r>
              <a:rPr lang="en-US" sz="1600" dirty="0">
                <a:solidFill>
                  <a:schemeClr val="tx2">
                    <a:lumMod val="50000"/>
                  </a:schemeClr>
                </a:solidFill>
              </a:rPr>
              <a:t>})</a:t>
            </a:r>
          </a:p>
          <a:p>
            <a:pPr lvl="1"/>
            <a:endParaRPr lang="en-US" sz="1600" dirty="0" smtClean="0">
              <a:solidFill>
                <a:schemeClr val="tx2">
                  <a:lumMod val="50000"/>
                </a:schemeClr>
              </a:solidFill>
            </a:endParaRPr>
          </a:p>
          <a:p>
            <a:pPr lvl="1"/>
            <a:r>
              <a:rPr lang="en-US" sz="1600" dirty="0" smtClean="0">
                <a:solidFill>
                  <a:schemeClr val="tx2">
                    <a:lumMod val="50000"/>
                  </a:schemeClr>
                </a:solidFill>
              </a:rPr>
              <a:t>export </a:t>
            </a:r>
            <a:r>
              <a:rPr lang="en-US" sz="1600" dirty="0">
                <a:solidFill>
                  <a:schemeClr val="tx2">
                    <a:lumMod val="50000"/>
                  </a:schemeClr>
                </a:solidFill>
              </a:rPr>
              <a:t>class </a:t>
            </a:r>
            <a:r>
              <a:rPr lang="en-US" sz="1600" dirty="0" err="1">
                <a:solidFill>
                  <a:schemeClr val="tx2">
                    <a:lumMod val="50000"/>
                  </a:schemeClr>
                </a:solidFill>
              </a:rPr>
              <a:t>AppModule</a:t>
            </a:r>
            <a:r>
              <a:rPr lang="en-US" sz="1600" dirty="0">
                <a:solidFill>
                  <a:schemeClr val="tx2">
                    <a:lumMod val="50000"/>
                  </a:schemeClr>
                </a:solidFill>
              </a:rPr>
              <a:t> { }</a:t>
            </a:r>
            <a:endParaRPr lang="en-US" sz="1600" dirty="0" smtClean="0">
              <a:solidFill>
                <a:schemeClr val="tx2">
                  <a:lumMod val="50000"/>
                </a:schemeClr>
              </a:solidFill>
            </a:endParaRPr>
          </a:p>
        </p:txBody>
      </p:sp>
    </p:spTree>
    <p:extLst>
      <p:ext uri="{BB962C8B-B14F-4D97-AF65-F5344CB8AC3E}">
        <p14:creationId xmlns:p14="http://schemas.microsoft.com/office/powerpoint/2010/main" val="3041506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Angular 2 Application-Root Module</a:t>
            </a:r>
          </a:p>
        </p:txBody>
      </p:sp>
      <p:sp>
        <p:nvSpPr>
          <p:cNvPr id="3" name="Content Placeholder 2"/>
          <p:cNvSpPr>
            <a:spLocks noGrp="1"/>
          </p:cNvSpPr>
          <p:nvPr>
            <p:ph sz="quarter" idx="10"/>
          </p:nvPr>
        </p:nvSpPr>
        <p:spPr>
          <a:xfrm>
            <a:off x="189571" y="990600"/>
            <a:ext cx="4604361" cy="5649686"/>
          </a:xfrm>
        </p:spPr>
        <p:style>
          <a:lnRef idx="2">
            <a:schemeClr val="dk1"/>
          </a:lnRef>
          <a:fillRef idx="1">
            <a:schemeClr val="lt1"/>
          </a:fillRef>
          <a:effectRef idx="0">
            <a:schemeClr val="dk1"/>
          </a:effectRef>
          <a:fontRef idx="minor">
            <a:schemeClr val="dk1"/>
          </a:fontRef>
        </p:style>
        <p:txBody>
          <a:bodyPr/>
          <a:lstStyle/>
          <a:p>
            <a:r>
              <a:rPr lang="en-US" dirty="0"/>
              <a:t>Launch an application by bootstrapping its root </a:t>
            </a:r>
            <a:r>
              <a:rPr lang="en-US" dirty="0" smtClean="0"/>
              <a:t>module—</a:t>
            </a:r>
            <a:r>
              <a:rPr lang="en-US" dirty="0" err="1" smtClean="0"/>
              <a:t>main.ts</a:t>
            </a:r>
            <a:r>
              <a:rPr lang="en-US" dirty="0" smtClean="0"/>
              <a:t> . </a:t>
            </a:r>
          </a:p>
          <a:p>
            <a:endParaRPr lang="en-US" dirty="0" smtClean="0"/>
          </a:p>
          <a:p>
            <a:r>
              <a:rPr lang="en-US" dirty="0"/>
              <a:t>Angular ships as a collection of JavaScript modules. </a:t>
            </a:r>
            <a:r>
              <a:rPr lang="en-US" dirty="0" smtClean="0"/>
              <a:t>We </a:t>
            </a:r>
            <a:r>
              <a:rPr lang="en-US" dirty="0"/>
              <a:t>can think of them as library </a:t>
            </a:r>
            <a:r>
              <a:rPr lang="en-US" dirty="0" smtClean="0"/>
              <a:t>modules. Each </a:t>
            </a:r>
            <a:r>
              <a:rPr lang="en-US" dirty="0"/>
              <a:t>Angular library name begins with the @angular prefix</a:t>
            </a:r>
            <a:r>
              <a:rPr lang="en-US" dirty="0" smtClean="0"/>
              <a:t>.</a:t>
            </a:r>
          </a:p>
          <a:p>
            <a:endParaRPr lang="en-US" dirty="0" smtClean="0"/>
          </a:p>
          <a:p>
            <a:pPr lvl="1"/>
            <a:r>
              <a:rPr lang="en-US" dirty="0" smtClean="0"/>
              <a:t> </a:t>
            </a:r>
          </a:p>
          <a:p>
            <a:r>
              <a:rPr lang="en-US" dirty="0" smtClean="0"/>
              <a:t>The </a:t>
            </a:r>
            <a:r>
              <a:rPr lang="en-US" dirty="0"/>
              <a:t>application module needs material from within that </a:t>
            </a:r>
            <a:r>
              <a:rPr lang="en-US" dirty="0" err="1"/>
              <a:t>BrowserModule</a:t>
            </a:r>
            <a:r>
              <a:rPr lang="en-US" dirty="0"/>
              <a:t>. To access that material, add it to the @</a:t>
            </a:r>
            <a:r>
              <a:rPr lang="en-US" dirty="0" err="1"/>
              <a:t>NgModule</a:t>
            </a:r>
            <a:r>
              <a:rPr lang="en-US" dirty="0"/>
              <a:t> metadata imports like this</a:t>
            </a:r>
            <a:r>
              <a:rPr lang="en-US" dirty="0" smtClean="0"/>
              <a:t>.</a:t>
            </a:r>
          </a:p>
          <a:p>
            <a:pPr lvl="1"/>
            <a:r>
              <a:rPr lang="en-US" dirty="0"/>
              <a:t>imports:      [ </a:t>
            </a:r>
            <a:r>
              <a:rPr lang="en-US" dirty="0" err="1"/>
              <a:t>BrowserModule</a:t>
            </a:r>
            <a:r>
              <a:rPr lang="en-US" dirty="0"/>
              <a:t> ]</a:t>
            </a:r>
            <a:endParaRPr lang="en-US" dirty="0" smtClean="0"/>
          </a:p>
          <a:p>
            <a:pPr marL="0" indent="0">
              <a:buNone/>
            </a:pPr>
            <a:endParaRPr lang="en-US" dirty="0" smtClean="0"/>
          </a:p>
          <a:p>
            <a:endParaRPr lang="en-US" dirty="0" smtClean="0"/>
          </a:p>
          <a:p>
            <a:endParaRPr lang="en-US" dirty="0"/>
          </a:p>
          <a:p>
            <a:endParaRPr lang="en-US" dirty="0"/>
          </a:p>
          <a:p>
            <a:pPr marL="0" indent="0">
              <a:buNone/>
            </a:pPr>
            <a:endParaRPr lang="en-US" dirty="0"/>
          </a:p>
        </p:txBody>
      </p:sp>
      <p:sp>
        <p:nvSpPr>
          <p:cNvPr id="6" name="Content Placeholder 5"/>
          <p:cNvSpPr>
            <a:spLocks noGrp="1"/>
          </p:cNvSpPr>
          <p:nvPr>
            <p:ph sz="quarter" idx="11"/>
          </p:nvPr>
        </p:nvSpPr>
        <p:spPr>
          <a:xfrm>
            <a:off x="4973265" y="990600"/>
            <a:ext cx="4170735" cy="5268424"/>
          </a:xfrm>
        </p:spPr>
        <p:style>
          <a:lnRef idx="2">
            <a:schemeClr val="dk1"/>
          </a:lnRef>
          <a:fillRef idx="1">
            <a:schemeClr val="lt1"/>
          </a:fillRef>
          <a:effectRef idx="0">
            <a:schemeClr val="dk1"/>
          </a:effectRef>
          <a:fontRef idx="minor">
            <a:schemeClr val="dk1"/>
          </a:fontRef>
        </p:style>
        <p:txBody>
          <a:bodyPr/>
          <a:lstStyle/>
          <a:p>
            <a:pPr marL="0" indent="0">
              <a:buNone/>
            </a:pPr>
            <a:endParaRPr lang="en-US" dirty="0" smtClean="0"/>
          </a:p>
          <a:p>
            <a:r>
              <a:rPr lang="en-US" dirty="0"/>
              <a:t> </a:t>
            </a:r>
            <a:r>
              <a:rPr lang="en-US" sz="1600" dirty="0"/>
              <a:t>import { </a:t>
            </a:r>
            <a:r>
              <a:rPr lang="en-US" sz="1600" dirty="0" err="1"/>
              <a:t>platformBrowserDynamic</a:t>
            </a:r>
            <a:r>
              <a:rPr lang="en-US" sz="1600" dirty="0"/>
              <a:t> } from '@angular/platform-browser-dynamic';</a:t>
            </a:r>
          </a:p>
          <a:p>
            <a:r>
              <a:rPr lang="en-US" sz="1600" dirty="0"/>
              <a:t>import { </a:t>
            </a:r>
            <a:r>
              <a:rPr lang="en-US" sz="1600" dirty="0" err="1"/>
              <a:t>AppModule</a:t>
            </a:r>
            <a:r>
              <a:rPr lang="en-US" sz="1600" dirty="0"/>
              <a:t> } from './app/</a:t>
            </a:r>
            <a:r>
              <a:rPr lang="en-US" sz="1600" dirty="0" err="1"/>
              <a:t>app.module</a:t>
            </a:r>
            <a:r>
              <a:rPr lang="en-US" sz="1600" dirty="0"/>
              <a:t>';</a:t>
            </a:r>
          </a:p>
          <a:p>
            <a:endParaRPr lang="en-US" sz="1600" dirty="0"/>
          </a:p>
          <a:p>
            <a:r>
              <a:rPr lang="en-US" sz="1600" dirty="0" err="1"/>
              <a:t>platformBrowserDynamic</a:t>
            </a:r>
            <a:r>
              <a:rPr lang="en-US" sz="1600" dirty="0"/>
              <a:t>().</a:t>
            </a:r>
            <a:r>
              <a:rPr lang="en-US" sz="1600" dirty="0" err="1"/>
              <a:t>bootstrapModule</a:t>
            </a:r>
            <a:r>
              <a:rPr lang="en-US" sz="1600" dirty="0"/>
              <a:t>(</a:t>
            </a:r>
            <a:r>
              <a:rPr lang="en-US" sz="1600" dirty="0" err="1"/>
              <a:t>AppModule</a:t>
            </a:r>
            <a:r>
              <a:rPr lang="en-US" sz="1600" dirty="0"/>
              <a:t>);</a:t>
            </a:r>
          </a:p>
          <a:p>
            <a:endParaRPr lang="en-US" dirty="0"/>
          </a:p>
          <a:p>
            <a:pPr marL="0" indent="0">
              <a:buNone/>
            </a:pPr>
            <a:endParaRPr lang="en-US" dirty="0"/>
          </a:p>
        </p:txBody>
      </p:sp>
      <p:sp>
        <p:nvSpPr>
          <p:cNvPr id="13" name="Right Arrow 12"/>
          <p:cNvSpPr/>
          <p:nvPr/>
        </p:nvSpPr>
        <p:spPr>
          <a:xfrm>
            <a:off x="2801565" y="1442131"/>
            <a:ext cx="2171700" cy="102870"/>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175549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smtClean="0"/>
              <a:t>Working </a:t>
            </a:r>
            <a:r>
              <a:rPr lang="en-US" dirty="0"/>
              <a:t>with Angular 2 with Eclipse </a:t>
            </a:r>
            <a:br>
              <a:rPr lang="en-US" dirty="0"/>
            </a:br>
            <a:endParaRPr lang="en-US" dirty="0"/>
          </a:p>
        </p:txBody>
      </p:sp>
      <p:sp>
        <p:nvSpPr>
          <p:cNvPr id="6" name="Content Placeholder 5"/>
          <p:cNvSpPr>
            <a:spLocks noGrp="1"/>
          </p:cNvSpPr>
          <p:nvPr>
            <p:ph idx="1"/>
          </p:nvPr>
        </p:nvSpPr>
        <p:spPr/>
        <p:txBody>
          <a:bodyPr/>
          <a:lstStyle/>
          <a:p>
            <a:r>
              <a:rPr lang="en-US" dirty="0" smtClean="0"/>
              <a:t>Download Eclipse with Angular2 plugin &amp; typescript</a:t>
            </a:r>
          </a:p>
          <a:p>
            <a:pPr lvl="1"/>
            <a:r>
              <a:rPr lang="en-US" dirty="0">
                <a:hlinkClick r:id="rId2"/>
              </a:rPr>
              <a:t>https://www.eclipse.org/oxygen</a:t>
            </a:r>
            <a:r>
              <a:rPr lang="en-US" dirty="0" smtClean="0">
                <a:hlinkClick r:id="rId2"/>
              </a:rPr>
              <a:t>/</a:t>
            </a:r>
            <a:endParaRPr lang="en-US" dirty="0" smtClean="0"/>
          </a:p>
          <a:p>
            <a:pPr marL="174625" lvl="1" indent="0">
              <a:buNone/>
            </a:pPr>
            <a:endParaRPr lang="en-US" dirty="0" smtClean="0"/>
          </a:p>
          <a:p>
            <a:r>
              <a:rPr lang="en-US" dirty="0" smtClean="0"/>
              <a:t>Steps to run &amp; create Angular projects in Eclipse </a:t>
            </a:r>
          </a:p>
          <a:p>
            <a:pPr lvl="1"/>
            <a:r>
              <a:rPr lang="en-US" dirty="0" smtClean="0"/>
              <a:t>Go to File -&gt; New-&gt; Project-&gt;Java &amp; choose java project </a:t>
            </a:r>
          </a:p>
          <a:p>
            <a:pPr lvl="1"/>
            <a:r>
              <a:rPr lang="en-US" dirty="0" smtClean="0"/>
              <a:t>Copy the </a:t>
            </a:r>
            <a:r>
              <a:rPr lang="en-US" i="1" dirty="0" smtClean="0"/>
              <a:t>angular-</a:t>
            </a:r>
            <a:r>
              <a:rPr lang="en-US" i="1" dirty="0" err="1" smtClean="0"/>
              <a:t>quickstart</a:t>
            </a:r>
            <a:r>
              <a:rPr lang="en-US" i="1" dirty="0" smtClean="0"/>
              <a:t> shared projects with node module </a:t>
            </a:r>
          </a:p>
          <a:p>
            <a:pPr lvl="1"/>
            <a:r>
              <a:rPr lang="en-US" i="1" dirty="0" smtClean="0"/>
              <a:t>Open </a:t>
            </a:r>
            <a:r>
              <a:rPr lang="en-US" i="1" dirty="0" err="1" smtClean="0"/>
              <a:t>cmd</a:t>
            </a:r>
            <a:r>
              <a:rPr lang="en-US" i="1" dirty="0" smtClean="0"/>
              <a:t> </a:t>
            </a:r>
            <a:r>
              <a:rPr lang="en-US" i="1" dirty="0" err="1" smtClean="0"/>
              <a:t>promp,go</a:t>
            </a:r>
            <a:r>
              <a:rPr lang="en-US" i="1" dirty="0" smtClean="0"/>
              <a:t> till eclipse work space where putted Angular Project</a:t>
            </a:r>
          </a:p>
          <a:p>
            <a:pPr lvl="1"/>
            <a:r>
              <a:rPr lang="en-US" i="1" dirty="0" smtClean="0"/>
              <a:t>Run command --</a:t>
            </a:r>
            <a:r>
              <a:rPr lang="en-US" i="1" dirty="0" smtClean="0">
                <a:sym typeface="Wingdings" panose="05000000000000000000" pitchFamily="2" charset="2"/>
              </a:rPr>
              <a:t> </a:t>
            </a:r>
            <a:r>
              <a:rPr lang="en-US" i="1" dirty="0" err="1" smtClean="0"/>
              <a:t>npm</a:t>
            </a:r>
            <a:r>
              <a:rPr lang="en-US" i="1" dirty="0" smtClean="0"/>
              <a:t> start </a:t>
            </a:r>
          </a:p>
          <a:p>
            <a:pPr marL="174625" lvl="1" indent="0">
              <a:buNone/>
            </a:pPr>
            <a:endParaRPr lang="en-US" dirty="0" smtClean="0"/>
          </a:p>
        </p:txBody>
      </p:sp>
      <p:pic>
        <p:nvPicPr>
          <p:cNvPr id="7" name="Picture 6"/>
          <p:cNvPicPr>
            <a:picLocks noChangeAspect="1"/>
          </p:cNvPicPr>
          <p:nvPr/>
        </p:nvPicPr>
        <p:blipFill>
          <a:blip r:embed="rId3"/>
          <a:stretch>
            <a:fillRect/>
          </a:stretch>
        </p:blipFill>
        <p:spPr>
          <a:xfrm>
            <a:off x="653141" y="4343399"/>
            <a:ext cx="7935687" cy="1795118"/>
          </a:xfrm>
          <a:prstGeom prst="rect">
            <a:avLst/>
          </a:prstGeom>
        </p:spPr>
      </p:pic>
    </p:spTree>
    <p:extLst>
      <p:ext uri="{BB962C8B-B14F-4D97-AF65-F5344CB8AC3E}">
        <p14:creationId xmlns:p14="http://schemas.microsoft.com/office/powerpoint/2010/main" val="3553648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err="1" smtClean="0"/>
              <a:t>ModuleDemo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pPr>
              <a:lnSpc>
                <a:spcPct val="100000"/>
              </a:lnSpc>
            </a:pPr>
            <a:endParaRPr lang="en-US" dirty="0" smtClean="0">
              <a:latin typeface="Arial" panose="020B0604020202020204" pitchFamily="34" charset="0"/>
              <a:cs typeface="Arial" panose="020B0604020202020204" pitchFamily="34" charset="0"/>
            </a:endParaRPr>
          </a:p>
          <a:p>
            <a:pPr marL="285750" indent="-285750">
              <a:lnSpc>
                <a:spcPct val="10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Angular2 </a:t>
            </a:r>
            <a:r>
              <a:rPr lang="en-US" dirty="0">
                <a:latin typeface="Arial" panose="020B0604020202020204" pitchFamily="34" charset="0"/>
                <a:cs typeface="Arial" panose="020B0604020202020204" pitchFamily="34" charset="0"/>
              </a:rPr>
              <a:t>is a framework for building client applications in </a:t>
            </a:r>
            <a:r>
              <a:rPr lang="en-US" dirty="0" smtClean="0">
                <a:latin typeface="Arial" panose="020B0604020202020204" pitchFamily="34" charset="0"/>
                <a:cs typeface="Arial" panose="020B0604020202020204" pitchFamily="34" charset="0"/>
              </a:rPr>
              <a:t>HTML</a:t>
            </a:r>
          </a:p>
          <a:p>
            <a:pPr marL="342900" indent="-342900">
              <a:lnSpc>
                <a:spcPct val="100000"/>
              </a:lnSpc>
              <a:buFont typeface="Arial" panose="020B0604020202020204" pitchFamily="34" charset="0"/>
              <a:buChar char="•"/>
            </a:pPr>
            <a:r>
              <a:rPr lang="en-US" dirty="0">
                <a:solidFill>
                  <a:schemeClr val="tx1"/>
                </a:solidFill>
                <a:latin typeface="Arial" pitchFamily="34" charset="0"/>
                <a:cs typeface="Arial" pitchFamily="34" charset="0"/>
              </a:rPr>
              <a:t>The framework consists of several libraries, some of them core and some optional</a:t>
            </a:r>
            <a:r>
              <a:rPr lang="en-US" dirty="0" smtClean="0">
                <a:solidFill>
                  <a:schemeClr val="tx1"/>
                </a:solidFill>
                <a:latin typeface="Arial" pitchFamily="34" charset="0"/>
                <a:cs typeface="Arial" pitchFamily="34" charset="0"/>
              </a:rPr>
              <a:t>.</a:t>
            </a:r>
          </a:p>
          <a:p>
            <a:pPr marL="342900" indent="-34290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Angular apps are modular and Angular has its own modularity system called </a:t>
            </a:r>
            <a:r>
              <a:rPr lang="en-US" i="1" dirty="0">
                <a:latin typeface="Arial" panose="020B0604020202020204" pitchFamily="34" charset="0"/>
                <a:cs typeface="Arial" panose="020B0604020202020204" pitchFamily="34" charset="0"/>
              </a:rPr>
              <a:t>Angular modules </a:t>
            </a:r>
            <a:r>
              <a:rPr lang="en-US" dirty="0">
                <a:latin typeface="Arial" panose="020B0604020202020204" pitchFamily="34" charset="0"/>
                <a:cs typeface="Arial" panose="020B0604020202020204" pitchFamily="34" charset="0"/>
              </a:rPr>
              <a:t>or </a:t>
            </a:r>
            <a:r>
              <a:rPr lang="en-US" i="1" dirty="0" err="1">
                <a:latin typeface="Arial" panose="020B0604020202020204" pitchFamily="34" charset="0"/>
                <a:cs typeface="Arial" panose="020B0604020202020204" pitchFamily="34" charset="0"/>
              </a:rPr>
              <a:t>NgModules</a:t>
            </a:r>
            <a:endParaRPr lang="en-US" dirty="0">
              <a:solidFill>
                <a:schemeClr val="tx1"/>
              </a:solidFill>
              <a:latin typeface="Arial" pitchFamily="34" charset="0"/>
              <a:cs typeface="Arial" pitchFamily="34" charset="0"/>
            </a:endParaRPr>
          </a:p>
          <a:p>
            <a:pPr>
              <a:lnSpc>
                <a:spcPct val="100000"/>
              </a:lnSpc>
            </a:pPr>
            <a:endParaRPr lang="en-US" dirty="0"/>
          </a:p>
          <a:p>
            <a:pPr>
              <a:lnSpc>
                <a:spcPct val="100000"/>
              </a:lnSpc>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Introduction of Angular2</a:t>
            </a:r>
          </a:p>
          <a:p>
            <a:pPr marL="285750" indent="-285750">
              <a:buFont typeface="Arial" panose="020B0604020202020204" pitchFamily="34" charset="0"/>
              <a:buChar char="•"/>
            </a:pPr>
            <a:r>
              <a:rPr lang="en-US" dirty="0" smtClean="0"/>
              <a:t>What is </a:t>
            </a:r>
            <a:r>
              <a:rPr lang="en-US" dirty="0" err="1" smtClean="0"/>
              <a:t>nodejs</a:t>
            </a:r>
            <a:endParaRPr lang="en-US" dirty="0" smtClean="0"/>
          </a:p>
          <a:p>
            <a:pPr marL="285750" indent="-285750">
              <a:buFont typeface="Arial" panose="020B0604020202020204" pitchFamily="34" charset="0"/>
              <a:buChar char="•"/>
            </a:pPr>
            <a:r>
              <a:rPr lang="en-US" dirty="0" smtClean="0"/>
              <a:t>Building blocks of Angular2</a:t>
            </a:r>
          </a:p>
          <a:p>
            <a:pPr marL="285750" indent="-285750">
              <a:buFont typeface="Arial" panose="020B0604020202020204" pitchFamily="34" charset="0"/>
              <a:buChar char="•"/>
            </a:pPr>
            <a:r>
              <a:rPr lang="en-US" dirty="0" smtClean="0"/>
              <a:t>What is module-Root Module</a:t>
            </a:r>
          </a:p>
          <a:p>
            <a:pPr marL="285750" indent="-285750">
              <a:buFont typeface="Arial" panose="020B0604020202020204" pitchFamily="34" charset="0"/>
              <a:buChar char="•"/>
            </a:pPr>
            <a:r>
              <a:rPr lang="en-US" dirty="0" smtClean="0"/>
              <a:t>First Application with Angular2</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What </a:t>
            </a:r>
            <a:r>
              <a:rPr lang="en-US"/>
              <a:t>is Angular 2?</a:t>
            </a:r>
            <a:br>
              <a:rPr lang="en-US"/>
            </a:br>
            <a:endParaRPr lang="en-US"/>
          </a:p>
        </p:txBody>
      </p:sp>
      <p:sp>
        <p:nvSpPr>
          <p:cNvPr id="3" name="Content Placeholder 2"/>
          <p:cNvSpPr>
            <a:spLocks noGrp="1"/>
          </p:cNvSpPr>
          <p:nvPr>
            <p:ph idx="1"/>
          </p:nvPr>
        </p:nvSpPr>
        <p:spPr>
          <a:xfrm>
            <a:off x="298516" y="1494766"/>
            <a:ext cx="8644316" cy="4643751"/>
          </a:xfrm>
        </p:spPr>
        <p:txBody>
          <a:bodyPr/>
          <a:lstStyle/>
          <a:p>
            <a:pPr marL="285750" indent="-285750" algn="just">
              <a:buFont typeface="Arial" panose="020B0604020202020204" pitchFamily="34" charset="0"/>
              <a:buChar char="•"/>
            </a:pPr>
            <a:r>
              <a:rPr lang="en-US" dirty="0" smtClean="0"/>
              <a:t>Angular2 </a:t>
            </a:r>
            <a:r>
              <a:rPr lang="en-US" dirty="0"/>
              <a:t>is a framework for building client applications in HTML and either JavaScript or a language like </a:t>
            </a:r>
            <a:r>
              <a:rPr lang="en-US" dirty="0" err="1"/>
              <a:t>TypeScript</a:t>
            </a:r>
            <a:r>
              <a:rPr lang="en-US" dirty="0"/>
              <a:t> that compiles to JavaScript</a:t>
            </a:r>
            <a:r>
              <a:rPr lang="en-US" dirty="0" smtClean="0"/>
              <a:t>.</a:t>
            </a:r>
          </a:p>
          <a:p>
            <a:pPr marL="285750" indent="-285750">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Angular </a:t>
            </a:r>
            <a:r>
              <a:rPr lang="en-US" dirty="0" smtClean="0"/>
              <a:t>is </a:t>
            </a:r>
            <a:r>
              <a:rPr lang="en-US" dirty="0"/>
              <a:t>a </a:t>
            </a:r>
            <a:r>
              <a:rPr lang="en-US" dirty="0" err="1"/>
              <a:t>TypeScript</a:t>
            </a:r>
            <a:r>
              <a:rPr lang="en-US" dirty="0"/>
              <a:t>-based open-source front-end web application platform led by the Angular Team at Google and by a community of individuals and </a:t>
            </a:r>
            <a:r>
              <a:rPr lang="en-US" dirty="0" smtClean="0"/>
              <a:t>corporations</a:t>
            </a:r>
          </a:p>
          <a:p>
            <a:pPr marL="285750" indent="-285750">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Angular 2 required </a:t>
            </a:r>
            <a:r>
              <a:rPr lang="en-US" dirty="0"/>
              <a:t>to build a </a:t>
            </a:r>
            <a:r>
              <a:rPr lang="en-US" dirty="0" smtClean="0"/>
              <a:t>frontend </a:t>
            </a:r>
            <a:r>
              <a:rPr lang="en-US" dirty="0"/>
              <a:t>web or mobile apps, from powerful templates to fast rendering, data management, HTTP services, form handling, and so much more.</a:t>
            </a:r>
          </a:p>
        </p:txBody>
      </p:sp>
    </p:spTree>
    <p:extLst>
      <p:ext uri="{BB962C8B-B14F-4D97-AF65-F5344CB8AC3E}">
        <p14:creationId xmlns:p14="http://schemas.microsoft.com/office/powerpoint/2010/main" val="17101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Why </a:t>
            </a:r>
            <a:r>
              <a:rPr lang="en-US" dirty="0"/>
              <a:t>is Angular 2?</a:t>
            </a:r>
            <a:br>
              <a:rPr lang="en-US" dirty="0"/>
            </a:br>
            <a:endParaRPr lang="en-US" dirty="0"/>
          </a:p>
        </p:txBody>
      </p:sp>
      <p:sp>
        <p:nvSpPr>
          <p:cNvPr id="3" name="Content Placeholder 2"/>
          <p:cNvSpPr>
            <a:spLocks noGrp="1"/>
          </p:cNvSpPr>
          <p:nvPr>
            <p:ph idx="1"/>
          </p:nvPr>
        </p:nvSpPr>
        <p:spPr>
          <a:xfrm>
            <a:off x="298516" y="1494766"/>
            <a:ext cx="8644316" cy="4643751"/>
          </a:xfrm>
        </p:spPr>
        <p:txBody>
          <a:bodyPr/>
          <a:lstStyle/>
          <a:p>
            <a:pPr marL="285750" indent="-285750" algn="just">
              <a:buFont typeface="Arial" panose="020B0604020202020204" pitchFamily="34" charset="0"/>
              <a:buChar char="•"/>
            </a:pPr>
            <a:r>
              <a:rPr lang="en-US" dirty="0" smtClean="0"/>
              <a:t>Simple</a:t>
            </a:r>
          </a:p>
          <a:p>
            <a:pPr marL="285750" indent="-285750" algn="just">
              <a:buFont typeface="Arial" panose="020B0604020202020204" pitchFamily="34" charset="0"/>
              <a:buChar char="•"/>
            </a:pPr>
            <a:r>
              <a:rPr lang="en-US" dirty="0" smtClean="0"/>
              <a:t>Web Components Oriented architecture </a:t>
            </a:r>
          </a:p>
          <a:p>
            <a:pPr marL="285750" indent="-285750" algn="just">
              <a:buFont typeface="Arial" panose="020B0604020202020204" pitchFamily="34" charset="0"/>
              <a:buChar char="•"/>
            </a:pPr>
            <a:r>
              <a:rPr lang="en-US" dirty="0" smtClean="0"/>
              <a:t>Better Foundation</a:t>
            </a:r>
          </a:p>
          <a:p>
            <a:pPr marL="285750" indent="-285750" algn="just">
              <a:buFont typeface="Arial" panose="020B0604020202020204" pitchFamily="34" charset="0"/>
              <a:buChar char="•"/>
            </a:pPr>
            <a:r>
              <a:rPr lang="en-US" dirty="0" smtClean="0"/>
              <a:t>Mobile first </a:t>
            </a:r>
          </a:p>
          <a:p>
            <a:pPr marL="285750" indent="-285750" algn="just">
              <a:buFont typeface="Arial" panose="020B0604020202020204" pitchFamily="34" charset="0"/>
              <a:buChar char="•"/>
            </a:pPr>
            <a:r>
              <a:rPr lang="en-US" dirty="0" smtClean="0"/>
              <a:t>Speed &amp; Performance</a:t>
            </a:r>
          </a:p>
          <a:p>
            <a:pPr marL="285750" indent="-285750" algn="just">
              <a:buFont typeface="Arial" panose="020B0604020202020204" pitchFamily="34" charset="0"/>
              <a:buChar char="•"/>
            </a:pPr>
            <a:r>
              <a:rPr lang="en-US" dirty="0" smtClean="0"/>
              <a:t>Productivity  </a:t>
            </a:r>
          </a:p>
          <a:p>
            <a:pPr marL="285750" indent="-285750" algn="just">
              <a:buFont typeface="Arial" panose="020B0604020202020204" pitchFamily="34" charset="0"/>
              <a:buChar char="•"/>
            </a:pPr>
            <a:r>
              <a:rPr lang="en-US" dirty="0"/>
              <a:t>C</a:t>
            </a:r>
            <a:r>
              <a:rPr lang="en-US" dirty="0" smtClean="0"/>
              <a:t>omponent </a:t>
            </a:r>
            <a:r>
              <a:rPr lang="en-US" dirty="0"/>
              <a:t>based </a:t>
            </a:r>
            <a:r>
              <a:rPr lang="en-US" dirty="0" smtClean="0"/>
              <a:t>programming</a:t>
            </a:r>
          </a:p>
          <a:p>
            <a:pPr marL="285750" indent="-285750" algn="just">
              <a:buFont typeface="Arial" panose="020B0604020202020204" pitchFamily="34" charset="0"/>
              <a:buChar char="•"/>
            </a:pPr>
            <a:r>
              <a:rPr lang="en-US" dirty="0"/>
              <a:t>Syntax are similar to JAVA</a:t>
            </a:r>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2307055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What is node </a:t>
            </a:r>
            <a:r>
              <a:rPr lang="en-US" dirty="0" err="1" smtClean="0"/>
              <a:t>Js</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298516" y="1494766"/>
            <a:ext cx="8402572" cy="4643751"/>
          </a:xfrm>
        </p:spPr>
        <p:txBody>
          <a:bodyPr/>
          <a:lstStyle/>
          <a:p>
            <a:pPr marL="285750" indent="-285750" algn="just">
              <a:buFont typeface="Arial" panose="020B0604020202020204" pitchFamily="34" charset="0"/>
              <a:buChar char="•"/>
            </a:pPr>
            <a:r>
              <a:rPr lang="en-US" dirty="0"/>
              <a:t>Node.js is an open source server framework</a:t>
            </a:r>
          </a:p>
          <a:p>
            <a:pPr marL="285750" indent="-285750" algn="just">
              <a:buFont typeface="Arial" panose="020B0604020202020204" pitchFamily="34" charset="0"/>
              <a:buChar char="•"/>
            </a:pPr>
            <a:r>
              <a:rPr lang="en-US" dirty="0"/>
              <a:t>Node.js uses JavaScript on the server</a:t>
            </a:r>
          </a:p>
          <a:p>
            <a:pPr marL="285750" indent="-285750">
              <a:buFont typeface="Arial" panose="020B0604020202020204" pitchFamily="34" charset="0"/>
              <a:buChar char="•"/>
            </a:pPr>
            <a:r>
              <a:rPr lang="en-US" dirty="0"/>
              <a:t>Node.js can generate dynamic page content</a:t>
            </a:r>
          </a:p>
          <a:p>
            <a:pPr marL="285750" indent="-285750">
              <a:buFont typeface="Arial" panose="020B0604020202020204" pitchFamily="34" charset="0"/>
              <a:buChar char="•"/>
            </a:pPr>
            <a:r>
              <a:rPr lang="en-US" dirty="0"/>
              <a:t>Node.js can create, open, read, write, delete, and close files on the server</a:t>
            </a:r>
          </a:p>
          <a:p>
            <a:pPr marL="285750" indent="-285750">
              <a:buFont typeface="Arial" panose="020B0604020202020204" pitchFamily="34" charset="0"/>
              <a:buChar char="•"/>
            </a:pPr>
            <a:r>
              <a:rPr lang="en-US" dirty="0"/>
              <a:t>Node.js can collect form data</a:t>
            </a:r>
          </a:p>
          <a:p>
            <a:pPr marL="285750" indent="-285750">
              <a:buFont typeface="Arial" panose="020B0604020202020204" pitchFamily="34" charset="0"/>
              <a:buChar char="•"/>
            </a:pPr>
            <a:r>
              <a:rPr lang="en-US" dirty="0"/>
              <a:t>Node.js can add, delete, modify data in your database</a:t>
            </a:r>
          </a:p>
          <a:p>
            <a:pPr marL="342900" indent="-342900" algn="just">
              <a:buFont typeface="Arial" panose="020B0604020202020204" pitchFamily="34" charset="0"/>
              <a:buChar char="•"/>
            </a:pPr>
            <a:r>
              <a:rPr lang="en-US" sz="2000" dirty="0">
                <a:cs typeface="Calibri" panose="020F0502020204030204" pitchFamily="34" charset="0"/>
              </a:rPr>
              <a:t>It’s a highly scalable system that uses asynchronous, non-blocking I/O model (input/output), rather than threads or separate </a:t>
            </a:r>
            <a:r>
              <a:rPr lang="en-US" sz="2000" dirty="0" smtClean="0">
                <a:cs typeface="Calibri" panose="020F0502020204030204" pitchFamily="34" charset="0"/>
              </a:rPr>
              <a:t>processes</a:t>
            </a:r>
          </a:p>
          <a:p>
            <a:pPr marL="342900" indent="-342900" algn="just">
              <a:buFont typeface="Arial" panose="020B0604020202020204" pitchFamily="34" charset="0"/>
              <a:buChar char="•"/>
            </a:pPr>
            <a:r>
              <a:rPr lang="en-US" sz="2000" dirty="0"/>
              <a:t>It is not a framework like jQuery nor a programming language like C# or JAVA . It's a new kind of web server like has a lot in common with other popular web servers, like Microsoft’s Internet Information Services (IIS) or Apache</a:t>
            </a:r>
          </a:p>
          <a:p>
            <a:pPr algn="just"/>
            <a:endParaRPr lang="en-US" sz="2000" dirty="0">
              <a:solidFill>
                <a:schemeClr val="tx1"/>
              </a:solidFill>
              <a:cs typeface="Calibri" panose="020F0502020204030204" pitchFamily="34" charset="0"/>
            </a:endParaRPr>
          </a:p>
          <a:p>
            <a:pPr algn="just"/>
            <a:endParaRPr lang="en-US" dirty="0" smtClean="0"/>
          </a:p>
          <a:p>
            <a:pPr algn="just"/>
            <a:endParaRPr lang="en-US" dirty="0"/>
          </a:p>
        </p:txBody>
      </p:sp>
    </p:spTree>
    <p:extLst>
      <p:ext uri="{BB962C8B-B14F-4D97-AF65-F5344CB8AC3E}">
        <p14:creationId xmlns:p14="http://schemas.microsoft.com/office/powerpoint/2010/main" val="1082600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What is node </a:t>
            </a:r>
            <a:r>
              <a:rPr lang="en-US" dirty="0" err="1" smtClean="0"/>
              <a:t>Js</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298516" y="1494766"/>
            <a:ext cx="8488297" cy="4643751"/>
          </a:xfrm>
        </p:spPr>
        <p:txBody>
          <a:bodyPr/>
          <a:lstStyle/>
          <a:p>
            <a:pPr marL="285750" indent="-285750">
              <a:buFont typeface="Arial" panose="020B0604020202020204" pitchFamily="34" charset="0"/>
              <a:buChar char="•"/>
            </a:pPr>
            <a:r>
              <a:rPr lang="en-US" dirty="0"/>
              <a:t>Node.js is useful for project structuring, module management, dependency installation </a:t>
            </a:r>
            <a:r>
              <a:rPr lang="en-US" dirty="0" err="1"/>
              <a:t>etc</a:t>
            </a:r>
            <a:r>
              <a:rPr lang="en-US" dirty="0"/>
              <a:t> and you need to </a:t>
            </a:r>
            <a:r>
              <a:rPr lang="en-US" dirty="0" err="1" smtClean="0"/>
              <a:t>to</a:t>
            </a:r>
            <a:r>
              <a:rPr lang="en-US" dirty="0"/>
              <a:t> </a:t>
            </a:r>
            <a:r>
              <a:rPr lang="en-US" dirty="0" smtClean="0"/>
              <a:t>do </a:t>
            </a:r>
            <a:r>
              <a:rPr lang="en-US" dirty="0"/>
              <a:t>manually all this stuffs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NPM - Node Package Manager is mainly used to install all the libraries of any framework or all the dependencies configured in </a:t>
            </a:r>
            <a:r>
              <a:rPr lang="en-US" dirty="0" err="1"/>
              <a:t>json</a:t>
            </a:r>
            <a:r>
              <a:rPr lang="en-US" dirty="0"/>
              <a:t> file of the project and it doesn’t work without </a:t>
            </a:r>
            <a:r>
              <a:rPr lang="en-US" dirty="0" err="1"/>
              <a:t>nodejs</a:t>
            </a:r>
            <a:r>
              <a:rPr lang="en-US" dirty="0"/>
              <a:t>.</a:t>
            </a:r>
          </a:p>
          <a:p>
            <a:pPr algn="just"/>
            <a:endParaRPr lang="en-US" sz="2000" dirty="0">
              <a:solidFill>
                <a:schemeClr val="tx1"/>
              </a:solidFill>
              <a:cs typeface="Calibri" panose="020F0502020204030204" pitchFamily="34" charset="0"/>
            </a:endParaRPr>
          </a:p>
          <a:p>
            <a:pPr algn="just"/>
            <a:endParaRPr lang="en-US" dirty="0" smtClean="0"/>
          </a:p>
          <a:p>
            <a:pPr algn="just"/>
            <a:endParaRPr lang="en-US" dirty="0"/>
          </a:p>
        </p:txBody>
      </p:sp>
    </p:spTree>
    <p:extLst>
      <p:ext uri="{BB962C8B-B14F-4D97-AF65-F5344CB8AC3E}">
        <p14:creationId xmlns:p14="http://schemas.microsoft.com/office/powerpoint/2010/main" val="31027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Installing </a:t>
            </a:r>
            <a:r>
              <a:rPr lang="en-US" dirty="0"/>
              <a:t>and using Angular 2</a:t>
            </a:r>
            <a:br>
              <a:rPr lang="en-US" dirty="0"/>
            </a:br>
            <a:endParaRPr lang="en-US" dirty="0"/>
          </a:p>
        </p:txBody>
      </p:sp>
      <p:sp>
        <p:nvSpPr>
          <p:cNvPr id="3" name="Content Placeholder 2"/>
          <p:cNvSpPr>
            <a:spLocks noGrp="1"/>
          </p:cNvSpPr>
          <p:nvPr>
            <p:ph idx="1"/>
          </p:nvPr>
        </p:nvSpPr>
        <p:spPr/>
        <p:txBody>
          <a:bodyPr/>
          <a:lstStyle/>
          <a:p>
            <a:r>
              <a:rPr lang="en-US" dirty="0" smtClean="0"/>
              <a:t>Install Node</a:t>
            </a:r>
          </a:p>
          <a:p>
            <a:pPr lvl="1"/>
            <a:r>
              <a:rPr lang="en-US" dirty="0" smtClean="0"/>
              <a:t>https</a:t>
            </a:r>
            <a:r>
              <a:rPr lang="en-US" dirty="0"/>
              <a:t>://nodejs.org/en/</a:t>
            </a:r>
            <a:endParaRPr lang="en-US" dirty="0" smtClean="0"/>
          </a:p>
          <a:p>
            <a:pPr marL="0" indent="0">
              <a:buNone/>
            </a:pPr>
            <a:endParaRPr lang="en-US" dirty="0" smtClean="0"/>
          </a:p>
          <a:p>
            <a:r>
              <a:rPr lang="en-US" dirty="0" smtClean="0"/>
              <a:t>Run commands on command prompt </a:t>
            </a:r>
          </a:p>
          <a:p>
            <a:pPr lvl="1"/>
            <a:r>
              <a:rPr lang="en-US" dirty="0" err="1" smtClean="0"/>
              <a:t>npm</a:t>
            </a:r>
            <a:r>
              <a:rPr lang="en-US" dirty="0" smtClean="0"/>
              <a:t> –version                                    ------Check node version </a:t>
            </a:r>
          </a:p>
          <a:p>
            <a:pPr lvl="1"/>
            <a:r>
              <a:rPr lang="en-US" dirty="0"/>
              <a:t>git clone https://github.com/angular/quickstart.git </a:t>
            </a:r>
            <a:r>
              <a:rPr lang="en-US" dirty="0" err="1"/>
              <a:t>quickstart</a:t>
            </a:r>
            <a:endParaRPr lang="en-US" dirty="0"/>
          </a:p>
          <a:p>
            <a:pPr lvl="1"/>
            <a:r>
              <a:rPr lang="en-US" dirty="0"/>
              <a:t>cd </a:t>
            </a:r>
            <a:r>
              <a:rPr lang="en-US" dirty="0" err="1"/>
              <a:t>quickstart</a:t>
            </a:r>
            <a:endParaRPr lang="en-US" dirty="0"/>
          </a:p>
          <a:p>
            <a:pPr lvl="1"/>
            <a:r>
              <a:rPr lang="en-US" dirty="0" err="1"/>
              <a:t>npm</a:t>
            </a:r>
            <a:r>
              <a:rPr lang="en-US" dirty="0"/>
              <a:t> </a:t>
            </a:r>
            <a:r>
              <a:rPr lang="en-US" dirty="0" smtClean="0"/>
              <a:t>install                                        ----- install node modules </a:t>
            </a:r>
            <a:endParaRPr lang="en-US" dirty="0"/>
          </a:p>
          <a:p>
            <a:pPr lvl="1"/>
            <a:r>
              <a:rPr lang="en-US" dirty="0" err="1"/>
              <a:t>npm</a:t>
            </a:r>
            <a:r>
              <a:rPr lang="en-US" dirty="0"/>
              <a:t> </a:t>
            </a:r>
            <a:r>
              <a:rPr lang="en-US" dirty="0" smtClean="0"/>
              <a:t>start                                          ----- Start node server &amp; run your Application</a:t>
            </a:r>
            <a:endParaRPr lang="en-US" dirty="0"/>
          </a:p>
        </p:txBody>
      </p:sp>
    </p:spTree>
    <p:extLst>
      <p:ext uri="{BB962C8B-B14F-4D97-AF65-F5344CB8AC3E}">
        <p14:creationId xmlns:p14="http://schemas.microsoft.com/office/powerpoint/2010/main" val="415441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using Angular 2</a:t>
            </a:r>
          </a:p>
        </p:txBody>
      </p:sp>
      <p:sp>
        <p:nvSpPr>
          <p:cNvPr id="3" name="Content Placeholder 2"/>
          <p:cNvSpPr>
            <a:spLocks noGrp="1"/>
          </p:cNvSpPr>
          <p:nvPr>
            <p:ph idx="1"/>
          </p:nvPr>
        </p:nvSpPr>
        <p:spPr/>
        <p:txBody>
          <a:bodyPr/>
          <a:lstStyle/>
          <a:p>
            <a:r>
              <a:rPr lang="en-US" dirty="0" smtClean="0"/>
              <a:t>Angular 2 Dependencies </a:t>
            </a:r>
          </a:p>
          <a:p>
            <a:pPr lvl="1"/>
            <a:r>
              <a:rPr lang="en-US" dirty="0" smtClean="0"/>
              <a:t>core-</a:t>
            </a:r>
            <a:r>
              <a:rPr lang="en-US" dirty="0" err="1" smtClean="0"/>
              <a:t>js</a:t>
            </a:r>
            <a:endParaRPr lang="en-US" dirty="0" smtClean="0"/>
          </a:p>
          <a:p>
            <a:pPr lvl="1"/>
            <a:r>
              <a:rPr lang="en-US" dirty="0" smtClean="0"/>
              <a:t>zone.js</a:t>
            </a:r>
          </a:p>
          <a:p>
            <a:pPr lvl="1"/>
            <a:r>
              <a:rPr lang="en-US" dirty="0" err="1" smtClean="0"/>
              <a:t>Systemjs</a:t>
            </a:r>
            <a:endParaRPr lang="en-US" dirty="0" smtClean="0"/>
          </a:p>
          <a:p>
            <a:pPr lvl="1"/>
            <a:r>
              <a:rPr lang="en-US" dirty="0" smtClean="0"/>
              <a:t>systemjs.config.js</a:t>
            </a:r>
          </a:p>
          <a:p>
            <a:pPr lvl="1"/>
            <a:endParaRPr lang="en-US" dirty="0"/>
          </a:p>
          <a:p>
            <a:r>
              <a:rPr lang="en-US" dirty="0" smtClean="0"/>
              <a:t>After creating Projects 3 typescript file created </a:t>
            </a:r>
          </a:p>
          <a:p>
            <a:pPr marL="0" indent="0">
              <a:buNone/>
            </a:pPr>
            <a:endParaRPr lang="en-US" dirty="0"/>
          </a:p>
        </p:txBody>
      </p:sp>
      <p:pic>
        <p:nvPicPr>
          <p:cNvPr id="4" name="Picture 3"/>
          <p:cNvPicPr>
            <a:picLocks noChangeAspect="1"/>
          </p:cNvPicPr>
          <p:nvPr/>
        </p:nvPicPr>
        <p:blipFill>
          <a:blip r:embed="rId3"/>
          <a:stretch>
            <a:fillRect/>
          </a:stretch>
        </p:blipFill>
        <p:spPr>
          <a:xfrm>
            <a:off x="633100" y="4052188"/>
            <a:ext cx="7344698" cy="2086329"/>
          </a:xfrm>
          <a:prstGeom prst="rect">
            <a:avLst/>
          </a:prstGeom>
        </p:spPr>
      </p:pic>
    </p:spTree>
    <p:extLst>
      <p:ext uri="{BB962C8B-B14F-4D97-AF65-F5344CB8AC3E}">
        <p14:creationId xmlns:p14="http://schemas.microsoft.com/office/powerpoint/2010/main" val="2648754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 of Angular 2 </a:t>
            </a:r>
          </a:p>
        </p:txBody>
      </p:sp>
      <p:sp>
        <p:nvSpPr>
          <p:cNvPr id="3" name="Content Placeholder 2"/>
          <p:cNvSpPr>
            <a:spLocks noGrp="1"/>
          </p:cNvSpPr>
          <p:nvPr>
            <p:ph idx="1"/>
          </p:nvPr>
        </p:nvSpPr>
        <p:spPr>
          <a:xfrm>
            <a:off x="298516" y="1394405"/>
            <a:ext cx="8845484" cy="4643751"/>
          </a:xfrm>
        </p:spPr>
        <p:txBody>
          <a:bodyPr/>
          <a:lstStyle/>
          <a:p>
            <a:r>
              <a:rPr lang="en-US" dirty="0"/>
              <a:t>The architecture diagram identifies the eight main building blocks of an Angular </a:t>
            </a:r>
            <a:r>
              <a:rPr lang="en-US" dirty="0" smtClean="0"/>
              <a:t>application-</a:t>
            </a:r>
          </a:p>
          <a:p>
            <a:pPr marL="0" indent="0">
              <a:buNone/>
            </a:pPr>
            <a:endParaRPr lang="en-US" dirty="0"/>
          </a:p>
        </p:txBody>
      </p:sp>
      <p:pic>
        <p:nvPicPr>
          <p:cNvPr id="5" name="Picture 4"/>
          <p:cNvPicPr>
            <a:picLocks noChangeAspect="1"/>
          </p:cNvPicPr>
          <p:nvPr/>
        </p:nvPicPr>
        <p:blipFill>
          <a:blip r:embed="rId3"/>
          <a:stretch>
            <a:fillRect/>
          </a:stretch>
        </p:blipFill>
        <p:spPr>
          <a:xfrm>
            <a:off x="780584" y="2196790"/>
            <a:ext cx="7805855" cy="2283770"/>
          </a:xfrm>
          <a:prstGeom prst="rect">
            <a:avLst/>
          </a:prstGeom>
        </p:spPr>
      </p:pic>
      <p:sp>
        <p:nvSpPr>
          <p:cNvPr id="7" name="Rectangle 6"/>
          <p:cNvSpPr/>
          <p:nvPr/>
        </p:nvSpPr>
        <p:spPr>
          <a:xfrm>
            <a:off x="851535" y="4754563"/>
            <a:ext cx="7440930" cy="1323439"/>
          </a:xfrm>
          <a:prstGeom prst="rect">
            <a:avLst/>
          </a:prstGeom>
        </p:spPr>
        <p:txBody>
          <a:bodyPr wrap="square">
            <a:spAutoFit/>
          </a:bodyPr>
          <a:lstStyle/>
          <a:p>
            <a:pPr>
              <a:buFont typeface="Arial" panose="020B0604020202020204" pitchFamily="34" charset="0"/>
              <a:buChar char="•"/>
            </a:pPr>
            <a:r>
              <a:rPr lang="en-US" sz="2000" dirty="0" smtClean="0">
                <a:solidFill>
                  <a:srgbClr val="1976D2"/>
                </a:solidFill>
                <a:hlinkClick r:id="rId4"/>
              </a:rPr>
              <a:t>Modules</a:t>
            </a:r>
            <a:r>
              <a:rPr lang="en-US" sz="2000" dirty="0" smtClean="0">
                <a:solidFill>
                  <a:srgbClr val="546E7A"/>
                </a:solidFill>
              </a:rPr>
              <a:t>                                     </a:t>
            </a:r>
            <a:r>
              <a:rPr lang="en-US" sz="2000" dirty="0" smtClean="0">
                <a:solidFill>
                  <a:srgbClr val="1976D2"/>
                </a:solidFill>
                <a:hlinkClick r:id="rId5"/>
              </a:rPr>
              <a:t>Components</a:t>
            </a:r>
            <a:endParaRPr lang="en-US" sz="2000" dirty="0">
              <a:solidFill>
                <a:srgbClr val="546E7A"/>
              </a:solidFill>
            </a:endParaRPr>
          </a:p>
          <a:p>
            <a:pPr>
              <a:buFont typeface="Arial" panose="020B0604020202020204" pitchFamily="34" charset="0"/>
              <a:buChar char="•"/>
            </a:pPr>
            <a:r>
              <a:rPr lang="en-US" sz="2000" dirty="0" smtClean="0">
                <a:solidFill>
                  <a:srgbClr val="1976D2"/>
                </a:solidFill>
                <a:hlinkClick r:id="rId6"/>
              </a:rPr>
              <a:t>Templates</a:t>
            </a:r>
            <a:r>
              <a:rPr lang="en-US" sz="2000" dirty="0" smtClean="0">
                <a:solidFill>
                  <a:srgbClr val="546E7A"/>
                </a:solidFill>
              </a:rPr>
              <a:t>                                   </a:t>
            </a:r>
            <a:r>
              <a:rPr lang="en-US" sz="2000" dirty="0" smtClean="0">
                <a:solidFill>
                  <a:srgbClr val="1976D2"/>
                </a:solidFill>
                <a:hlinkClick r:id="rId7"/>
              </a:rPr>
              <a:t>Metadata</a:t>
            </a:r>
            <a:endParaRPr lang="en-US" sz="2000" dirty="0" smtClean="0">
              <a:solidFill>
                <a:srgbClr val="1976D2"/>
              </a:solidFill>
            </a:endParaRPr>
          </a:p>
          <a:p>
            <a:pPr>
              <a:buFont typeface="Arial" panose="020B0604020202020204" pitchFamily="34" charset="0"/>
              <a:buChar char="•"/>
            </a:pPr>
            <a:r>
              <a:rPr lang="en-US" sz="2000" dirty="0" smtClean="0">
                <a:solidFill>
                  <a:srgbClr val="1976D2"/>
                </a:solidFill>
                <a:hlinkClick r:id="rId8"/>
              </a:rPr>
              <a:t>Data binding</a:t>
            </a:r>
            <a:r>
              <a:rPr lang="en-US" sz="2000" dirty="0" smtClean="0">
                <a:solidFill>
                  <a:srgbClr val="546E7A"/>
                </a:solidFill>
              </a:rPr>
              <a:t>                               </a:t>
            </a:r>
            <a:r>
              <a:rPr lang="en-US" sz="2000" dirty="0" smtClean="0">
                <a:solidFill>
                  <a:srgbClr val="1976D2"/>
                </a:solidFill>
                <a:hlinkClick r:id="rId9"/>
              </a:rPr>
              <a:t>Directives</a:t>
            </a:r>
            <a:endParaRPr lang="en-US" sz="2000" dirty="0">
              <a:solidFill>
                <a:srgbClr val="546E7A"/>
              </a:solidFill>
            </a:endParaRPr>
          </a:p>
          <a:p>
            <a:pPr>
              <a:buFont typeface="Arial" panose="020B0604020202020204" pitchFamily="34" charset="0"/>
              <a:buChar char="•"/>
            </a:pPr>
            <a:r>
              <a:rPr lang="en-US" sz="2000" dirty="0" smtClean="0">
                <a:solidFill>
                  <a:srgbClr val="1976D2"/>
                </a:solidFill>
                <a:hlinkClick r:id="rId10"/>
              </a:rPr>
              <a:t>Services</a:t>
            </a:r>
            <a:r>
              <a:rPr lang="en-US" sz="2000" dirty="0" smtClean="0">
                <a:solidFill>
                  <a:srgbClr val="546E7A"/>
                </a:solidFill>
              </a:rPr>
              <a:t>                                      </a:t>
            </a:r>
            <a:r>
              <a:rPr lang="en-US" sz="2000" dirty="0" smtClean="0">
                <a:solidFill>
                  <a:srgbClr val="1976D2"/>
                </a:solidFill>
                <a:hlinkClick r:id="rId11"/>
              </a:rPr>
              <a:t>Dependency </a:t>
            </a:r>
            <a:r>
              <a:rPr lang="en-US" sz="2000" dirty="0">
                <a:solidFill>
                  <a:srgbClr val="1976D2"/>
                </a:solidFill>
                <a:hlinkClick r:id="rId11"/>
              </a:rPr>
              <a:t>injection</a:t>
            </a:r>
            <a:endParaRPr lang="en-US" sz="2000" b="0" i="0" dirty="0">
              <a:solidFill>
                <a:srgbClr val="546E7A"/>
              </a:solidFill>
              <a:effectLst/>
            </a:endParaRPr>
          </a:p>
        </p:txBody>
      </p:sp>
    </p:spTree>
    <p:extLst>
      <p:ext uri="{BB962C8B-B14F-4D97-AF65-F5344CB8AC3E}">
        <p14:creationId xmlns:p14="http://schemas.microsoft.com/office/powerpoint/2010/main" val="16369590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Props1.xml><?xml version="1.0" encoding="utf-8"?>
<ds:datastoreItem xmlns:ds="http://schemas.openxmlformats.org/officeDocument/2006/customXml" ds:itemID="{7778416A-1167-4701-B2E5-5DA81D892B1E}"/>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6433</TotalTime>
  <Words>985</Words>
  <Application>Microsoft Office PowerPoint</Application>
  <PresentationFormat>On-screen Show (4:3)</PresentationFormat>
  <Paragraphs>229</Paragraphs>
  <Slides>19</Slides>
  <Notes>17</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Roboto</vt:lpstr>
      <vt:lpstr>Verdana</vt:lpstr>
      <vt:lpstr>Wingdings</vt:lpstr>
      <vt:lpstr>Section slides</vt:lpstr>
      <vt:lpstr>think-cell Slide</vt:lpstr>
      <vt:lpstr>Introduction to Angular 2</vt:lpstr>
      <vt:lpstr>Lesson Objectives</vt:lpstr>
      <vt:lpstr> What is Angular 2? </vt:lpstr>
      <vt:lpstr> Why is Angular 2? </vt:lpstr>
      <vt:lpstr> What is node Js? </vt:lpstr>
      <vt:lpstr> What is node Js? </vt:lpstr>
      <vt:lpstr> Installing and using Angular 2 </vt:lpstr>
      <vt:lpstr>Installing and using Angular 2</vt:lpstr>
      <vt:lpstr>Blocks of Angular 2 </vt:lpstr>
      <vt:lpstr>PowerPoint Presentation</vt:lpstr>
      <vt:lpstr> A Basic Angular 2 Application </vt:lpstr>
      <vt:lpstr>A Basic Angular 2 Application- Module</vt:lpstr>
      <vt:lpstr>A Basic Angular 2 Application-Module</vt:lpstr>
      <vt:lpstr>A Basic Angular 2 Application-Root Module</vt:lpstr>
      <vt:lpstr>A Basic Angular 2 Application-Root Module</vt:lpstr>
      <vt:lpstr> Working with Angular 2 with Eclipse  </vt:lpstr>
      <vt:lpstr> Demo</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216</cp:revision>
  <dcterms:created xsi:type="dcterms:W3CDTF">2012-05-18T02:59:15Z</dcterms:created>
  <dcterms:modified xsi:type="dcterms:W3CDTF">2018-04-23T10:30:50Z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