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26"/>
  </p:notesMasterIdLst>
  <p:handoutMasterIdLst>
    <p:handoutMasterId r:id="rId27"/>
  </p:handoutMasterIdLst>
  <p:sldIdLst>
    <p:sldId id="265" r:id="rId5"/>
    <p:sldId id="259" r:id="rId6"/>
    <p:sldId id="298" r:id="rId7"/>
    <p:sldId id="299" r:id="rId8"/>
    <p:sldId id="290" r:id="rId9"/>
    <p:sldId id="300" r:id="rId10"/>
    <p:sldId id="301" r:id="rId11"/>
    <p:sldId id="292" r:id="rId12"/>
    <p:sldId id="302" r:id="rId13"/>
    <p:sldId id="303" r:id="rId14"/>
    <p:sldId id="306" r:id="rId15"/>
    <p:sldId id="314" r:id="rId16"/>
    <p:sldId id="304" r:id="rId17"/>
    <p:sldId id="307" r:id="rId18"/>
    <p:sldId id="308" r:id="rId19"/>
    <p:sldId id="309" r:id="rId20"/>
    <p:sldId id="310" r:id="rId21"/>
    <p:sldId id="311" r:id="rId22"/>
    <p:sldId id="312" r:id="rId23"/>
    <p:sldId id="294" r:id="rId24"/>
    <p:sldId id="29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h, Rahul" initials="VR" lastIdx="1" clrIdx="0">
    <p:extLst>
      <p:ext uri="{19B8F6BF-5375-455C-9EA6-DF929625EA0E}">
        <p15:presenceInfo xmlns:p15="http://schemas.microsoft.com/office/powerpoint/2012/main" userId="S-1-5-21-1531082355-734649621-3782574898-23098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0603" autoAdjust="0"/>
  </p:normalViewPr>
  <p:slideViewPr>
    <p:cSldViewPr snapToGrid="0" showGuides="1">
      <p:cViewPr varScale="1">
        <p:scale>
          <a:sx n="65" d="100"/>
          <a:sy n="65" d="100"/>
        </p:scale>
        <p:origin x="2088" y="6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6201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6465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9388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9306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1675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smtClean="0">
                <a:solidFill>
                  <a:schemeClr val="tx1"/>
                </a:solidFill>
                <a:effectLst/>
                <a:latin typeface="Arial" pitchFamily="34" charset="0"/>
                <a:ea typeface="+mn-ea"/>
                <a:cs typeface="Arial" pitchFamily="34" charset="0"/>
              </a:rPr>
              <a:t>Description</a:t>
            </a:r>
          </a:p>
          <a:p>
            <a:r>
              <a:rPr lang="en-US" sz="1000" b="0" i="0" kern="1200" dirty="0" smtClean="0">
                <a:solidFill>
                  <a:schemeClr val="tx1"/>
                </a:solidFill>
                <a:effectLst/>
                <a:latin typeface="Arial" pitchFamily="34" charset="0"/>
                <a:ea typeface="+mn-ea"/>
                <a:cs typeface="Arial" pitchFamily="34" charset="0"/>
              </a:rPr>
              <a:t>Component decorator allows you to mark a class as an Angular component and provide additional metadata that determines how the component should be processed, instantiated and used at runtime.</a:t>
            </a:r>
          </a:p>
          <a:p>
            <a:r>
              <a:rPr lang="en-US" sz="1000" b="0" i="0" kern="1200" dirty="0" smtClean="0">
                <a:solidFill>
                  <a:schemeClr val="tx1"/>
                </a:solidFill>
                <a:effectLst/>
                <a:latin typeface="Arial" pitchFamily="34" charset="0"/>
                <a:ea typeface="+mn-ea"/>
                <a:cs typeface="Arial" pitchFamily="34" charset="0"/>
              </a:rPr>
              <a:t>Components are the most basic building block of an UI in an Angular application. An Angular application is a tree of Angular components. Angular components are a subset of directives. Unlike directives, components always have a template and only one component can be instantiated per an element in a template.</a:t>
            </a:r>
          </a:p>
          <a:p>
            <a:r>
              <a:rPr lang="en-US" sz="1000" b="0" i="0" kern="1200" dirty="0" smtClean="0">
                <a:solidFill>
                  <a:schemeClr val="tx1"/>
                </a:solidFill>
                <a:effectLst/>
                <a:latin typeface="Arial" pitchFamily="34" charset="0"/>
                <a:ea typeface="+mn-ea"/>
                <a:cs typeface="Arial" pitchFamily="34" charset="0"/>
              </a:rPr>
              <a:t>A component must belong to an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in order for it to be usable by another component or application. To specify that a component is a member of an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 you should list it in the declarations field of that </a:t>
            </a:r>
            <a:r>
              <a:rPr lang="en-US" sz="1000" b="0" i="0" kern="1200" dirty="0" err="1" smtClean="0">
                <a:solidFill>
                  <a:schemeClr val="tx1"/>
                </a:solidFill>
                <a:effectLst/>
                <a:latin typeface="Arial" pitchFamily="34" charset="0"/>
                <a:ea typeface="+mn-ea"/>
                <a:cs typeface="Arial" pitchFamily="34" charset="0"/>
              </a:rPr>
              <a:t>NgModule</a:t>
            </a:r>
            <a:r>
              <a:rPr lang="en-US" sz="1000" b="0" i="0" kern="1200" dirty="0" smtClean="0">
                <a:solidFill>
                  <a:schemeClr val="tx1"/>
                </a:solidFill>
                <a:effectLst/>
                <a:latin typeface="Arial" pitchFamily="34" charset="0"/>
                <a:ea typeface="+mn-ea"/>
                <a:cs typeface="Arial" pitchFamily="34" charset="0"/>
              </a:rPr>
              <a:t>.</a:t>
            </a:r>
          </a:p>
          <a:p>
            <a:r>
              <a:rPr lang="en-US" sz="1000" b="0" i="0" kern="1200" dirty="0" smtClean="0">
                <a:solidFill>
                  <a:schemeClr val="tx1"/>
                </a:solidFill>
                <a:effectLst/>
                <a:latin typeface="Arial" pitchFamily="34" charset="0"/>
                <a:ea typeface="+mn-ea"/>
                <a:cs typeface="Arial" pitchFamily="34" charset="0"/>
              </a:rPr>
              <a:t>In addition to the metadata configuration specified via the Component decorator, components can control their runtime behavior by implementing various Life-Cycle hooks.</a:t>
            </a:r>
          </a:p>
          <a:p>
            <a:endParaRPr lang="en-US" dirty="0"/>
          </a:p>
        </p:txBody>
      </p:sp>
    </p:spTree>
    <p:extLst>
      <p:ext uri="{BB962C8B-B14F-4D97-AF65-F5344CB8AC3E}">
        <p14:creationId xmlns:p14="http://schemas.microsoft.com/office/powerpoint/2010/main" val="402985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sz="1000" b="0" i="0" kern="1200" dirty="0" smtClean="0">
                <a:solidFill>
                  <a:schemeClr val="tx1"/>
                </a:solidFill>
                <a:effectLst/>
                <a:latin typeface="Arial" pitchFamily="34" charset="0"/>
                <a:ea typeface="+mn-ea"/>
                <a:cs typeface="Arial" pitchFamily="34" charset="0"/>
              </a:rPr>
              <a:t>Metadata Properties:</a:t>
            </a:r>
          </a:p>
          <a:p>
            <a:r>
              <a:rPr lang="en-US" sz="1000" b="0" i="0" kern="1200" dirty="0" smtClean="0">
                <a:solidFill>
                  <a:schemeClr val="tx1"/>
                </a:solidFill>
                <a:effectLst/>
                <a:latin typeface="Arial" pitchFamily="34" charset="0"/>
                <a:ea typeface="+mn-ea"/>
                <a:cs typeface="Arial" pitchFamily="34" charset="0"/>
              </a:rPr>
              <a:t>animations - list of animations of this component</a:t>
            </a:r>
          </a:p>
          <a:p>
            <a:r>
              <a:rPr lang="en-US" sz="1000" b="0" i="0" kern="1200" dirty="0" err="1" smtClean="0">
                <a:solidFill>
                  <a:schemeClr val="tx1"/>
                </a:solidFill>
                <a:effectLst/>
                <a:latin typeface="Arial" pitchFamily="34" charset="0"/>
                <a:ea typeface="+mn-ea"/>
                <a:cs typeface="Arial" pitchFamily="34" charset="0"/>
              </a:rPr>
              <a:t>changeDetection</a:t>
            </a:r>
            <a:r>
              <a:rPr lang="en-US" sz="1000" b="0" i="0" kern="1200" dirty="0" smtClean="0">
                <a:solidFill>
                  <a:schemeClr val="tx1"/>
                </a:solidFill>
                <a:effectLst/>
                <a:latin typeface="Arial" pitchFamily="34" charset="0"/>
                <a:ea typeface="+mn-ea"/>
                <a:cs typeface="Arial" pitchFamily="34" charset="0"/>
              </a:rPr>
              <a:t> - change detection strategy used by this component</a:t>
            </a:r>
          </a:p>
          <a:p>
            <a:r>
              <a:rPr lang="en-US" sz="1000" b="0" i="0" kern="1200" dirty="0" smtClean="0">
                <a:solidFill>
                  <a:schemeClr val="tx1"/>
                </a:solidFill>
                <a:effectLst/>
                <a:latin typeface="Arial" pitchFamily="34" charset="0"/>
                <a:ea typeface="+mn-ea"/>
                <a:cs typeface="Arial" pitchFamily="34" charset="0"/>
              </a:rPr>
              <a:t>encapsulation - style encapsulation strategy used by this component</a:t>
            </a:r>
          </a:p>
          <a:p>
            <a:r>
              <a:rPr lang="en-US" sz="1000" b="0" i="0" kern="1200" dirty="0" err="1" smtClean="0">
                <a:solidFill>
                  <a:schemeClr val="tx1"/>
                </a:solidFill>
                <a:effectLst/>
                <a:latin typeface="Arial" pitchFamily="34" charset="0"/>
                <a:ea typeface="+mn-ea"/>
                <a:cs typeface="Arial" pitchFamily="34" charset="0"/>
              </a:rPr>
              <a:t>entryComponents</a:t>
            </a:r>
            <a:r>
              <a:rPr lang="en-US" sz="1000" b="0" i="0" kern="1200" dirty="0" smtClean="0">
                <a:solidFill>
                  <a:schemeClr val="tx1"/>
                </a:solidFill>
                <a:effectLst/>
                <a:latin typeface="Arial" pitchFamily="34" charset="0"/>
                <a:ea typeface="+mn-ea"/>
                <a:cs typeface="Arial" pitchFamily="34" charset="0"/>
              </a:rPr>
              <a:t> - list of components that are dynamically inserted into the view of this component</a:t>
            </a:r>
          </a:p>
          <a:p>
            <a:r>
              <a:rPr lang="en-US" sz="1000" b="0" i="0" kern="1200" dirty="0" err="1" smtClean="0">
                <a:solidFill>
                  <a:schemeClr val="tx1"/>
                </a:solidFill>
                <a:effectLst/>
                <a:latin typeface="Arial" pitchFamily="34" charset="0"/>
                <a:ea typeface="+mn-ea"/>
                <a:cs typeface="Arial" pitchFamily="34" charset="0"/>
              </a:rPr>
              <a:t>exportAs</a:t>
            </a:r>
            <a:r>
              <a:rPr lang="en-US" sz="1000" b="0" i="0" kern="1200" dirty="0" smtClean="0">
                <a:solidFill>
                  <a:schemeClr val="tx1"/>
                </a:solidFill>
                <a:effectLst/>
                <a:latin typeface="Arial" pitchFamily="34" charset="0"/>
                <a:ea typeface="+mn-ea"/>
                <a:cs typeface="Arial" pitchFamily="34" charset="0"/>
              </a:rPr>
              <a:t> - name under which the component instance is exported in a template</a:t>
            </a:r>
          </a:p>
          <a:p>
            <a:r>
              <a:rPr lang="en-US" sz="1000" b="0" i="0" kern="1200" dirty="0" smtClean="0">
                <a:solidFill>
                  <a:schemeClr val="tx1"/>
                </a:solidFill>
                <a:effectLst/>
                <a:latin typeface="Arial" pitchFamily="34" charset="0"/>
                <a:ea typeface="+mn-ea"/>
                <a:cs typeface="Arial" pitchFamily="34" charset="0"/>
              </a:rPr>
              <a:t>host - map of class property to host element bindings for events, properties and attributes</a:t>
            </a:r>
          </a:p>
          <a:p>
            <a:r>
              <a:rPr lang="en-US" sz="1000" b="0" i="0" kern="1200" dirty="0" smtClean="0">
                <a:solidFill>
                  <a:schemeClr val="tx1"/>
                </a:solidFill>
                <a:effectLst/>
                <a:latin typeface="Arial" pitchFamily="34" charset="0"/>
                <a:ea typeface="+mn-ea"/>
                <a:cs typeface="Arial" pitchFamily="34" charset="0"/>
              </a:rPr>
              <a:t>inputs - list of class property names to data-bind as component inputs</a:t>
            </a:r>
          </a:p>
          <a:p>
            <a:r>
              <a:rPr lang="en-US" sz="1000" b="0" i="0" kern="1200" dirty="0" smtClean="0">
                <a:solidFill>
                  <a:schemeClr val="tx1"/>
                </a:solidFill>
                <a:effectLst/>
                <a:latin typeface="Arial" pitchFamily="34" charset="0"/>
                <a:ea typeface="+mn-ea"/>
                <a:cs typeface="Arial" pitchFamily="34" charset="0"/>
              </a:rPr>
              <a:t>interpolation - custom interpolation markers used in this component's template</a:t>
            </a:r>
          </a:p>
          <a:p>
            <a:r>
              <a:rPr lang="en-US" sz="1000" b="0" i="0" kern="1200" dirty="0" err="1" smtClean="0">
                <a:solidFill>
                  <a:schemeClr val="tx1"/>
                </a:solidFill>
                <a:effectLst/>
                <a:latin typeface="Arial" pitchFamily="34" charset="0"/>
                <a:ea typeface="+mn-ea"/>
                <a:cs typeface="Arial" pitchFamily="34" charset="0"/>
              </a:rPr>
              <a:t>moduleId</a:t>
            </a:r>
            <a:r>
              <a:rPr lang="en-US" sz="1000" b="0" i="0" kern="1200" dirty="0" smtClean="0">
                <a:solidFill>
                  <a:schemeClr val="tx1"/>
                </a:solidFill>
                <a:effectLst/>
                <a:latin typeface="Arial" pitchFamily="34" charset="0"/>
                <a:ea typeface="+mn-ea"/>
                <a:cs typeface="Arial" pitchFamily="34" charset="0"/>
              </a:rPr>
              <a:t> - ES/</a:t>
            </a:r>
            <a:r>
              <a:rPr lang="en-US" sz="1000" b="0" i="0" kern="1200" dirty="0" err="1" smtClean="0">
                <a:solidFill>
                  <a:schemeClr val="tx1"/>
                </a:solidFill>
                <a:effectLst/>
                <a:latin typeface="Arial" pitchFamily="34" charset="0"/>
                <a:ea typeface="+mn-ea"/>
                <a:cs typeface="Arial" pitchFamily="34" charset="0"/>
              </a:rPr>
              <a:t>CommonJS</a:t>
            </a:r>
            <a:r>
              <a:rPr lang="en-US" sz="1000" b="0" i="0" kern="1200" dirty="0" smtClean="0">
                <a:solidFill>
                  <a:schemeClr val="tx1"/>
                </a:solidFill>
                <a:effectLst/>
                <a:latin typeface="Arial" pitchFamily="34" charset="0"/>
                <a:ea typeface="+mn-ea"/>
                <a:cs typeface="Arial" pitchFamily="34" charset="0"/>
              </a:rPr>
              <a:t> module id of the file in which this component is defined</a:t>
            </a:r>
          </a:p>
          <a:p>
            <a:r>
              <a:rPr lang="en-US" sz="1000" b="0" i="0" kern="1200" dirty="0" smtClean="0">
                <a:solidFill>
                  <a:schemeClr val="tx1"/>
                </a:solidFill>
                <a:effectLst/>
                <a:latin typeface="Arial" pitchFamily="34" charset="0"/>
                <a:ea typeface="+mn-ea"/>
                <a:cs typeface="Arial" pitchFamily="34" charset="0"/>
              </a:rPr>
              <a:t>outputs - list of class property names that expose output events that others can subscribe to</a:t>
            </a:r>
          </a:p>
          <a:p>
            <a:r>
              <a:rPr lang="en-US" sz="1000" b="0" i="0" kern="1200" dirty="0" smtClean="0">
                <a:solidFill>
                  <a:schemeClr val="tx1"/>
                </a:solidFill>
                <a:effectLst/>
                <a:latin typeface="Arial" pitchFamily="34" charset="0"/>
                <a:ea typeface="+mn-ea"/>
                <a:cs typeface="Arial" pitchFamily="34" charset="0"/>
              </a:rPr>
              <a:t>providers - list of providers available to this component and its children</a:t>
            </a:r>
          </a:p>
          <a:p>
            <a:r>
              <a:rPr lang="en-US" sz="1000" b="0" i="0" kern="1200" dirty="0" smtClean="0">
                <a:solidFill>
                  <a:schemeClr val="tx1"/>
                </a:solidFill>
                <a:effectLst/>
                <a:latin typeface="Arial" pitchFamily="34" charset="0"/>
                <a:ea typeface="+mn-ea"/>
                <a:cs typeface="Arial" pitchFamily="34" charset="0"/>
              </a:rPr>
              <a:t>queries - configure queries that can be injected into the component</a:t>
            </a:r>
          </a:p>
          <a:p>
            <a:r>
              <a:rPr lang="en-US" sz="1000" b="0" i="0" kern="1200" dirty="0" smtClean="0">
                <a:solidFill>
                  <a:schemeClr val="tx1"/>
                </a:solidFill>
                <a:effectLst/>
                <a:latin typeface="Arial" pitchFamily="34" charset="0"/>
                <a:ea typeface="+mn-ea"/>
                <a:cs typeface="Arial" pitchFamily="34" charset="0"/>
              </a:rPr>
              <a:t>selector - </a:t>
            </a:r>
            <a:r>
              <a:rPr lang="en-US" sz="1000" b="0" i="0" kern="1200" dirty="0" err="1" smtClean="0">
                <a:solidFill>
                  <a:schemeClr val="tx1"/>
                </a:solidFill>
                <a:effectLst/>
                <a:latin typeface="Arial" pitchFamily="34" charset="0"/>
                <a:ea typeface="+mn-ea"/>
                <a:cs typeface="Arial" pitchFamily="34" charset="0"/>
              </a:rPr>
              <a:t>css</a:t>
            </a:r>
            <a:r>
              <a:rPr lang="en-US" sz="1000" b="0" i="0" kern="1200" dirty="0" smtClean="0">
                <a:solidFill>
                  <a:schemeClr val="tx1"/>
                </a:solidFill>
                <a:effectLst/>
                <a:latin typeface="Arial" pitchFamily="34" charset="0"/>
                <a:ea typeface="+mn-ea"/>
                <a:cs typeface="Arial" pitchFamily="34" charset="0"/>
              </a:rPr>
              <a:t> selector that identifies this component in a template</a:t>
            </a:r>
          </a:p>
          <a:p>
            <a:r>
              <a:rPr lang="en-US" sz="1000" b="0" i="0" kern="1200" dirty="0" err="1" smtClean="0">
                <a:solidFill>
                  <a:schemeClr val="tx1"/>
                </a:solidFill>
                <a:effectLst/>
                <a:latin typeface="Arial" pitchFamily="34" charset="0"/>
                <a:ea typeface="+mn-ea"/>
                <a:cs typeface="Arial" pitchFamily="34" charset="0"/>
              </a:rPr>
              <a:t>styleUrls</a:t>
            </a:r>
            <a:r>
              <a:rPr lang="en-US" sz="1000" b="0" i="0" kern="1200" dirty="0" smtClean="0">
                <a:solidFill>
                  <a:schemeClr val="tx1"/>
                </a:solidFill>
                <a:effectLst/>
                <a:latin typeface="Arial" pitchFamily="34" charset="0"/>
                <a:ea typeface="+mn-ea"/>
                <a:cs typeface="Arial" pitchFamily="34" charset="0"/>
              </a:rPr>
              <a:t> - list of </a:t>
            </a:r>
            <a:r>
              <a:rPr lang="en-US" sz="1000" b="0" i="0" kern="1200" dirty="0" err="1" smtClean="0">
                <a:solidFill>
                  <a:schemeClr val="tx1"/>
                </a:solidFill>
                <a:effectLst/>
                <a:latin typeface="Arial" pitchFamily="34" charset="0"/>
                <a:ea typeface="+mn-ea"/>
                <a:cs typeface="Arial" pitchFamily="34" charset="0"/>
              </a:rPr>
              <a:t>urls</a:t>
            </a:r>
            <a:r>
              <a:rPr lang="en-US" sz="1000" b="0" i="0" kern="1200" dirty="0" smtClean="0">
                <a:solidFill>
                  <a:schemeClr val="tx1"/>
                </a:solidFill>
                <a:effectLst/>
                <a:latin typeface="Arial" pitchFamily="34" charset="0"/>
                <a:ea typeface="+mn-ea"/>
                <a:cs typeface="Arial" pitchFamily="34" charset="0"/>
              </a:rPr>
              <a:t> to stylesheets to be applied to this component's view</a:t>
            </a:r>
          </a:p>
          <a:p>
            <a:r>
              <a:rPr lang="en-US" sz="1000" b="0" i="0" kern="1200" dirty="0" smtClean="0">
                <a:solidFill>
                  <a:schemeClr val="tx1"/>
                </a:solidFill>
                <a:effectLst/>
                <a:latin typeface="Arial" pitchFamily="34" charset="0"/>
                <a:ea typeface="+mn-ea"/>
                <a:cs typeface="Arial" pitchFamily="34" charset="0"/>
              </a:rPr>
              <a:t>styles - inline-defined styles to be applied to this component's view</a:t>
            </a:r>
          </a:p>
          <a:p>
            <a:r>
              <a:rPr lang="en-US" sz="1000" b="0" i="0" kern="1200" dirty="0" smtClean="0">
                <a:solidFill>
                  <a:schemeClr val="tx1"/>
                </a:solidFill>
                <a:effectLst/>
                <a:latin typeface="Arial" pitchFamily="34" charset="0"/>
                <a:ea typeface="+mn-ea"/>
                <a:cs typeface="Arial" pitchFamily="34" charset="0"/>
              </a:rPr>
              <a:t>template - inline-defined template for the view</a:t>
            </a:r>
          </a:p>
          <a:p>
            <a:r>
              <a:rPr lang="en-US" sz="1000" b="0" i="0" kern="1200" dirty="0" err="1" smtClean="0">
                <a:solidFill>
                  <a:schemeClr val="tx1"/>
                </a:solidFill>
                <a:effectLst/>
                <a:latin typeface="Arial" pitchFamily="34" charset="0"/>
                <a:ea typeface="+mn-ea"/>
                <a:cs typeface="Arial" pitchFamily="34" charset="0"/>
              </a:rPr>
              <a:t>templateUrl</a:t>
            </a:r>
            <a:r>
              <a:rPr lang="en-US" sz="1000" b="0" i="0" kern="1200" dirty="0" smtClean="0">
                <a:solidFill>
                  <a:schemeClr val="tx1"/>
                </a:solidFill>
                <a:effectLst/>
                <a:latin typeface="Arial" pitchFamily="34" charset="0"/>
                <a:ea typeface="+mn-ea"/>
                <a:cs typeface="Arial" pitchFamily="34" charset="0"/>
              </a:rPr>
              <a:t> - </a:t>
            </a:r>
            <a:r>
              <a:rPr lang="en-US" sz="1000" b="0" i="0" kern="1200" dirty="0" err="1" smtClean="0">
                <a:solidFill>
                  <a:schemeClr val="tx1"/>
                </a:solidFill>
                <a:effectLst/>
                <a:latin typeface="Arial" pitchFamily="34" charset="0"/>
                <a:ea typeface="+mn-ea"/>
                <a:cs typeface="Arial" pitchFamily="34" charset="0"/>
              </a:rPr>
              <a:t>url</a:t>
            </a:r>
            <a:r>
              <a:rPr lang="en-US" sz="1000" b="0" i="0" kern="1200" dirty="0" smtClean="0">
                <a:solidFill>
                  <a:schemeClr val="tx1"/>
                </a:solidFill>
                <a:effectLst/>
                <a:latin typeface="Arial" pitchFamily="34" charset="0"/>
                <a:ea typeface="+mn-ea"/>
                <a:cs typeface="Arial" pitchFamily="34" charset="0"/>
              </a:rPr>
              <a:t> to an external file containing a template for the view</a:t>
            </a:r>
          </a:p>
          <a:p>
            <a:r>
              <a:rPr lang="en-US" sz="1000" b="0" i="0" kern="1200" dirty="0" err="1" smtClean="0">
                <a:solidFill>
                  <a:schemeClr val="tx1"/>
                </a:solidFill>
                <a:effectLst/>
                <a:latin typeface="Arial" pitchFamily="34" charset="0"/>
                <a:ea typeface="+mn-ea"/>
                <a:cs typeface="Arial" pitchFamily="34" charset="0"/>
              </a:rPr>
              <a:t>viewProviders</a:t>
            </a:r>
            <a:r>
              <a:rPr lang="en-US" sz="1000" b="0" i="0" kern="1200" dirty="0" smtClean="0">
                <a:solidFill>
                  <a:schemeClr val="tx1"/>
                </a:solidFill>
                <a:effectLst/>
                <a:latin typeface="Arial" pitchFamily="34" charset="0"/>
                <a:ea typeface="+mn-ea"/>
                <a:cs typeface="Arial" pitchFamily="34" charset="0"/>
              </a:rPr>
              <a:t> - list of providers available to this component and its view children</a:t>
            </a:r>
          </a:p>
          <a:p>
            <a:r>
              <a:rPr lang="en-US" sz="1000" b="0" i="0" kern="1200" dirty="0" smtClean="0">
                <a:solidFill>
                  <a:schemeClr val="tx1"/>
                </a:solidFill>
                <a:effectLst/>
                <a:latin typeface="Arial" pitchFamily="34" charset="0"/>
                <a:ea typeface="+mn-ea"/>
                <a:cs typeface="Arial" pitchFamily="34" charset="0"/>
              </a:rPr>
              <a:t>Example</a:t>
            </a:r>
          </a:p>
          <a:p>
            <a:r>
              <a:rPr lang="en-US" dirty="0" err="1" smtClean="0"/>
              <a:t>content_copy</a:t>
            </a:r>
            <a:r>
              <a:rPr lang="en-US" sz="1000" kern="1200" dirty="0" err="1" smtClean="0">
                <a:solidFill>
                  <a:schemeClr val="tx1"/>
                </a:solidFill>
                <a:effectLst/>
                <a:latin typeface="Arial" pitchFamily="34" charset="0"/>
                <a:ea typeface="+mn-ea"/>
                <a:cs typeface="Arial" pitchFamily="34" charset="0"/>
              </a:rPr>
              <a:t>@</a:t>
            </a:r>
            <a:r>
              <a:rPr lang="en-US" sz="1000" b="0" u="none" strike="noStrike" kern="1200" dirty="0" err="1" smtClean="0">
                <a:solidFill>
                  <a:schemeClr val="tx1"/>
                </a:solidFill>
                <a:effectLst/>
                <a:latin typeface="Arial" pitchFamily="34" charset="0"/>
                <a:ea typeface="+mn-ea"/>
                <a:cs typeface="Arial" pitchFamily="34" charset="0"/>
                <a:hlinkClick r:id="rId3"/>
              </a:rPr>
              <a:t>Component</a:t>
            </a:r>
            <a:r>
              <a:rPr lang="en-US" sz="1000" kern="1200" dirty="0" smtClean="0">
                <a:solidFill>
                  <a:schemeClr val="tx1"/>
                </a:solidFill>
                <a:effectLst/>
                <a:latin typeface="Arial" pitchFamily="34" charset="0"/>
                <a:ea typeface="+mn-ea"/>
                <a:cs typeface="Arial" pitchFamily="34" charset="0"/>
              </a:rPr>
              <a:t>({selector: 'greet', template: 'Hello {{name}}!'}) class Greet { name: string = 'World'; }</a:t>
            </a:r>
            <a:endParaRPr lang="en-US" dirty="0"/>
          </a:p>
        </p:txBody>
      </p:sp>
    </p:spTree>
    <p:extLst>
      <p:ext uri="{BB962C8B-B14F-4D97-AF65-F5344CB8AC3E}">
        <p14:creationId xmlns:p14="http://schemas.microsoft.com/office/powerpoint/2010/main" val="172254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smtClean="0">
                <a:solidFill>
                  <a:schemeClr val="tx1"/>
                </a:solidFill>
                <a:effectLst/>
                <a:latin typeface="Arial" pitchFamily="34" charset="0"/>
                <a:ea typeface="+mn-ea"/>
                <a:cs typeface="Arial" pitchFamily="34" charset="0"/>
              </a:rPr>
              <a:t>Components are a logical piece of code for Angular JS application. A Component consists of the following −</a:t>
            </a:r>
          </a:p>
          <a:p>
            <a:r>
              <a:rPr lang="en-US" sz="1000" b="1" i="0" kern="1200" dirty="0" smtClean="0">
                <a:solidFill>
                  <a:schemeClr val="tx1"/>
                </a:solidFill>
                <a:effectLst/>
                <a:latin typeface="Arial" pitchFamily="34" charset="0"/>
                <a:ea typeface="+mn-ea"/>
                <a:cs typeface="Arial" pitchFamily="34" charset="0"/>
              </a:rPr>
              <a:t>Template</a:t>
            </a:r>
            <a:r>
              <a:rPr lang="en-US" sz="1000" b="0" i="0" kern="1200" dirty="0" smtClean="0">
                <a:solidFill>
                  <a:schemeClr val="tx1"/>
                </a:solidFill>
                <a:effectLst/>
                <a:latin typeface="Arial" pitchFamily="34" charset="0"/>
                <a:ea typeface="+mn-ea"/>
                <a:cs typeface="Arial" pitchFamily="34" charset="0"/>
              </a:rPr>
              <a:t> − This is used to render the view for the application. This contains the HTML that needs to be rendered in the application. This part also includes the binding and directives.</a:t>
            </a:r>
          </a:p>
          <a:p>
            <a:r>
              <a:rPr lang="en-US" sz="1000" b="1" i="0" kern="1200" dirty="0" smtClean="0">
                <a:solidFill>
                  <a:schemeClr val="tx1"/>
                </a:solidFill>
                <a:effectLst/>
                <a:latin typeface="Arial" pitchFamily="34" charset="0"/>
                <a:ea typeface="+mn-ea"/>
                <a:cs typeface="Arial" pitchFamily="34" charset="0"/>
              </a:rPr>
              <a:t>Class</a:t>
            </a:r>
            <a:r>
              <a:rPr lang="en-US" sz="1000" b="0" i="0" kern="1200" dirty="0" smtClean="0">
                <a:solidFill>
                  <a:schemeClr val="tx1"/>
                </a:solidFill>
                <a:effectLst/>
                <a:latin typeface="Arial" pitchFamily="34" charset="0"/>
                <a:ea typeface="+mn-ea"/>
                <a:cs typeface="Arial" pitchFamily="34" charset="0"/>
              </a:rPr>
              <a:t> − This is like a class defined in any language such as C. This contains properties and methods. This has the code which is used to support the view. It is defined in </a:t>
            </a:r>
            <a:r>
              <a:rPr lang="en-US" sz="1000" b="0" i="0" kern="1200" dirty="0" err="1" smtClean="0">
                <a:solidFill>
                  <a:schemeClr val="tx1"/>
                </a:solidFill>
                <a:effectLst/>
                <a:latin typeface="Arial" pitchFamily="34" charset="0"/>
                <a:ea typeface="+mn-ea"/>
                <a:cs typeface="Arial" pitchFamily="34" charset="0"/>
              </a:rPr>
              <a:t>TypeScript</a:t>
            </a:r>
            <a:r>
              <a:rPr lang="en-US" sz="1000" b="0" i="0" kern="1200" dirty="0" smtClean="0">
                <a:solidFill>
                  <a:schemeClr val="tx1"/>
                </a:solidFill>
                <a:effectLst/>
                <a:latin typeface="Arial" pitchFamily="34" charset="0"/>
                <a:ea typeface="+mn-ea"/>
                <a:cs typeface="Arial" pitchFamily="34" charset="0"/>
              </a:rPr>
              <a:t>.</a:t>
            </a:r>
          </a:p>
          <a:p>
            <a:r>
              <a:rPr lang="en-US" sz="1000" b="1" i="0" kern="1200" dirty="0" smtClean="0">
                <a:solidFill>
                  <a:schemeClr val="tx1"/>
                </a:solidFill>
                <a:effectLst/>
                <a:latin typeface="Arial" pitchFamily="34" charset="0"/>
                <a:ea typeface="+mn-ea"/>
                <a:cs typeface="Arial" pitchFamily="34" charset="0"/>
              </a:rPr>
              <a:t>Metadata</a:t>
            </a:r>
            <a:r>
              <a:rPr lang="en-US" sz="1000" b="0" i="0" kern="1200" dirty="0" smtClean="0">
                <a:solidFill>
                  <a:schemeClr val="tx1"/>
                </a:solidFill>
                <a:effectLst/>
                <a:latin typeface="Arial" pitchFamily="34" charset="0"/>
                <a:ea typeface="+mn-ea"/>
                <a:cs typeface="Arial" pitchFamily="34" charset="0"/>
              </a:rPr>
              <a:t> − This has the extra data defined for the Angular class. It is defined with a decorator.</a:t>
            </a:r>
          </a:p>
          <a:p>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We are using the import keyword to import the ‘Component’ decorator from the angular/core module.</a:t>
            </a:r>
          </a:p>
          <a:p>
            <a:r>
              <a:rPr lang="en-US" sz="1000" b="0" i="0" kern="1200" dirty="0" smtClean="0">
                <a:solidFill>
                  <a:schemeClr val="tx1"/>
                </a:solidFill>
                <a:effectLst/>
                <a:latin typeface="Arial" pitchFamily="34" charset="0"/>
                <a:ea typeface="+mn-ea"/>
                <a:cs typeface="Arial" pitchFamily="34" charset="0"/>
              </a:rPr>
              <a:t>We are then using the decorator to define a component.</a:t>
            </a:r>
          </a:p>
          <a:p>
            <a:r>
              <a:rPr lang="en-US" sz="1000" b="0" i="0" kern="1200" dirty="0" smtClean="0">
                <a:solidFill>
                  <a:schemeClr val="tx1"/>
                </a:solidFill>
                <a:effectLst/>
                <a:latin typeface="Arial" pitchFamily="34" charset="0"/>
                <a:ea typeface="+mn-ea"/>
                <a:cs typeface="Arial" pitchFamily="34" charset="0"/>
              </a:rPr>
              <a:t>The component has a selector called ‘my-app’. This is nothing but our custom html tag which can be used in our main html page.</a:t>
            </a:r>
          </a:p>
          <a:p>
            <a:endParaRPr lang="en-US" sz="10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&lt;body&gt; &lt;my-app&gt;&lt;/my-app&gt; &lt;/body&gt;</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36246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694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2355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The expression can invoke methods of the host component such as </a:t>
            </a:r>
            <a:r>
              <a:rPr lang="en-US" dirty="0" err="1" smtClean="0"/>
              <a:t>getVal</a:t>
            </a:r>
            <a:r>
              <a:rPr lang="en-US" dirty="0" smtClean="0"/>
              <a:t>()</a:t>
            </a:r>
          </a:p>
          <a:p>
            <a:r>
              <a:rPr lang="en-US" sz="1000" kern="1200" dirty="0" smtClean="0">
                <a:solidFill>
                  <a:schemeClr val="tx1"/>
                </a:solidFill>
                <a:effectLst/>
                <a:latin typeface="Arial" pitchFamily="34" charset="0"/>
                <a:ea typeface="+mn-ea"/>
                <a:cs typeface="Arial" pitchFamily="34" charset="0"/>
              </a:rPr>
              <a:t>&lt;!-- "The sum of 1 + 1 is not 4" --&gt; &lt;p&gt;The sum of 1 + 1 is not {{1 + 1 + </a:t>
            </a:r>
            <a:r>
              <a:rPr lang="en-US" sz="1000" kern="1200" dirty="0" err="1" smtClean="0">
                <a:solidFill>
                  <a:schemeClr val="tx1"/>
                </a:solidFill>
                <a:effectLst/>
                <a:latin typeface="Arial" pitchFamily="34" charset="0"/>
                <a:ea typeface="+mn-ea"/>
                <a:cs typeface="Arial" pitchFamily="34" charset="0"/>
              </a:rPr>
              <a:t>getVal</a:t>
            </a:r>
            <a:r>
              <a:rPr lang="en-US" sz="1000" kern="1200" dirty="0" smtClean="0">
                <a:solidFill>
                  <a:schemeClr val="tx1"/>
                </a:solidFill>
                <a:effectLst/>
                <a:latin typeface="Arial" pitchFamily="34" charset="0"/>
                <a:ea typeface="+mn-ea"/>
                <a:cs typeface="Arial" pitchFamily="34" charset="0"/>
              </a:rPr>
              <a:t>()}}&lt;/p&gt;</a:t>
            </a:r>
          </a:p>
          <a:p>
            <a:r>
              <a:rPr lang="en-US" sz="1000" b="0" i="0" kern="1200" dirty="0" smtClean="0">
                <a:solidFill>
                  <a:schemeClr val="tx1"/>
                </a:solidFill>
                <a:effectLst/>
                <a:latin typeface="Arial" pitchFamily="34" charset="0"/>
                <a:ea typeface="+mn-ea"/>
                <a:cs typeface="Arial" pitchFamily="34" charset="0"/>
              </a:rPr>
              <a:t>A template </a:t>
            </a:r>
            <a:r>
              <a:rPr lang="en-US" sz="1000" b="1" i="0" kern="1200" dirty="0" smtClean="0">
                <a:solidFill>
                  <a:schemeClr val="tx1"/>
                </a:solidFill>
                <a:effectLst/>
                <a:latin typeface="Arial" pitchFamily="34" charset="0"/>
                <a:ea typeface="+mn-ea"/>
                <a:cs typeface="Arial" pitchFamily="34" charset="0"/>
              </a:rPr>
              <a:t>expression</a:t>
            </a:r>
            <a:r>
              <a:rPr lang="en-US" sz="1000" b="0" i="0" kern="1200" dirty="0" smtClean="0">
                <a:solidFill>
                  <a:schemeClr val="tx1"/>
                </a:solidFill>
                <a:effectLst/>
                <a:latin typeface="Arial" pitchFamily="34" charset="0"/>
                <a:ea typeface="+mn-ea"/>
                <a:cs typeface="Arial" pitchFamily="34" charset="0"/>
              </a:rPr>
              <a:t> produces a value. Angular executes the expression and assigns it to a property of a binding target; the target might be an HTML element, a component, or a directive.</a:t>
            </a:r>
          </a:p>
          <a:p>
            <a:r>
              <a:rPr lang="en-US" sz="1000" b="0" i="0" kern="1200" dirty="0" smtClean="0">
                <a:solidFill>
                  <a:schemeClr val="tx1"/>
                </a:solidFill>
                <a:effectLst/>
                <a:latin typeface="Arial" pitchFamily="34" charset="0"/>
                <a:ea typeface="+mn-ea"/>
                <a:cs typeface="Arial" pitchFamily="34" charset="0"/>
              </a:rPr>
              <a:t>The interpolation braces in {{1 + 1}} surround the template expression 1 + 1. a template expression appears in quotes to the right of the = symbol as in [property]="expression".</a:t>
            </a:r>
          </a:p>
          <a:p>
            <a:r>
              <a:rPr lang="en-US" sz="1000" b="0" i="0" kern="1200" dirty="0" smtClean="0">
                <a:solidFill>
                  <a:schemeClr val="tx1"/>
                </a:solidFill>
                <a:effectLst/>
                <a:latin typeface="Arial" pitchFamily="34" charset="0"/>
                <a:ea typeface="+mn-ea"/>
                <a:cs typeface="Arial" pitchFamily="34" charset="0"/>
              </a:rPr>
              <a:t>We</a:t>
            </a:r>
            <a:r>
              <a:rPr lang="en-US" sz="1000" b="0" i="0" kern="1200" baseline="0" dirty="0" smtClean="0">
                <a:solidFill>
                  <a:schemeClr val="tx1"/>
                </a:solidFill>
                <a:effectLst/>
                <a:latin typeface="Arial" pitchFamily="34" charset="0"/>
                <a:ea typeface="+mn-ea"/>
                <a:cs typeface="Arial" pitchFamily="34" charset="0"/>
              </a:rPr>
              <a:t> can </a:t>
            </a:r>
            <a:r>
              <a:rPr lang="en-US" sz="1000" b="0" i="0" kern="1200" dirty="0" smtClean="0">
                <a:solidFill>
                  <a:schemeClr val="tx1"/>
                </a:solidFill>
                <a:effectLst/>
                <a:latin typeface="Arial" pitchFamily="34" charset="0"/>
                <a:ea typeface="+mn-ea"/>
                <a:cs typeface="Arial" pitchFamily="34" charset="0"/>
              </a:rPr>
              <a:t> write these template expressions in a language that looks like JavaScript. Many JavaScript expressions are legal template expressions, but not all.</a:t>
            </a:r>
          </a:p>
          <a:p>
            <a:r>
              <a:rPr lang="en-US" sz="1000" b="0" i="0" kern="1200" dirty="0" smtClean="0">
                <a:solidFill>
                  <a:schemeClr val="tx1"/>
                </a:solidFill>
                <a:effectLst/>
                <a:latin typeface="Arial" pitchFamily="34" charset="0"/>
                <a:ea typeface="+mn-ea"/>
                <a:cs typeface="Arial" pitchFamily="34" charset="0"/>
              </a:rPr>
              <a:t>JavaScript expressions that have or promote side effects are prohibited, including:</a:t>
            </a:r>
          </a:p>
          <a:p>
            <a:r>
              <a:rPr lang="en-US" sz="1000" b="0" i="0" kern="1200" dirty="0" smtClean="0">
                <a:solidFill>
                  <a:schemeClr val="tx1"/>
                </a:solidFill>
                <a:effectLst/>
                <a:latin typeface="Arial" pitchFamily="34" charset="0"/>
                <a:ea typeface="+mn-ea"/>
                <a:cs typeface="Arial" pitchFamily="34" charset="0"/>
              </a:rPr>
              <a:t>assignments (=, +=, -=, ...)</a:t>
            </a:r>
          </a:p>
          <a:p>
            <a:r>
              <a:rPr lang="en-US" sz="1000" b="0" i="0" kern="1200" dirty="0" smtClean="0">
                <a:solidFill>
                  <a:schemeClr val="tx1"/>
                </a:solidFill>
                <a:effectLst/>
                <a:latin typeface="Arial" pitchFamily="34" charset="0"/>
                <a:ea typeface="+mn-ea"/>
                <a:cs typeface="Arial" pitchFamily="34" charset="0"/>
              </a:rPr>
              <a:t>new</a:t>
            </a:r>
          </a:p>
          <a:p>
            <a:r>
              <a:rPr lang="en-US" sz="1000" b="0" i="0" kern="1200" dirty="0" smtClean="0">
                <a:solidFill>
                  <a:schemeClr val="tx1"/>
                </a:solidFill>
                <a:effectLst/>
                <a:latin typeface="Arial" pitchFamily="34" charset="0"/>
                <a:ea typeface="+mn-ea"/>
                <a:cs typeface="Arial" pitchFamily="34" charset="0"/>
              </a:rPr>
              <a:t>chaining expressions with ; or ,</a:t>
            </a:r>
          </a:p>
          <a:p>
            <a:r>
              <a:rPr lang="en-US" sz="1000" b="0" i="0" kern="1200" dirty="0" smtClean="0">
                <a:solidFill>
                  <a:schemeClr val="tx1"/>
                </a:solidFill>
                <a:effectLst/>
                <a:latin typeface="Arial" pitchFamily="34" charset="0"/>
                <a:ea typeface="+mn-ea"/>
                <a:cs typeface="Arial" pitchFamily="34" charset="0"/>
              </a:rPr>
              <a:t>increment and decrement operators (++ and --)</a:t>
            </a:r>
          </a:p>
          <a:p>
            <a:endParaRPr lang="en-US" dirty="0"/>
          </a:p>
        </p:txBody>
      </p:sp>
    </p:spTree>
    <p:extLst>
      <p:ext uri="{BB962C8B-B14F-4D97-AF65-F5344CB8AC3E}">
        <p14:creationId xmlns:p14="http://schemas.microsoft.com/office/powerpoint/2010/main" val="1820838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fontScale="92500" lnSpcReduction="20000"/>
          </a:bodyPr>
          <a:lstStyle/>
          <a:p>
            <a:pPr algn="just"/>
            <a:r>
              <a:rPr lang="en-US" dirty="0"/>
              <a:t>The URL is relative to the application root which is usually the location of the index.html web page that hosts the application. The style file URL is not relative to the component file</a:t>
            </a:r>
            <a:r>
              <a:rPr lang="en-US" dirty="0" smtClean="0"/>
              <a:t>.</a:t>
            </a:r>
          </a:p>
          <a:p>
            <a:pPr algn="just"/>
            <a:endParaRPr lang="en-US" dirty="0"/>
          </a:p>
          <a:p>
            <a:pPr algn="just"/>
            <a:r>
              <a:rPr lang="en-US" b="1" dirty="0"/>
              <a:t>Special </a:t>
            </a:r>
            <a:r>
              <a:rPr lang="en-US" b="1" dirty="0" smtClean="0"/>
              <a:t>selectors</a:t>
            </a:r>
          </a:p>
          <a:p>
            <a:pPr algn="just"/>
            <a:r>
              <a:rPr lang="en-US" dirty="0"/>
              <a:t>Component styles have a few special selectors from the world of shadow DOM style scoping:</a:t>
            </a:r>
          </a:p>
          <a:p>
            <a:pPr algn="just"/>
            <a:endParaRPr lang="en-US" dirty="0"/>
          </a:p>
          <a:p>
            <a:pPr algn="just"/>
            <a:r>
              <a:rPr lang="en-US" dirty="0" smtClean="0"/>
              <a:t>:host</a:t>
            </a:r>
            <a:r>
              <a:rPr lang="en-US" sz="1000" b="0" i="0" kern="1200" dirty="0" smtClean="0">
                <a:solidFill>
                  <a:schemeClr val="tx1"/>
                </a:solidFill>
                <a:effectLst/>
                <a:latin typeface="Arial" pitchFamily="34" charset="0"/>
                <a:ea typeface="+mn-ea"/>
                <a:cs typeface="Arial" pitchFamily="34" charset="0"/>
              </a:rPr>
              <a:t> is a pseudo-class selector that applies styles in the element that hosts the component. It means if a component has a child component using component binding then child component will use </a:t>
            </a:r>
            <a:r>
              <a:rPr lang="en-US" dirty="0" smtClean="0"/>
              <a:t>:host</a:t>
            </a:r>
            <a:r>
              <a:rPr lang="en-US" sz="1000" b="0" i="0" kern="1200" dirty="0" smtClean="0">
                <a:solidFill>
                  <a:schemeClr val="tx1"/>
                </a:solidFill>
                <a:effectLst/>
                <a:latin typeface="Arial" pitchFamily="34" charset="0"/>
                <a:ea typeface="+mn-ea"/>
                <a:cs typeface="Arial" pitchFamily="34" charset="0"/>
              </a:rPr>
              <a:t> selector that will target host element in parent component. </a:t>
            </a:r>
            <a:r>
              <a:rPr lang="en-US" dirty="0" smtClean="0"/>
              <a:t>:host</a:t>
            </a:r>
            <a:r>
              <a:rPr lang="en-US" sz="1000" b="0" i="0" kern="1200" dirty="0" smtClean="0">
                <a:solidFill>
                  <a:schemeClr val="tx1"/>
                </a:solidFill>
                <a:effectLst/>
                <a:latin typeface="Arial" pitchFamily="34" charset="0"/>
                <a:ea typeface="+mn-ea"/>
                <a:cs typeface="Arial" pitchFamily="34" charset="0"/>
              </a:rPr>
              <a:t> selector can be used in component with </a:t>
            </a:r>
            <a:r>
              <a:rPr lang="en-US" dirty="0" smtClean="0"/>
              <a:t>styles</a:t>
            </a:r>
            <a:r>
              <a:rPr lang="en-US" sz="1000" b="0" i="0" kern="1200" dirty="0" smtClean="0">
                <a:solidFill>
                  <a:schemeClr val="tx1"/>
                </a:solidFill>
                <a:effectLst/>
                <a:latin typeface="Arial" pitchFamily="34" charset="0"/>
                <a:ea typeface="+mn-ea"/>
                <a:cs typeface="Arial" pitchFamily="34" charset="0"/>
              </a:rPr>
              <a:t> metadata as well as with </a:t>
            </a:r>
            <a:r>
              <a:rPr lang="en-US" dirty="0" err="1" smtClean="0"/>
              <a:t>styleUrls</a:t>
            </a:r>
            <a:r>
              <a:rPr lang="en-US" sz="1000" b="0" i="0" kern="1200" dirty="0" smtClean="0">
                <a:solidFill>
                  <a:schemeClr val="tx1"/>
                </a:solidFill>
                <a:effectLst/>
                <a:latin typeface="Arial" pitchFamily="34" charset="0"/>
                <a:ea typeface="+mn-ea"/>
                <a:cs typeface="Arial" pitchFamily="34" charset="0"/>
              </a:rPr>
              <a:t> metadata of </a:t>
            </a:r>
            <a:r>
              <a:rPr lang="en-US" dirty="0" smtClean="0"/>
              <a:t>@Component</a:t>
            </a:r>
            <a:r>
              <a:rPr lang="en-US" sz="1000" b="0" i="0" kern="1200" dirty="0" smtClean="0">
                <a:solidFill>
                  <a:schemeClr val="tx1"/>
                </a:solidFill>
                <a:effectLst/>
                <a:latin typeface="Arial" pitchFamily="34" charset="0"/>
                <a:ea typeface="+mn-ea"/>
                <a:cs typeface="Arial" pitchFamily="34" charset="0"/>
              </a:rPr>
              <a:t> decorator. </a:t>
            </a:r>
          </a:p>
          <a:p>
            <a:pPr algn="just"/>
            <a:r>
              <a:rPr lang="en-US" sz="1000" kern="1200" dirty="0" smtClean="0">
                <a:solidFill>
                  <a:schemeClr val="tx1"/>
                </a:solidFill>
                <a:effectLst/>
                <a:latin typeface="Arial" pitchFamily="34" charset="0"/>
                <a:ea typeface="+mn-ea"/>
                <a:cs typeface="Arial" pitchFamily="34" charset="0"/>
              </a:rPr>
              <a:t>@Component({ --- styles: [ ':host { position: absolute; top: 10%; }' ] }) </a:t>
            </a:r>
            <a:endParaRPr lang="en-US" sz="1000" b="0" i="0" kern="1200" dirty="0" smtClean="0">
              <a:solidFill>
                <a:schemeClr val="tx1"/>
              </a:solidFill>
              <a:effectLst/>
              <a:latin typeface="Arial" pitchFamily="34" charset="0"/>
              <a:ea typeface="+mn-ea"/>
              <a:cs typeface="Arial" pitchFamily="34" charset="0"/>
            </a:endParaRPr>
          </a:p>
          <a:p>
            <a:pPr algn="just"/>
            <a:endParaRPr lang="en-US" sz="1000" b="0" i="0" kern="1200" dirty="0" smtClean="0">
              <a:solidFill>
                <a:schemeClr val="tx1"/>
              </a:solidFill>
              <a:effectLst/>
              <a:latin typeface="Arial" pitchFamily="34" charset="0"/>
              <a:ea typeface="+mn-ea"/>
              <a:cs typeface="Arial" pitchFamily="34" charset="0"/>
            </a:endParaRPr>
          </a:p>
          <a:p>
            <a:r>
              <a:rPr lang="en-US" b="1" dirty="0" smtClean="0"/>
              <a:t>:</a:t>
            </a:r>
            <a:r>
              <a:rPr lang="en-US" b="1" dirty="0"/>
              <a:t>host-context()</a:t>
            </a:r>
            <a:r>
              <a:rPr lang="en-US" dirty="0"/>
              <a:t> </a:t>
            </a:r>
            <a:r>
              <a:rPr lang="en-US" dirty="0" smtClean="0"/>
              <a:t>: Looks </a:t>
            </a:r>
            <a:r>
              <a:rPr lang="en-US" dirty="0"/>
              <a:t>for a CSS class in any ancestor of the component host element, all the way up to the document root. It's useful when combined with another selector</a:t>
            </a:r>
            <a:r>
              <a:rPr lang="en-US" dirty="0" smtClean="0"/>
              <a:t>.</a:t>
            </a:r>
            <a:r>
              <a:rPr lang="en-US" sz="1000" b="0" i="0" kern="1200" dirty="0" smtClean="0">
                <a:solidFill>
                  <a:schemeClr val="tx1"/>
                </a:solidFill>
                <a:effectLst/>
                <a:latin typeface="Arial" pitchFamily="34" charset="0"/>
                <a:ea typeface="+mn-ea"/>
                <a:cs typeface="Arial" pitchFamily="34" charset="0"/>
              </a:rPr>
              <a:t> </a:t>
            </a:r>
            <a:r>
              <a:rPr lang="en-US" dirty="0" smtClean="0"/>
              <a:t>:host-context</a:t>
            </a:r>
            <a:r>
              <a:rPr lang="en-US" sz="1000" b="0" i="0" kern="1200" dirty="0" smtClean="0">
                <a:solidFill>
                  <a:schemeClr val="tx1"/>
                </a:solidFill>
                <a:effectLst/>
                <a:latin typeface="Arial" pitchFamily="34" charset="0"/>
                <a:ea typeface="+mn-ea"/>
                <a:cs typeface="Arial" pitchFamily="34" charset="0"/>
              </a:rPr>
              <a:t> selector is used in the same way as </a:t>
            </a:r>
            <a:r>
              <a:rPr lang="en-US" dirty="0" smtClean="0"/>
              <a:t>:host</a:t>
            </a:r>
            <a:r>
              <a:rPr lang="en-US" sz="1000" b="0" i="0" kern="1200" dirty="0" smtClean="0">
                <a:solidFill>
                  <a:schemeClr val="tx1"/>
                </a:solidFill>
                <a:effectLst/>
                <a:latin typeface="Arial" pitchFamily="34" charset="0"/>
                <a:ea typeface="+mn-ea"/>
                <a:cs typeface="Arial" pitchFamily="34" charset="0"/>
              </a:rPr>
              <a:t> selector but </a:t>
            </a:r>
            <a:r>
              <a:rPr lang="en-US" dirty="0" smtClean="0"/>
              <a:t>:host-context</a:t>
            </a:r>
            <a:r>
              <a:rPr lang="en-US" sz="1000" b="0" i="0" kern="1200" dirty="0" smtClean="0">
                <a:solidFill>
                  <a:schemeClr val="tx1"/>
                </a:solidFill>
                <a:effectLst/>
                <a:latin typeface="Arial" pitchFamily="34" charset="0"/>
                <a:ea typeface="+mn-ea"/>
                <a:cs typeface="Arial" pitchFamily="34" charset="0"/>
              </a:rPr>
              <a:t> is used when we want to apply a style on host element on some condition outside of the component view. For the example a style could be applied on host element only if a given CSS class is found anywhere in parent tree up to the document root. In our example we have following components in parent-child relationship. </a:t>
            </a:r>
          </a:p>
          <a:p>
            <a:r>
              <a:rPr lang="en-US" sz="1000" kern="1200" dirty="0" smtClean="0">
                <a:solidFill>
                  <a:schemeClr val="tx1"/>
                </a:solidFill>
                <a:effectLst/>
                <a:latin typeface="Arial" pitchFamily="34" charset="0"/>
                <a:ea typeface="+mn-ea"/>
                <a:cs typeface="Arial" pitchFamily="34" charset="0"/>
              </a:rPr>
              <a:t>:host-context(.my-theme) h3 { background-color: green; font-style: normal; } </a:t>
            </a:r>
            <a:endParaRPr lang="en-US" dirty="0" smtClean="0"/>
          </a:p>
          <a:p>
            <a:pPr algn="just"/>
            <a:endParaRPr lang="en-US" dirty="0"/>
          </a:p>
          <a:p>
            <a:pPr algn="just"/>
            <a:r>
              <a:rPr lang="en-US" b="1" dirty="0"/>
              <a:t>/deep</a:t>
            </a:r>
            <a:r>
              <a:rPr lang="en-US" b="1" dirty="0" smtClean="0"/>
              <a:t>/ </a:t>
            </a:r>
            <a:r>
              <a:rPr lang="en-US" dirty="0"/>
              <a:t>: selector to force a style down through the child component tree into all the child component views. The /deep/ selector works to any depth of nested components, and it applies both to the view children and the content children of the component</a:t>
            </a:r>
            <a:r>
              <a:rPr lang="en-US" dirty="0" smtClean="0"/>
              <a:t>.</a:t>
            </a:r>
          </a:p>
          <a:p>
            <a:pPr algn="just"/>
            <a:r>
              <a:rPr lang="en-US" dirty="0" smtClean="0"/>
              <a:t>deep/</a:t>
            </a:r>
            <a:r>
              <a:rPr lang="en-US" sz="1000" b="0" i="0" kern="1200" dirty="0" smtClean="0">
                <a:solidFill>
                  <a:schemeClr val="tx1"/>
                </a:solidFill>
                <a:effectLst/>
                <a:latin typeface="Arial" pitchFamily="34" charset="0"/>
                <a:ea typeface="+mn-ea"/>
                <a:cs typeface="Arial" pitchFamily="34" charset="0"/>
              </a:rPr>
              <a:t> selector has alias as </a:t>
            </a:r>
            <a:r>
              <a:rPr lang="en-US" dirty="0" smtClean="0"/>
              <a:t>&gt;&gt;&gt;</a:t>
            </a:r>
            <a:r>
              <a:rPr lang="en-US" sz="1000" b="0" i="0" kern="1200" dirty="0" smtClean="0">
                <a:solidFill>
                  <a:schemeClr val="tx1"/>
                </a:solidFill>
                <a:effectLst/>
                <a:latin typeface="Arial" pitchFamily="34" charset="0"/>
                <a:ea typeface="+mn-ea"/>
                <a:cs typeface="Arial" pitchFamily="34" charset="0"/>
              </a:rPr>
              <a:t> . Component style normally applies only to the component's own template. Using </a:t>
            </a:r>
            <a:r>
              <a:rPr lang="en-US" dirty="0" smtClean="0"/>
              <a:t>/deep/</a:t>
            </a:r>
            <a:r>
              <a:rPr lang="en-US" sz="1000" b="0" i="0" kern="1200" dirty="0" smtClean="0">
                <a:solidFill>
                  <a:schemeClr val="tx1"/>
                </a:solidFill>
                <a:effectLst/>
                <a:latin typeface="Arial" pitchFamily="34" charset="0"/>
                <a:ea typeface="+mn-ea"/>
                <a:cs typeface="Arial" pitchFamily="34" charset="0"/>
              </a:rPr>
              <a:t> selector we can force a style down through the child component tree into all child component views. </a:t>
            </a:r>
            <a:r>
              <a:rPr lang="en-US" dirty="0" smtClean="0"/>
              <a:t>/deep/</a:t>
            </a:r>
            <a:r>
              <a:rPr lang="en-US" sz="1000" b="0" i="0" kern="1200" dirty="0" smtClean="0">
                <a:solidFill>
                  <a:schemeClr val="tx1"/>
                </a:solidFill>
                <a:effectLst/>
                <a:latin typeface="Arial" pitchFamily="34" charset="0"/>
                <a:ea typeface="+mn-ea"/>
                <a:cs typeface="Arial" pitchFamily="34" charset="0"/>
              </a:rPr>
              <a:t>selector forces its style to its own component, child component, nested component, view children and content children. </a:t>
            </a:r>
          </a:p>
          <a:p>
            <a:pPr algn="just"/>
            <a:r>
              <a:rPr lang="en-US" sz="1000" kern="1200" dirty="0" smtClean="0">
                <a:solidFill>
                  <a:schemeClr val="tx1"/>
                </a:solidFill>
                <a:effectLst/>
                <a:latin typeface="Arial" pitchFamily="34" charset="0"/>
                <a:ea typeface="+mn-ea"/>
                <a:cs typeface="Arial" pitchFamily="34" charset="0"/>
              </a:rPr>
              <a:t>:host /deep/ h3 { color: yellow; font-style: italic; } :host &gt;&gt;&gt; p { color: white; font-style: Monospace; font-size: 20px; } </a:t>
            </a:r>
            <a:endParaRPr lang="en-US" dirty="0" smtClean="0"/>
          </a:p>
          <a:p>
            <a:pPr algn="just"/>
            <a:endParaRPr lang="en-US" dirty="0" smtClean="0"/>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51601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39367773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69503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77963606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29006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861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8734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23533069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2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4663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346452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58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892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143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06019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6842002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Components</a:t>
            </a:r>
            <a:endParaRPr lang="en-US" sz="3600" dirty="0"/>
          </a:p>
        </p:txBody>
      </p:sp>
      <p:sp>
        <p:nvSpPr>
          <p:cNvPr id="12" name="Subtitle 11"/>
          <p:cNvSpPr>
            <a:spLocks noGrp="1"/>
          </p:cNvSpPr>
          <p:nvPr>
            <p:ph type="subTitle" idx="1"/>
          </p:nvPr>
        </p:nvSpPr>
        <p:spPr/>
        <p:txBody>
          <a:bodyPr>
            <a:normAutofit/>
          </a:bodyPr>
          <a:lstStyle/>
          <a:p>
            <a:r>
              <a:rPr lang="en-US" sz="2000" b="0" dirty="0" smtClean="0"/>
              <a:t>Lesson 03</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pPr marL="285750" indent="-285750">
              <a:buFont typeface="Arial" panose="020B0604020202020204" pitchFamily="34" charset="0"/>
              <a:buChar char="•"/>
            </a:pPr>
            <a:r>
              <a:rPr lang="en-US" dirty="0" err="1" smtClean="0"/>
              <a:t>ComponentDemoInlineTemplate</a:t>
            </a:r>
            <a:endParaRPr lang="en-US" dirty="0" smtClean="0"/>
          </a:p>
          <a:p>
            <a:pPr marL="285750" indent="-285750">
              <a:buFont typeface="Arial" panose="020B0604020202020204" pitchFamily="34" charset="0"/>
              <a:buChar char="•"/>
            </a:pPr>
            <a:r>
              <a:rPr lang="en-US" dirty="0" err="1" smtClean="0"/>
              <a:t>ComponentDemoExternalTemplate</a:t>
            </a:r>
            <a:endParaRPr lang="en-US" dirty="0"/>
          </a:p>
        </p:txBody>
      </p:sp>
    </p:spTree>
    <p:extLst>
      <p:ext uri="{BB962C8B-B14F-4D97-AF65-F5344CB8AC3E}">
        <p14:creationId xmlns:p14="http://schemas.microsoft.com/office/powerpoint/2010/main" val="2881351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Component Styles</a:t>
            </a:r>
            <a:endParaRPr lang="en-US" dirty="0"/>
          </a:p>
        </p:txBody>
      </p:sp>
      <p:sp>
        <p:nvSpPr>
          <p:cNvPr id="2" name="Content Placeholder 1"/>
          <p:cNvSpPr>
            <a:spLocks noGrp="1"/>
          </p:cNvSpPr>
          <p:nvPr>
            <p:ph idx="1"/>
          </p:nvPr>
        </p:nvSpPr>
        <p:spPr>
          <a:xfrm>
            <a:off x="134057" y="1277988"/>
            <a:ext cx="8845484" cy="5064197"/>
          </a:xfrm>
        </p:spPr>
        <p:txBody>
          <a:bodyPr/>
          <a:lstStyle/>
          <a:p>
            <a:pPr marL="285750" indent="-285750" algn="just">
              <a:lnSpc>
                <a:spcPct val="100000"/>
              </a:lnSpc>
              <a:buFont typeface="Arial" panose="020B0604020202020204" pitchFamily="34" charset="0"/>
              <a:buChar char="•"/>
            </a:pPr>
            <a:r>
              <a:rPr lang="en-US" dirty="0"/>
              <a:t>Angular 2 applications are styled with regular </a:t>
            </a:r>
            <a:r>
              <a:rPr lang="en-US" dirty="0" smtClean="0"/>
              <a:t>CSS. i.e. CSS </a:t>
            </a:r>
            <a:r>
              <a:rPr lang="en-US" dirty="0"/>
              <a:t>stylesheets, selectors, rules, and media queries </a:t>
            </a:r>
            <a:r>
              <a:rPr lang="en-US" dirty="0" smtClean="0"/>
              <a:t>can be directly applied.</a:t>
            </a:r>
          </a:p>
          <a:p>
            <a:pPr marL="285750" indent="-285750" algn="just">
              <a:lnSpc>
                <a:spcPct val="100000"/>
              </a:lnSpc>
              <a:buFont typeface="Arial" panose="020B0604020202020204" pitchFamily="34" charset="0"/>
              <a:buChar char="•"/>
            </a:pPr>
            <a:r>
              <a:rPr lang="en-US" dirty="0"/>
              <a:t>Angular </a:t>
            </a:r>
            <a:r>
              <a:rPr lang="en-US" dirty="0" smtClean="0"/>
              <a:t>2 has </a:t>
            </a:r>
            <a:r>
              <a:rPr lang="en-US" dirty="0"/>
              <a:t>the ability to </a:t>
            </a:r>
            <a:r>
              <a:rPr lang="en-US" dirty="0" smtClean="0"/>
              <a:t>encapsulate component </a:t>
            </a:r>
            <a:r>
              <a:rPr lang="en-US" dirty="0"/>
              <a:t>styles with </a:t>
            </a:r>
            <a:r>
              <a:rPr lang="en-US" dirty="0" smtClean="0"/>
              <a:t>components enables </a:t>
            </a:r>
            <a:r>
              <a:rPr lang="en-US" dirty="0"/>
              <a:t>more modular design than regular stylesheets</a:t>
            </a:r>
            <a:r>
              <a:rPr lang="en-US" dirty="0" smtClean="0"/>
              <a:t>.</a:t>
            </a:r>
          </a:p>
          <a:p>
            <a:pPr marL="285750" indent="-285750" algn="just">
              <a:lnSpc>
                <a:spcPct val="100000"/>
              </a:lnSpc>
              <a:buFont typeface="Arial" panose="020B0604020202020204" pitchFamily="34" charset="0"/>
              <a:buChar char="•"/>
            </a:pPr>
            <a:r>
              <a:rPr lang="en-US" dirty="0" smtClean="0"/>
              <a:t>In Angular 2 component, CSS styles can be defined like HTML template in several ways</a:t>
            </a:r>
          </a:p>
          <a:p>
            <a:pPr lvl="2" algn="just">
              <a:lnSpc>
                <a:spcPct val="100000"/>
              </a:lnSpc>
            </a:pPr>
            <a:r>
              <a:rPr lang="en-US" dirty="0" smtClean="0"/>
              <a:t>As inline style </a:t>
            </a:r>
            <a:r>
              <a:rPr lang="en-US" dirty="0"/>
              <a:t>in the template </a:t>
            </a:r>
            <a:r>
              <a:rPr lang="en-US" dirty="0" smtClean="0"/>
              <a:t>HTML</a:t>
            </a:r>
          </a:p>
          <a:p>
            <a:pPr lvl="2" algn="just">
              <a:lnSpc>
                <a:spcPct val="100000"/>
              </a:lnSpc>
            </a:pPr>
            <a:r>
              <a:rPr lang="en-US" dirty="0"/>
              <a:t>Template Link Tags</a:t>
            </a:r>
          </a:p>
          <a:p>
            <a:pPr lvl="2" algn="just">
              <a:lnSpc>
                <a:spcPct val="100000"/>
              </a:lnSpc>
            </a:pPr>
            <a:r>
              <a:rPr lang="en-US" dirty="0"/>
              <a:t>B</a:t>
            </a:r>
            <a:r>
              <a:rPr lang="en-US" dirty="0" smtClean="0"/>
              <a:t>y </a:t>
            </a:r>
            <a:r>
              <a:rPr lang="en-US" dirty="0"/>
              <a:t>setting </a:t>
            </a:r>
            <a:r>
              <a:rPr lang="en-US" b="1" i="1" dirty="0"/>
              <a:t>styles</a:t>
            </a:r>
            <a:r>
              <a:rPr lang="en-US" dirty="0"/>
              <a:t> or </a:t>
            </a:r>
            <a:r>
              <a:rPr lang="en-US" b="1" i="1" dirty="0" err="1"/>
              <a:t>styleUrls</a:t>
            </a:r>
            <a:r>
              <a:rPr lang="en-US" dirty="0"/>
              <a:t> </a:t>
            </a:r>
            <a:r>
              <a:rPr lang="en-US" dirty="0" smtClean="0"/>
              <a:t>metadata</a:t>
            </a:r>
          </a:p>
          <a:p>
            <a:pPr lvl="2" algn="just">
              <a:lnSpc>
                <a:spcPct val="100000"/>
              </a:lnSpc>
            </a:pPr>
            <a:r>
              <a:rPr lang="en-US" dirty="0" smtClean="0"/>
              <a:t>Internal style</a:t>
            </a:r>
          </a:p>
          <a:p>
            <a:pPr lvl="2" algn="just"/>
            <a:endParaRPr lang="en-US" dirty="0"/>
          </a:p>
          <a:p>
            <a:pPr lvl="2" algn="just"/>
            <a:endParaRPr lang="en-US" dirty="0" smtClean="0"/>
          </a:p>
          <a:p>
            <a:pPr lvl="2" algn="just"/>
            <a:endParaRPr lang="en-US" dirty="0" smtClean="0"/>
          </a:p>
          <a:p>
            <a:pPr lvl="2" algn="just"/>
            <a:endParaRPr lang="en-US" dirty="0"/>
          </a:p>
          <a:p>
            <a:pPr lvl="2" algn="just"/>
            <a:endParaRPr lang="en-US" dirty="0" smtClean="0"/>
          </a:p>
          <a:p>
            <a:pPr lvl="2" algn="just"/>
            <a:endParaRPr lang="en-US" dirty="0"/>
          </a:p>
          <a:p>
            <a:pPr lvl="2" algn="just"/>
            <a:r>
              <a:rPr lang="en-US" dirty="0" smtClean="0"/>
              <a:t>External style</a:t>
            </a:r>
          </a:p>
          <a:p>
            <a:pPr marL="171450" lvl="2" indent="0" algn="just">
              <a:buNone/>
            </a:pPr>
            <a:endParaRPr lang="en-US" dirty="0"/>
          </a:p>
        </p:txBody>
      </p:sp>
      <p:sp>
        <p:nvSpPr>
          <p:cNvPr id="5" name="Rectangle 4"/>
          <p:cNvSpPr/>
          <p:nvPr/>
        </p:nvSpPr>
        <p:spPr>
          <a:xfrm>
            <a:off x="514088" y="4357252"/>
            <a:ext cx="8085421" cy="899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styles:[`p{</a:t>
            </a:r>
            <a:r>
              <a:rPr lang="en-US" dirty="0" err="1"/>
              <a:t>font-weight:bold;background-color:red</a:t>
            </a:r>
            <a:r>
              <a:rPr lang="en-US" dirty="0"/>
              <a:t>;}</a:t>
            </a:r>
          </a:p>
          <a:p>
            <a:r>
              <a:rPr lang="en-US" dirty="0"/>
              <a:t>          div{font-size: 20px;color:green}`]</a:t>
            </a:r>
          </a:p>
        </p:txBody>
      </p:sp>
      <p:sp>
        <p:nvSpPr>
          <p:cNvPr id="4" name="Rectangle 3"/>
          <p:cNvSpPr/>
          <p:nvPr/>
        </p:nvSpPr>
        <p:spPr>
          <a:xfrm>
            <a:off x="537029" y="5917474"/>
            <a:ext cx="8085421" cy="757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styleUrls</a:t>
            </a:r>
            <a:r>
              <a:rPr lang="en-US" dirty="0"/>
              <a:t>:['./app.external.css']</a:t>
            </a:r>
          </a:p>
        </p:txBody>
      </p:sp>
    </p:spTree>
    <p:extLst>
      <p:ext uri="{BB962C8B-B14F-4D97-AF65-F5344CB8AC3E}">
        <p14:creationId xmlns:p14="http://schemas.microsoft.com/office/powerpoint/2010/main" val="288657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96394"/>
          </a:xfrm>
        </p:spPr>
        <p:txBody>
          <a:bodyPr/>
          <a:lstStyle/>
          <a:p>
            <a:r>
              <a:rPr lang="en-US" dirty="0"/>
              <a:t>Component Styles</a:t>
            </a:r>
          </a:p>
        </p:txBody>
      </p:sp>
      <p:sp>
        <p:nvSpPr>
          <p:cNvPr id="3" name="Content Placeholder 2"/>
          <p:cNvSpPr>
            <a:spLocks noGrp="1"/>
          </p:cNvSpPr>
          <p:nvPr>
            <p:ph idx="1"/>
          </p:nvPr>
        </p:nvSpPr>
        <p:spPr>
          <a:xfrm>
            <a:off x="298516" y="1005840"/>
            <a:ext cx="8558101" cy="5486400"/>
          </a:xfrm>
        </p:spPr>
        <p:txBody>
          <a:bodyPr/>
          <a:lstStyle/>
          <a:p>
            <a:pPr marL="285750" indent="-285750">
              <a:buFont typeface="Arial" panose="020B0604020202020204" pitchFamily="34" charset="0"/>
              <a:buChar char="•"/>
            </a:pPr>
            <a:r>
              <a:rPr lang="en-US" dirty="0"/>
              <a:t>:</a:t>
            </a:r>
            <a:r>
              <a:rPr lang="en-US" sz="1600" dirty="0" err="1"/>
              <a:t>host:host</a:t>
            </a:r>
            <a:r>
              <a:rPr lang="en-US" sz="1600" dirty="0"/>
              <a:t> is a pseudo-class selector that applies styles in the element that hosts the component. It means if a component has a child component using component binding then child component will use :host selector that will target host element in parent component. :host selector can be used in component with styles metadata as well as with </a:t>
            </a:r>
            <a:r>
              <a:rPr lang="en-US" sz="1600" dirty="0" err="1"/>
              <a:t>styleUrls</a:t>
            </a:r>
            <a:r>
              <a:rPr lang="en-US" sz="1600" dirty="0"/>
              <a:t> metadata of @Component decorator.</a:t>
            </a:r>
          </a:p>
          <a:p>
            <a:r>
              <a:rPr lang="en-US" dirty="0" smtClean="0"/>
              <a:t>Example</a:t>
            </a:r>
          </a:p>
          <a:p>
            <a:endParaRPr lang="en-US" dirty="0" smtClean="0"/>
          </a:p>
          <a:p>
            <a:endParaRPr lang="en-US" dirty="0"/>
          </a:p>
          <a:p>
            <a:endParaRPr lang="en-US" dirty="0" smtClean="0"/>
          </a:p>
          <a:p>
            <a:endParaRPr lang="en-US" dirty="0"/>
          </a:p>
          <a:p>
            <a:endParaRPr lang="en-US" dirty="0" smtClean="0"/>
          </a:p>
          <a:p>
            <a:pPr marL="285750" indent="-285750">
              <a:buFont typeface="Arial" panose="020B0604020202020204" pitchFamily="34" charset="0"/>
              <a:buChar char="•"/>
            </a:pPr>
            <a:r>
              <a:rPr lang="en-US" dirty="0"/>
              <a:t>:</a:t>
            </a:r>
            <a:r>
              <a:rPr lang="en-US" sz="1600" dirty="0"/>
              <a:t>host-context selector is used in the same way as :host selector but :host-context is used when we want to apply a style on host element on some </a:t>
            </a:r>
            <a:r>
              <a:rPr lang="en-US" sz="1600" dirty="0" smtClean="0"/>
              <a:t>condition </a:t>
            </a:r>
            <a:r>
              <a:rPr lang="en-US" sz="1600" dirty="0"/>
              <a:t>outside of the component view</a:t>
            </a:r>
            <a:r>
              <a:rPr lang="en-US" sz="1600" dirty="0" smtClean="0"/>
              <a:t>.</a:t>
            </a:r>
          </a:p>
          <a:p>
            <a:r>
              <a:rPr lang="en-US" sz="1600" dirty="0" smtClean="0"/>
              <a:t>Example</a:t>
            </a:r>
          </a:p>
          <a:p>
            <a:endParaRPr lang="en-US" dirty="0"/>
          </a:p>
        </p:txBody>
      </p:sp>
      <p:sp>
        <p:nvSpPr>
          <p:cNvPr id="5" name="Rectangle 4"/>
          <p:cNvSpPr/>
          <p:nvPr/>
        </p:nvSpPr>
        <p:spPr>
          <a:xfrm>
            <a:off x="540736" y="2821577"/>
            <a:ext cx="7850777" cy="1084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@Component({</a:t>
            </a:r>
          </a:p>
          <a:p>
            <a:pPr algn="ctr"/>
            <a:r>
              <a:rPr lang="en-US" dirty="0" smtClean="0"/>
              <a:t>  ---</a:t>
            </a:r>
          </a:p>
          <a:p>
            <a:pPr algn="ctr"/>
            <a:r>
              <a:rPr lang="en-US" dirty="0" smtClean="0"/>
              <a:t>  styles: [ ':host { position: absolute; top: 10%; }' ]</a:t>
            </a:r>
          </a:p>
          <a:p>
            <a:pPr algn="ctr"/>
            <a:r>
              <a:rPr lang="en-US" dirty="0" smtClean="0"/>
              <a:t>}) </a:t>
            </a:r>
            <a:endParaRPr lang="en-US" dirty="0"/>
          </a:p>
        </p:txBody>
      </p:sp>
      <p:sp>
        <p:nvSpPr>
          <p:cNvPr id="8" name="Rectangle 7"/>
          <p:cNvSpPr/>
          <p:nvPr/>
        </p:nvSpPr>
        <p:spPr>
          <a:xfrm>
            <a:off x="431074" y="5042263"/>
            <a:ext cx="8386355" cy="1698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:host-context(.my-theme) h3 { </a:t>
            </a:r>
          </a:p>
          <a:p>
            <a:pPr algn="ctr"/>
            <a:r>
              <a:rPr lang="en-US"/>
              <a:t>    background-color: green; </a:t>
            </a:r>
          </a:p>
          <a:p>
            <a:pPr algn="ctr"/>
            <a:r>
              <a:rPr lang="en-US"/>
              <a:t>    font-style: normal;	</a:t>
            </a:r>
          </a:p>
          <a:p>
            <a:pPr algn="ctr"/>
            <a:r>
              <a:rPr lang="en-US"/>
              <a:t>} </a:t>
            </a:r>
          </a:p>
        </p:txBody>
      </p:sp>
    </p:spTree>
    <p:extLst>
      <p:ext uri="{BB962C8B-B14F-4D97-AF65-F5344CB8AC3E}">
        <p14:creationId xmlns:p14="http://schemas.microsoft.com/office/powerpoint/2010/main" val="115595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err="1" smtClean="0"/>
              <a:t>ComponentDemoStyle</a:t>
            </a:r>
            <a:endParaRPr lang="en-US" dirty="0"/>
          </a:p>
        </p:txBody>
      </p:sp>
    </p:spTree>
    <p:extLst>
      <p:ext uri="{BB962C8B-B14F-4D97-AF65-F5344CB8AC3E}">
        <p14:creationId xmlns:p14="http://schemas.microsoft.com/office/powerpoint/2010/main" val="437932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dirty="0" smtClean="0"/>
              <a:t>Component </a:t>
            </a:r>
            <a:r>
              <a:rPr lang="en-US" dirty="0"/>
              <a:t>Lifecycle</a:t>
            </a:r>
            <a:br>
              <a:rPr lang="en-US" dirty="0"/>
            </a:br>
            <a:endParaRPr lang="en-US" dirty="0"/>
          </a:p>
        </p:txBody>
      </p:sp>
      <p:sp>
        <p:nvSpPr>
          <p:cNvPr id="5" name="Content Placeholder 4"/>
          <p:cNvSpPr>
            <a:spLocks noGrp="1"/>
          </p:cNvSpPr>
          <p:nvPr>
            <p:ph idx="1"/>
          </p:nvPr>
        </p:nvSpPr>
        <p:spPr>
          <a:xfrm>
            <a:off x="298516" y="1494766"/>
            <a:ext cx="8431416" cy="4643751"/>
          </a:xfrm>
        </p:spPr>
        <p:txBody>
          <a:bodyPr/>
          <a:lstStyle/>
          <a:p>
            <a:pPr marL="285750" indent="-285750">
              <a:lnSpc>
                <a:spcPct val="150000"/>
              </a:lnSpc>
              <a:buFont typeface="Arial" panose="020B0604020202020204" pitchFamily="34" charset="0"/>
              <a:buChar char="•"/>
            </a:pPr>
            <a:r>
              <a:rPr lang="en-US" sz="1600" dirty="0"/>
              <a:t>Each Angular application goes through a lifecycle</a:t>
            </a:r>
            <a:r>
              <a:rPr lang="en-US" sz="1600" dirty="0" smtClean="0"/>
              <a:t>.</a:t>
            </a:r>
          </a:p>
          <a:p>
            <a:pPr marL="285750" indent="-285750">
              <a:lnSpc>
                <a:spcPct val="150000"/>
              </a:lnSpc>
              <a:buFont typeface="Arial" panose="020B0604020202020204" pitchFamily="34" charset="0"/>
              <a:buChar char="•"/>
            </a:pPr>
            <a:r>
              <a:rPr lang="en-US" sz="1600" dirty="0"/>
              <a:t>If </a:t>
            </a:r>
            <a:r>
              <a:rPr lang="en-US" sz="1600" dirty="0" smtClean="0"/>
              <a:t>we </a:t>
            </a:r>
            <a:r>
              <a:rPr lang="en-US" sz="1600" dirty="0"/>
              <a:t>want to access the value of an input - to load additional data from the server for example - you have to use a lifecycle phase</a:t>
            </a:r>
            <a:r>
              <a:rPr lang="en-US" sz="1600" dirty="0" smtClean="0"/>
              <a:t>.</a:t>
            </a:r>
          </a:p>
          <a:p>
            <a:pPr marL="285750" indent="-285750" algn="just">
              <a:lnSpc>
                <a:spcPct val="150000"/>
              </a:lnSpc>
              <a:buFont typeface="Arial" panose="020B0604020202020204" pitchFamily="34" charset="0"/>
              <a:buChar char="•"/>
            </a:pPr>
            <a:r>
              <a:rPr lang="en-US" sz="1600" dirty="0"/>
              <a:t>The constructor of the component class is called before any other component lifecycle hook.</a:t>
            </a:r>
          </a:p>
          <a:p>
            <a:pPr marL="285750" indent="-285750" algn="just">
              <a:lnSpc>
                <a:spcPct val="150000"/>
              </a:lnSpc>
              <a:buFont typeface="Arial" panose="020B0604020202020204" pitchFamily="34" charset="0"/>
              <a:buChar char="•"/>
            </a:pPr>
            <a:r>
              <a:rPr lang="en-US" sz="1600" dirty="0" smtClean="0"/>
              <a:t>For best </a:t>
            </a:r>
            <a:r>
              <a:rPr lang="en-US" sz="1600" dirty="0"/>
              <a:t>practice inputs of a component should not be accessed via constructor. To access the value of an input for instance to load data from server component’s life cycle phase should be used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26732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Lifecycle</a:t>
            </a:r>
          </a:p>
        </p:txBody>
      </p:sp>
      <p:sp>
        <p:nvSpPr>
          <p:cNvPr id="3" name="Content Placeholder 2"/>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dirty="0"/>
              <a:t>A component has a lifecycle managed by Angular</a:t>
            </a:r>
            <a:r>
              <a:rPr lang="en-US" dirty="0" smtClean="0"/>
              <a:t>.</a:t>
            </a:r>
          </a:p>
          <a:p>
            <a:pPr marL="285750" indent="-285750">
              <a:lnSpc>
                <a:spcPct val="100000"/>
              </a:lnSpc>
              <a:buFont typeface="Arial" panose="020B0604020202020204" pitchFamily="34" charset="0"/>
              <a:buChar char="•"/>
            </a:pPr>
            <a:r>
              <a:rPr lang="en-US" dirty="0"/>
              <a:t>Angular creates it, renders it, creates and renders its children, checks it when its data-bound properties change, and destroys it before removing it from the DOM</a:t>
            </a:r>
            <a:r>
              <a:rPr lang="en-US" dirty="0" smtClean="0"/>
              <a:t>.</a:t>
            </a:r>
          </a:p>
          <a:p>
            <a:pPr marL="285750" indent="-285750">
              <a:lnSpc>
                <a:spcPct val="100000"/>
              </a:lnSpc>
              <a:buFont typeface="Arial" panose="020B0604020202020204" pitchFamily="34" charset="0"/>
              <a:buChar char="•"/>
            </a:pPr>
            <a:r>
              <a:rPr lang="en-US" dirty="0"/>
              <a:t>Angular offers </a:t>
            </a:r>
            <a:r>
              <a:rPr lang="en-US" b="1" dirty="0"/>
              <a:t>lifecycle hooks</a:t>
            </a:r>
            <a:r>
              <a:rPr lang="en-US" dirty="0"/>
              <a:t> that provide visibility into these key life moments and the ability to act when they occur.</a:t>
            </a:r>
            <a:endParaRPr lang="en-US" dirty="0" smtClean="0"/>
          </a:p>
          <a:p>
            <a:pPr>
              <a:lnSpc>
                <a:spcPct val="100000"/>
              </a:lnSpc>
            </a:pPr>
            <a:endParaRPr lang="en-US" dirty="0"/>
          </a:p>
        </p:txBody>
      </p:sp>
      <p:pic>
        <p:nvPicPr>
          <p:cNvPr id="4" name="Picture 3"/>
          <p:cNvPicPr>
            <a:picLocks noChangeAspect="1"/>
          </p:cNvPicPr>
          <p:nvPr/>
        </p:nvPicPr>
        <p:blipFill>
          <a:blip r:embed="rId2"/>
          <a:stretch>
            <a:fillRect/>
          </a:stretch>
        </p:blipFill>
        <p:spPr>
          <a:xfrm>
            <a:off x="416689" y="3669175"/>
            <a:ext cx="3831220" cy="2469342"/>
          </a:xfrm>
          <a:prstGeom prst="rect">
            <a:avLst/>
          </a:prstGeom>
        </p:spPr>
      </p:pic>
    </p:spTree>
    <p:extLst>
      <p:ext uri="{BB962C8B-B14F-4D97-AF65-F5344CB8AC3E}">
        <p14:creationId xmlns:p14="http://schemas.microsoft.com/office/powerpoint/2010/main" val="57435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Lifecycle</a:t>
            </a:r>
          </a:p>
        </p:txBody>
      </p:sp>
      <p:sp>
        <p:nvSpPr>
          <p:cNvPr id="3" name="Content Placeholder 2"/>
          <p:cNvSpPr>
            <a:spLocks noGrp="1"/>
          </p:cNvSpPr>
          <p:nvPr>
            <p:ph idx="1"/>
          </p:nvPr>
        </p:nvSpPr>
        <p:spPr>
          <a:xfrm>
            <a:off x="298516" y="1111170"/>
            <a:ext cx="8845484" cy="5027347"/>
          </a:xfrm>
        </p:spPr>
        <p:txBody>
          <a:bodyPr/>
          <a:lstStyle/>
          <a:p>
            <a:r>
              <a:rPr lang="en-US" i="1" dirty="0"/>
              <a:t>After</a:t>
            </a:r>
            <a:r>
              <a:rPr lang="en-US" dirty="0"/>
              <a:t> creating a </a:t>
            </a:r>
            <a:r>
              <a:rPr lang="en-US" dirty="0" smtClean="0"/>
              <a:t>component </a:t>
            </a:r>
            <a:r>
              <a:rPr lang="en-US" dirty="0"/>
              <a:t>by calling its constructor, Angular calls the lifecycle hook methods in the following sequence at specific moments</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99970454"/>
              </p:ext>
            </p:extLst>
          </p:nvPr>
        </p:nvGraphicFramePr>
        <p:xfrm>
          <a:off x="682906" y="2106590"/>
          <a:ext cx="8125428" cy="4376234"/>
        </p:xfrm>
        <a:graphic>
          <a:graphicData uri="http://schemas.openxmlformats.org/drawingml/2006/table">
            <a:tbl>
              <a:tblPr firstRow="1" bandRow="1">
                <a:tableStyleId>{5C22544A-7EE6-4342-B048-85BDC9FD1C3A}</a:tableStyleId>
              </a:tblPr>
              <a:tblGrid>
                <a:gridCol w="1701479"/>
                <a:gridCol w="6423949"/>
              </a:tblGrid>
              <a:tr h="524263">
                <a:tc>
                  <a:txBody>
                    <a:bodyPr/>
                    <a:lstStyle/>
                    <a:p>
                      <a:r>
                        <a:rPr lang="en-US" dirty="0" smtClean="0"/>
                        <a:t>       Hooks</a:t>
                      </a:r>
                      <a:endParaRPr lang="en-US" dirty="0"/>
                    </a:p>
                  </a:txBody>
                  <a:tcPr/>
                </a:tc>
                <a:tc>
                  <a:txBody>
                    <a:bodyPr/>
                    <a:lstStyle/>
                    <a:p>
                      <a:r>
                        <a:rPr lang="en-US" sz="1800" b="1" i="0" kern="1200" dirty="0" smtClean="0">
                          <a:solidFill>
                            <a:schemeClr val="lt1"/>
                          </a:solidFill>
                          <a:effectLst/>
                          <a:latin typeface="+mn-lt"/>
                          <a:ea typeface="+mn-ea"/>
                          <a:cs typeface="+mn-cs"/>
                        </a:rPr>
                        <a:t>                        Purpose and Timing</a:t>
                      </a:r>
                      <a:endParaRPr lang="en-US" dirty="0"/>
                    </a:p>
                  </a:txBody>
                  <a:tcPr/>
                </a:tc>
              </a:tr>
              <a:tr h="1598793">
                <a:tc>
                  <a:txBody>
                    <a:bodyPr/>
                    <a:lstStyle/>
                    <a:p>
                      <a:r>
                        <a:rPr lang="en-US" sz="1800" b="0" i="0" kern="1200" dirty="0" err="1" smtClean="0">
                          <a:solidFill>
                            <a:schemeClr val="dk1"/>
                          </a:solidFill>
                          <a:effectLst/>
                          <a:latin typeface="+mn-lt"/>
                          <a:ea typeface="+mn-ea"/>
                          <a:cs typeface="+mn-cs"/>
                        </a:rPr>
                        <a:t>ngOnChanges</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Respond when Angular (re)sets data-bound input properties. The method receives a </a:t>
                      </a:r>
                      <a:r>
                        <a:rPr lang="en-US" sz="1800" b="0" i="0" kern="1200" dirty="0" err="1" smtClean="0">
                          <a:solidFill>
                            <a:schemeClr val="dk1"/>
                          </a:solidFill>
                          <a:effectLst/>
                          <a:latin typeface="+mn-lt"/>
                          <a:ea typeface="+mn-ea"/>
                          <a:cs typeface="+mn-cs"/>
                        </a:rPr>
                        <a:t>SimpleChanges</a:t>
                      </a:r>
                      <a:r>
                        <a:rPr lang="en-US" sz="1800" b="0" i="0" kern="1200" dirty="0" smtClean="0">
                          <a:solidFill>
                            <a:schemeClr val="dk1"/>
                          </a:solidFill>
                          <a:effectLst/>
                          <a:latin typeface="+mn-lt"/>
                          <a:ea typeface="+mn-ea"/>
                          <a:cs typeface="+mn-cs"/>
                        </a:rPr>
                        <a:t> object of current and previous property </a:t>
                      </a:r>
                      <a:r>
                        <a:rPr lang="en-US" sz="1800" b="0" i="0" kern="1200" dirty="0" err="1" smtClean="0">
                          <a:solidFill>
                            <a:schemeClr val="dk1"/>
                          </a:solidFill>
                          <a:effectLst/>
                          <a:latin typeface="+mn-lt"/>
                          <a:ea typeface="+mn-ea"/>
                          <a:cs typeface="+mn-cs"/>
                        </a:rPr>
                        <a:t>values.Called</a:t>
                      </a:r>
                      <a:r>
                        <a:rPr lang="en-US" sz="1800" b="0" i="0" kern="1200" dirty="0" smtClean="0">
                          <a:solidFill>
                            <a:schemeClr val="dk1"/>
                          </a:solidFill>
                          <a:effectLst/>
                          <a:latin typeface="+mn-lt"/>
                          <a:ea typeface="+mn-ea"/>
                          <a:cs typeface="+mn-cs"/>
                        </a:rPr>
                        <a:t> before </a:t>
                      </a:r>
                      <a:r>
                        <a:rPr lang="en-US" sz="1800" b="0" i="0" kern="1200" dirty="0" err="1" smtClean="0">
                          <a:solidFill>
                            <a:schemeClr val="dk1"/>
                          </a:solidFill>
                          <a:effectLst/>
                          <a:latin typeface="+mn-lt"/>
                          <a:ea typeface="+mn-ea"/>
                          <a:cs typeface="+mn-cs"/>
                        </a:rPr>
                        <a:t>ngOnInit</a:t>
                      </a:r>
                      <a:r>
                        <a:rPr lang="en-US" sz="1800" b="0" i="0" kern="1200" dirty="0" smtClean="0">
                          <a:solidFill>
                            <a:schemeClr val="dk1"/>
                          </a:solidFill>
                          <a:effectLst/>
                          <a:latin typeface="+mn-lt"/>
                          <a:ea typeface="+mn-ea"/>
                          <a:cs typeface="+mn-cs"/>
                        </a:rPr>
                        <a:t>() and whenever one or more data-bound input properties change.</a:t>
                      </a:r>
                    </a:p>
                    <a:p>
                      <a:endParaRPr lang="en-US" dirty="0"/>
                    </a:p>
                  </a:txBody>
                  <a:tcPr/>
                </a:tc>
              </a:tr>
              <a:tr h="1908871">
                <a:tc>
                  <a:txBody>
                    <a:bodyPr/>
                    <a:lstStyle/>
                    <a:p>
                      <a:r>
                        <a:rPr lang="en-US" sz="1800" b="0" i="0" kern="1200" dirty="0" err="1" smtClean="0">
                          <a:solidFill>
                            <a:schemeClr val="dk1"/>
                          </a:solidFill>
                          <a:effectLst/>
                          <a:latin typeface="+mn-lt"/>
                          <a:ea typeface="+mn-ea"/>
                          <a:cs typeface="+mn-cs"/>
                        </a:rPr>
                        <a:t>ngOnInit</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Initialize the directive/component after Angular first displays the data-bound properties and sets the directive/component's input properties.</a:t>
                      </a:r>
                    </a:p>
                    <a:p>
                      <a:r>
                        <a:rPr lang="en-US" sz="1800" b="0" i="0" kern="1200" dirty="0" smtClean="0">
                          <a:solidFill>
                            <a:schemeClr val="dk1"/>
                          </a:solidFill>
                          <a:effectLst/>
                          <a:latin typeface="+mn-lt"/>
                          <a:ea typeface="+mn-ea"/>
                          <a:cs typeface="+mn-cs"/>
                        </a:rPr>
                        <a:t>Called </a:t>
                      </a:r>
                      <a:r>
                        <a:rPr lang="en-US" sz="1800" b="0" i="1" kern="1200" dirty="0" smtClean="0">
                          <a:solidFill>
                            <a:schemeClr val="dk1"/>
                          </a:solidFill>
                          <a:effectLst/>
                          <a:latin typeface="+mn-lt"/>
                          <a:ea typeface="+mn-ea"/>
                          <a:cs typeface="+mn-cs"/>
                        </a:rPr>
                        <a:t>once</a:t>
                      </a:r>
                      <a:r>
                        <a:rPr lang="en-US" sz="1800" b="0" i="0" kern="1200" dirty="0" smtClean="0">
                          <a:solidFill>
                            <a:schemeClr val="dk1"/>
                          </a:solidFill>
                          <a:effectLst/>
                          <a:latin typeface="+mn-lt"/>
                          <a:ea typeface="+mn-ea"/>
                          <a:cs typeface="+mn-cs"/>
                        </a:rPr>
                        <a:t>, after the </a:t>
                      </a:r>
                      <a:r>
                        <a:rPr lang="en-US" sz="1800" b="0" i="1" kern="1200" dirty="0" smtClean="0">
                          <a:solidFill>
                            <a:schemeClr val="dk1"/>
                          </a:solidFill>
                          <a:effectLst/>
                          <a:latin typeface="+mn-lt"/>
                          <a:ea typeface="+mn-ea"/>
                          <a:cs typeface="+mn-cs"/>
                        </a:rPr>
                        <a:t>first</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ngOnChanges</a:t>
                      </a:r>
                      <a:r>
                        <a:rPr lang="en-US" sz="1800" b="0" i="0" kern="1200" dirty="0" smtClean="0">
                          <a:solidFill>
                            <a:schemeClr val="dk1"/>
                          </a:solidFill>
                          <a:effectLst/>
                          <a:latin typeface="+mn-lt"/>
                          <a:ea typeface="+mn-ea"/>
                          <a:cs typeface="+mn-cs"/>
                        </a:rPr>
                        <a:t>().</a:t>
                      </a:r>
                    </a:p>
                    <a:p>
                      <a:endParaRPr lang="en-US" dirty="0"/>
                    </a:p>
                  </a:txBody>
                  <a:tcPr/>
                </a:tc>
              </a:tr>
            </a:tbl>
          </a:graphicData>
        </a:graphic>
      </p:graphicFrame>
    </p:spTree>
    <p:extLst>
      <p:ext uri="{BB962C8B-B14F-4D97-AF65-F5344CB8AC3E}">
        <p14:creationId xmlns:p14="http://schemas.microsoft.com/office/powerpoint/2010/main" val="2051431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9427373"/>
              </p:ext>
            </p:extLst>
          </p:nvPr>
        </p:nvGraphicFramePr>
        <p:xfrm>
          <a:off x="298450" y="1203769"/>
          <a:ext cx="8533034" cy="5577840"/>
        </p:xfrm>
        <a:graphic>
          <a:graphicData uri="http://schemas.openxmlformats.org/drawingml/2006/table">
            <a:tbl>
              <a:tblPr firstRow="1" bandRow="1">
                <a:tableStyleId>{5C22544A-7EE6-4342-B048-85BDC9FD1C3A}</a:tableStyleId>
              </a:tblPr>
              <a:tblGrid>
                <a:gridCol w="1958613"/>
                <a:gridCol w="6574421"/>
              </a:tblGrid>
              <a:tr h="1081833">
                <a:tc>
                  <a:txBody>
                    <a:bodyPr/>
                    <a:lstStyle/>
                    <a:p>
                      <a:r>
                        <a:rPr lang="en-US" sz="1800" b="0" i="0" kern="1200" dirty="0" err="1" smtClean="0">
                          <a:solidFill>
                            <a:schemeClr val="tx1"/>
                          </a:solidFill>
                          <a:effectLst/>
                          <a:latin typeface="+mn-lt"/>
                          <a:ea typeface="+mn-ea"/>
                          <a:cs typeface="+mn-cs"/>
                        </a:rPr>
                        <a:t>ngDoCheck</a:t>
                      </a:r>
                      <a:r>
                        <a:rPr lang="en-US" sz="1800" b="0" i="0" kern="1200" dirty="0" smtClean="0">
                          <a:solidFill>
                            <a:schemeClr val="tx1"/>
                          </a:solidFill>
                          <a:effectLst/>
                          <a:latin typeface="+mn-lt"/>
                          <a:ea typeface="+mn-ea"/>
                          <a:cs typeface="+mn-cs"/>
                        </a:rPr>
                        <a:t>()</a:t>
                      </a:r>
                      <a:endParaRPr lang="en-US" dirty="0">
                        <a:solidFill>
                          <a:schemeClr val="tx1"/>
                        </a:solidFill>
                      </a:endParaRPr>
                    </a:p>
                  </a:txBody>
                  <a:tcPr/>
                </a:tc>
                <a:tc>
                  <a:txBody>
                    <a:bodyPr/>
                    <a:lstStyle/>
                    <a:p>
                      <a:r>
                        <a:rPr lang="en-US" sz="1800" b="0" i="0" kern="1200" dirty="0" smtClean="0">
                          <a:solidFill>
                            <a:schemeClr val="tx1"/>
                          </a:solidFill>
                          <a:effectLst/>
                          <a:latin typeface="+mn-lt"/>
                          <a:ea typeface="+mn-ea"/>
                          <a:cs typeface="+mn-cs"/>
                        </a:rPr>
                        <a:t>Detect and act upon changes that Angular can't or won't detect on its </a:t>
                      </a:r>
                      <a:r>
                        <a:rPr lang="en-US" sz="1800" b="0" i="0" kern="1200" dirty="0" err="1" smtClean="0">
                          <a:solidFill>
                            <a:schemeClr val="tx1"/>
                          </a:solidFill>
                          <a:effectLst/>
                          <a:latin typeface="+mn-lt"/>
                          <a:ea typeface="+mn-ea"/>
                          <a:cs typeface="+mn-cs"/>
                        </a:rPr>
                        <a:t>own.Called</a:t>
                      </a:r>
                      <a:r>
                        <a:rPr lang="en-US" sz="1800" b="0" i="0" kern="1200" dirty="0" smtClean="0">
                          <a:solidFill>
                            <a:schemeClr val="tx1"/>
                          </a:solidFill>
                          <a:effectLst/>
                          <a:latin typeface="+mn-lt"/>
                          <a:ea typeface="+mn-ea"/>
                          <a:cs typeface="+mn-cs"/>
                        </a:rPr>
                        <a:t> during every change detection run, immediately after </a:t>
                      </a:r>
                      <a:r>
                        <a:rPr lang="en-US" sz="1800" b="0" i="0" kern="1200" dirty="0" err="1" smtClean="0">
                          <a:solidFill>
                            <a:schemeClr val="tx1"/>
                          </a:solidFill>
                          <a:effectLst/>
                          <a:latin typeface="+mn-lt"/>
                          <a:ea typeface="+mn-ea"/>
                          <a:cs typeface="+mn-cs"/>
                        </a:rPr>
                        <a:t>ngOnChanges</a:t>
                      </a:r>
                      <a:r>
                        <a:rPr lang="en-US" sz="1800" b="0" i="0" kern="1200" dirty="0" smtClean="0">
                          <a:solidFill>
                            <a:schemeClr val="tx1"/>
                          </a:solidFill>
                          <a:effectLst/>
                          <a:latin typeface="+mn-lt"/>
                          <a:ea typeface="+mn-ea"/>
                          <a:cs typeface="+mn-cs"/>
                        </a:rPr>
                        <a:t>() and </a:t>
                      </a:r>
                      <a:r>
                        <a:rPr lang="en-US" sz="1800" b="0" i="0" kern="1200" dirty="0" err="1" smtClean="0">
                          <a:solidFill>
                            <a:schemeClr val="tx1"/>
                          </a:solidFill>
                          <a:effectLst/>
                          <a:latin typeface="+mn-lt"/>
                          <a:ea typeface="+mn-ea"/>
                          <a:cs typeface="+mn-cs"/>
                        </a:rPr>
                        <a:t>ngOnInit</a:t>
                      </a:r>
                      <a:r>
                        <a:rPr lang="en-US" sz="1800" b="0" i="0" kern="1200" dirty="0" smtClean="0">
                          <a:solidFill>
                            <a:schemeClr val="tx1"/>
                          </a:solidFill>
                          <a:effectLst/>
                          <a:latin typeface="+mn-lt"/>
                          <a:ea typeface="+mn-ea"/>
                          <a:cs typeface="+mn-cs"/>
                        </a:rPr>
                        <a:t>().</a:t>
                      </a:r>
                    </a:p>
                    <a:p>
                      <a:endParaRPr lang="en-US" dirty="0"/>
                    </a:p>
                  </a:txBody>
                  <a:tcPr/>
                </a:tc>
              </a:tr>
              <a:tr h="1081833">
                <a:tc>
                  <a:txBody>
                    <a:bodyPr/>
                    <a:lstStyle/>
                    <a:p>
                      <a:r>
                        <a:rPr lang="en-US" sz="1800" b="0" i="0" kern="1200" dirty="0" err="1" smtClean="0">
                          <a:solidFill>
                            <a:schemeClr val="dk1"/>
                          </a:solidFill>
                          <a:effectLst/>
                          <a:latin typeface="+mn-lt"/>
                          <a:ea typeface="+mn-ea"/>
                          <a:cs typeface="+mn-cs"/>
                        </a:rPr>
                        <a:t>ngAfterContentInit</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Respond after Angular projects external content into the component's </a:t>
                      </a:r>
                      <a:r>
                        <a:rPr lang="en-US" sz="1800" b="0" i="0" kern="1200" dirty="0" err="1" smtClean="0">
                          <a:solidFill>
                            <a:schemeClr val="dk1"/>
                          </a:solidFill>
                          <a:effectLst/>
                          <a:latin typeface="+mn-lt"/>
                          <a:ea typeface="+mn-ea"/>
                          <a:cs typeface="+mn-cs"/>
                        </a:rPr>
                        <a:t>view.Called</a:t>
                      </a:r>
                      <a:r>
                        <a:rPr lang="en-US" sz="1800" b="0" i="0" kern="1200" dirty="0" smtClean="0">
                          <a:solidFill>
                            <a:schemeClr val="dk1"/>
                          </a:solidFill>
                          <a:effectLst/>
                          <a:latin typeface="+mn-lt"/>
                          <a:ea typeface="+mn-ea"/>
                          <a:cs typeface="+mn-cs"/>
                        </a:rPr>
                        <a:t> </a:t>
                      </a:r>
                      <a:r>
                        <a:rPr lang="en-US" sz="1800" b="0" i="1" kern="1200" dirty="0" smtClean="0">
                          <a:solidFill>
                            <a:schemeClr val="dk1"/>
                          </a:solidFill>
                          <a:effectLst/>
                          <a:latin typeface="+mn-lt"/>
                          <a:ea typeface="+mn-ea"/>
                          <a:cs typeface="+mn-cs"/>
                        </a:rPr>
                        <a:t>once</a:t>
                      </a:r>
                      <a:r>
                        <a:rPr lang="en-US" sz="1800" b="0" i="0" kern="1200" dirty="0" smtClean="0">
                          <a:solidFill>
                            <a:schemeClr val="dk1"/>
                          </a:solidFill>
                          <a:effectLst/>
                          <a:latin typeface="+mn-lt"/>
                          <a:ea typeface="+mn-ea"/>
                          <a:cs typeface="+mn-cs"/>
                        </a:rPr>
                        <a:t> after the first </a:t>
                      </a:r>
                      <a:r>
                        <a:rPr lang="en-US" sz="1800" b="0" i="0" kern="1200" dirty="0" err="1" smtClean="0">
                          <a:solidFill>
                            <a:schemeClr val="dk1"/>
                          </a:solidFill>
                          <a:effectLst/>
                          <a:latin typeface="+mn-lt"/>
                          <a:ea typeface="+mn-ea"/>
                          <a:cs typeface="+mn-cs"/>
                        </a:rPr>
                        <a:t>ngDoCheck</a:t>
                      </a:r>
                      <a:r>
                        <a:rPr lang="en-US" sz="1800" b="0" i="0" kern="1200" dirty="0" smtClean="0">
                          <a:solidFill>
                            <a:schemeClr val="dk1"/>
                          </a:solidFill>
                          <a:effectLst/>
                          <a:latin typeface="+mn-lt"/>
                          <a:ea typeface="+mn-ea"/>
                          <a:cs typeface="+mn-cs"/>
                        </a:rPr>
                        <a:t>().</a:t>
                      </a:r>
                    </a:p>
                    <a:p>
                      <a:r>
                        <a:rPr lang="en-US" sz="1800" b="0" i="1" kern="1200" dirty="0" smtClean="0">
                          <a:solidFill>
                            <a:schemeClr val="dk1"/>
                          </a:solidFill>
                          <a:effectLst/>
                          <a:latin typeface="+mn-lt"/>
                          <a:ea typeface="+mn-ea"/>
                          <a:cs typeface="+mn-cs"/>
                        </a:rPr>
                        <a:t>A component-only hook</a:t>
                      </a:r>
                      <a:r>
                        <a:rPr lang="en-US" sz="1800" b="0" i="0" kern="1200" dirty="0" smtClean="0">
                          <a:solidFill>
                            <a:schemeClr val="dk1"/>
                          </a:solidFill>
                          <a:effectLst/>
                          <a:latin typeface="+mn-lt"/>
                          <a:ea typeface="+mn-ea"/>
                          <a:cs typeface="+mn-cs"/>
                        </a:rPr>
                        <a:t>.</a:t>
                      </a:r>
                    </a:p>
                    <a:p>
                      <a:endParaRPr lang="en-US" dirty="0"/>
                    </a:p>
                  </a:txBody>
                  <a:tcPr/>
                </a:tc>
              </a:tr>
              <a:tr h="1331487">
                <a:tc>
                  <a:txBody>
                    <a:bodyPr/>
                    <a:lstStyle/>
                    <a:p>
                      <a:r>
                        <a:rPr lang="en-US" sz="1800" b="0" i="0" kern="1200" dirty="0" err="1" smtClean="0">
                          <a:solidFill>
                            <a:schemeClr val="dk1"/>
                          </a:solidFill>
                          <a:effectLst/>
                          <a:latin typeface="+mn-lt"/>
                          <a:ea typeface="+mn-ea"/>
                          <a:cs typeface="+mn-cs"/>
                        </a:rPr>
                        <a:t>ngAfterViewInit</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Respond after Angular initializes the component's views and child </a:t>
                      </a:r>
                      <a:r>
                        <a:rPr lang="en-US" sz="1800" b="0" i="0" kern="1200" dirty="0" err="1" smtClean="0">
                          <a:solidFill>
                            <a:schemeClr val="dk1"/>
                          </a:solidFill>
                          <a:effectLst/>
                          <a:latin typeface="+mn-lt"/>
                          <a:ea typeface="+mn-ea"/>
                          <a:cs typeface="+mn-cs"/>
                        </a:rPr>
                        <a:t>views.Called</a:t>
                      </a:r>
                      <a:r>
                        <a:rPr lang="en-US" sz="1800" b="0" i="0" kern="1200" dirty="0" smtClean="0">
                          <a:solidFill>
                            <a:schemeClr val="dk1"/>
                          </a:solidFill>
                          <a:effectLst/>
                          <a:latin typeface="+mn-lt"/>
                          <a:ea typeface="+mn-ea"/>
                          <a:cs typeface="+mn-cs"/>
                        </a:rPr>
                        <a:t> </a:t>
                      </a:r>
                      <a:r>
                        <a:rPr lang="en-US" sz="1800" b="0" i="1" kern="1200" dirty="0" smtClean="0">
                          <a:solidFill>
                            <a:schemeClr val="dk1"/>
                          </a:solidFill>
                          <a:effectLst/>
                          <a:latin typeface="+mn-lt"/>
                          <a:ea typeface="+mn-ea"/>
                          <a:cs typeface="+mn-cs"/>
                        </a:rPr>
                        <a:t>once</a:t>
                      </a:r>
                      <a:r>
                        <a:rPr lang="en-US" sz="1800" b="0" i="0" kern="1200" dirty="0" smtClean="0">
                          <a:solidFill>
                            <a:schemeClr val="dk1"/>
                          </a:solidFill>
                          <a:effectLst/>
                          <a:latin typeface="+mn-lt"/>
                          <a:ea typeface="+mn-ea"/>
                          <a:cs typeface="+mn-cs"/>
                        </a:rPr>
                        <a:t> after the first </a:t>
                      </a:r>
                      <a:r>
                        <a:rPr lang="en-US" sz="1800" b="0" i="0" kern="1200" dirty="0" err="1" smtClean="0">
                          <a:solidFill>
                            <a:schemeClr val="dk1"/>
                          </a:solidFill>
                          <a:effectLst/>
                          <a:latin typeface="+mn-lt"/>
                          <a:ea typeface="+mn-ea"/>
                          <a:cs typeface="+mn-cs"/>
                        </a:rPr>
                        <a:t>ngAfterContentChecked</a:t>
                      </a:r>
                      <a:r>
                        <a:rPr lang="en-US" sz="1800" b="0" i="0" kern="1200" dirty="0" smtClean="0">
                          <a:solidFill>
                            <a:schemeClr val="dk1"/>
                          </a:solidFill>
                          <a:effectLst/>
                          <a:latin typeface="+mn-lt"/>
                          <a:ea typeface="+mn-ea"/>
                          <a:cs typeface="+mn-cs"/>
                        </a:rPr>
                        <a:t>().</a:t>
                      </a:r>
                    </a:p>
                    <a:p>
                      <a:r>
                        <a:rPr lang="en-US" sz="1800" b="0" i="1" kern="1200" dirty="0" smtClean="0">
                          <a:solidFill>
                            <a:schemeClr val="dk1"/>
                          </a:solidFill>
                          <a:effectLst/>
                          <a:latin typeface="+mn-lt"/>
                          <a:ea typeface="+mn-ea"/>
                          <a:cs typeface="+mn-cs"/>
                        </a:rPr>
                        <a:t>A component-only hook</a:t>
                      </a:r>
                      <a:r>
                        <a:rPr lang="en-US" sz="1800" b="0" i="0" kern="1200" dirty="0" smtClean="0">
                          <a:solidFill>
                            <a:schemeClr val="dk1"/>
                          </a:solidFill>
                          <a:effectLst/>
                          <a:latin typeface="+mn-lt"/>
                          <a:ea typeface="+mn-ea"/>
                          <a:cs typeface="+mn-cs"/>
                        </a:rPr>
                        <a:t>.</a:t>
                      </a:r>
                    </a:p>
                    <a:p>
                      <a:endParaRPr lang="en-US" dirty="0"/>
                    </a:p>
                  </a:txBody>
                  <a:tcPr/>
                </a:tc>
              </a:tr>
              <a:tr h="1331487">
                <a:tc>
                  <a:txBody>
                    <a:bodyPr/>
                    <a:lstStyle/>
                    <a:p>
                      <a:r>
                        <a:rPr lang="en-US" sz="1800" b="0" i="0" kern="1200" dirty="0" err="1" smtClean="0">
                          <a:solidFill>
                            <a:schemeClr val="dk1"/>
                          </a:solidFill>
                          <a:effectLst/>
                          <a:latin typeface="+mn-lt"/>
                          <a:ea typeface="+mn-ea"/>
                          <a:cs typeface="+mn-cs"/>
                        </a:rPr>
                        <a:t>ngAfterViewChecked</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mn-lt"/>
                          <a:ea typeface="+mn-ea"/>
                          <a:cs typeface="+mn-cs"/>
                        </a:rPr>
                        <a:t>Respond after Angular checks the component's views and child </a:t>
                      </a:r>
                      <a:r>
                        <a:rPr lang="en-US" sz="1800" b="0" i="0" kern="1200" dirty="0" err="1" smtClean="0">
                          <a:solidFill>
                            <a:schemeClr val="dk1"/>
                          </a:solidFill>
                          <a:effectLst/>
                          <a:latin typeface="+mn-lt"/>
                          <a:ea typeface="+mn-ea"/>
                          <a:cs typeface="+mn-cs"/>
                        </a:rPr>
                        <a:t>views.Called</a:t>
                      </a:r>
                      <a:r>
                        <a:rPr lang="en-US" sz="1800" b="0" i="0" kern="1200" dirty="0" smtClean="0">
                          <a:solidFill>
                            <a:schemeClr val="dk1"/>
                          </a:solidFill>
                          <a:effectLst/>
                          <a:latin typeface="+mn-lt"/>
                          <a:ea typeface="+mn-ea"/>
                          <a:cs typeface="+mn-cs"/>
                        </a:rPr>
                        <a:t> after the </a:t>
                      </a:r>
                      <a:r>
                        <a:rPr lang="en-US" sz="1800" b="0" i="0" kern="1200" dirty="0" err="1" smtClean="0">
                          <a:solidFill>
                            <a:schemeClr val="dk1"/>
                          </a:solidFill>
                          <a:effectLst/>
                          <a:latin typeface="+mn-lt"/>
                          <a:ea typeface="+mn-ea"/>
                          <a:cs typeface="+mn-cs"/>
                        </a:rPr>
                        <a:t>ngAfterViewInit</a:t>
                      </a:r>
                      <a:r>
                        <a:rPr lang="en-US" sz="1800" b="0" i="0" kern="1200" dirty="0" smtClean="0">
                          <a:solidFill>
                            <a:schemeClr val="dk1"/>
                          </a:solidFill>
                          <a:effectLst/>
                          <a:latin typeface="+mn-lt"/>
                          <a:ea typeface="+mn-ea"/>
                          <a:cs typeface="+mn-cs"/>
                        </a:rPr>
                        <a:t> and every subsequent </a:t>
                      </a:r>
                      <a:r>
                        <a:rPr lang="en-US" sz="1800" b="0" i="0" kern="1200" dirty="0" err="1" smtClean="0">
                          <a:solidFill>
                            <a:schemeClr val="dk1"/>
                          </a:solidFill>
                          <a:effectLst/>
                          <a:latin typeface="+mn-lt"/>
                          <a:ea typeface="+mn-ea"/>
                          <a:cs typeface="+mn-cs"/>
                        </a:rPr>
                        <a:t>ngAfterContentChecked</a:t>
                      </a:r>
                      <a:r>
                        <a:rPr lang="en-US" sz="1800" b="0" i="0" kern="1200" dirty="0" smtClean="0">
                          <a:solidFill>
                            <a:schemeClr val="dk1"/>
                          </a:solidFill>
                          <a:effectLst/>
                          <a:latin typeface="+mn-lt"/>
                          <a:ea typeface="+mn-ea"/>
                          <a:cs typeface="+mn-cs"/>
                        </a:rPr>
                        <a:t>().</a:t>
                      </a:r>
                    </a:p>
                    <a:p>
                      <a:r>
                        <a:rPr lang="en-US" sz="1800" b="0" i="1" kern="1200" dirty="0" smtClean="0">
                          <a:solidFill>
                            <a:schemeClr val="dk1"/>
                          </a:solidFill>
                          <a:effectLst/>
                          <a:latin typeface="+mn-lt"/>
                          <a:ea typeface="+mn-ea"/>
                          <a:cs typeface="+mn-cs"/>
                        </a:rPr>
                        <a:t>A component-only hook</a:t>
                      </a:r>
                      <a:r>
                        <a:rPr lang="en-US" sz="1800" b="0" i="0" kern="1200" dirty="0" smtClean="0">
                          <a:solidFill>
                            <a:schemeClr val="dk1"/>
                          </a:solidFill>
                          <a:effectLst/>
                          <a:latin typeface="+mn-lt"/>
                          <a:ea typeface="+mn-ea"/>
                          <a:cs typeface="+mn-cs"/>
                        </a:rPr>
                        <a:t>.</a:t>
                      </a:r>
                    </a:p>
                    <a:p>
                      <a:endParaRPr lang="en-US" dirty="0"/>
                    </a:p>
                  </a:txBody>
                  <a:tcPr/>
                </a:tc>
              </a:tr>
            </a:tbl>
          </a:graphicData>
        </a:graphic>
      </p:graphicFrame>
    </p:spTree>
    <p:extLst>
      <p:ext uri="{BB962C8B-B14F-4D97-AF65-F5344CB8AC3E}">
        <p14:creationId xmlns:p14="http://schemas.microsoft.com/office/powerpoint/2010/main" val="2313910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5967641"/>
              </p:ext>
            </p:extLst>
          </p:nvPr>
        </p:nvGraphicFramePr>
        <p:xfrm>
          <a:off x="298450" y="1495425"/>
          <a:ext cx="8845550" cy="1668780"/>
        </p:xfrm>
        <a:graphic>
          <a:graphicData uri="http://schemas.openxmlformats.org/drawingml/2006/table">
            <a:tbl>
              <a:tblPr firstRow="1" bandRow="1">
                <a:tableStyleId>{5C22544A-7EE6-4342-B048-85BDC9FD1C3A}</a:tableStyleId>
              </a:tblPr>
              <a:tblGrid>
                <a:gridCol w="2398451"/>
                <a:gridCol w="6447099"/>
              </a:tblGrid>
              <a:tr h="370840">
                <a:tc>
                  <a:txBody>
                    <a:bodyPr/>
                    <a:lstStyle/>
                    <a:p>
                      <a:r>
                        <a:rPr lang="en-US" sz="1800" b="0" i="0" kern="1200" dirty="0" err="1" smtClean="0">
                          <a:solidFill>
                            <a:schemeClr val="tx1"/>
                          </a:solidFill>
                          <a:effectLst/>
                          <a:latin typeface="+mn-lt"/>
                          <a:ea typeface="+mn-ea"/>
                          <a:cs typeface="+mn-cs"/>
                        </a:rPr>
                        <a:t>ngOnDestroy</a:t>
                      </a:r>
                      <a:endParaRPr lang="en-US" dirty="0">
                        <a:solidFill>
                          <a:schemeClr val="tx1"/>
                        </a:solidFill>
                      </a:endParaRPr>
                    </a:p>
                  </a:txBody>
                  <a:tcPr/>
                </a:tc>
                <a:tc>
                  <a:txBody>
                    <a:bodyPr/>
                    <a:lstStyle/>
                    <a:p>
                      <a:r>
                        <a:rPr lang="en-US" sz="1800" b="0" i="0" kern="1200" dirty="0" smtClean="0">
                          <a:solidFill>
                            <a:schemeClr val="tx1"/>
                          </a:solidFill>
                          <a:effectLst/>
                          <a:latin typeface="+mn-lt"/>
                          <a:ea typeface="+mn-ea"/>
                          <a:cs typeface="+mn-cs"/>
                        </a:rPr>
                        <a:t>Cleanup just before Angular destroys the directive/component. Unsubscribe Observables and detach event handlers to avoid memory leaks.</a:t>
                      </a:r>
                    </a:p>
                    <a:p>
                      <a:r>
                        <a:rPr lang="en-US" sz="1800" b="0" i="0" kern="1200" dirty="0" smtClean="0">
                          <a:solidFill>
                            <a:schemeClr val="tx1"/>
                          </a:solidFill>
                          <a:effectLst/>
                          <a:latin typeface="+mn-lt"/>
                          <a:ea typeface="+mn-ea"/>
                          <a:cs typeface="+mn-cs"/>
                        </a:rPr>
                        <a:t>Called </a:t>
                      </a:r>
                      <a:r>
                        <a:rPr lang="en-US" sz="1800" b="0" i="1" kern="1200" dirty="0" smtClean="0">
                          <a:solidFill>
                            <a:schemeClr val="tx1"/>
                          </a:solidFill>
                          <a:effectLst/>
                          <a:latin typeface="+mn-lt"/>
                          <a:ea typeface="+mn-ea"/>
                          <a:cs typeface="+mn-cs"/>
                        </a:rPr>
                        <a:t>just before</a:t>
                      </a:r>
                      <a:r>
                        <a:rPr lang="en-US" sz="1800" b="0" i="0" kern="1200" dirty="0" smtClean="0">
                          <a:solidFill>
                            <a:schemeClr val="tx1"/>
                          </a:solidFill>
                          <a:effectLst/>
                          <a:latin typeface="+mn-lt"/>
                          <a:ea typeface="+mn-ea"/>
                          <a:cs typeface="+mn-cs"/>
                        </a:rPr>
                        <a:t> Angular destroys the directive/component.</a:t>
                      </a:r>
                    </a:p>
                    <a:p>
                      <a:endParaRPr lang="en-US" dirty="0">
                        <a:solidFill>
                          <a:schemeClr val="tx1"/>
                        </a:solidFill>
                      </a:endParaRPr>
                    </a:p>
                  </a:txBody>
                  <a:tcPr/>
                </a:tc>
              </a:tr>
            </a:tbl>
          </a:graphicData>
        </a:graphic>
      </p:graphicFrame>
    </p:spTree>
    <p:extLst>
      <p:ext uri="{BB962C8B-B14F-4D97-AF65-F5344CB8AC3E}">
        <p14:creationId xmlns:p14="http://schemas.microsoft.com/office/powerpoint/2010/main" val="1225736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Content Placeholder 4"/>
          <p:cNvSpPr>
            <a:spLocks noGrp="1"/>
          </p:cNvSpPr>
          <p:nvPr>
            <p:ph idx="1"/>
          </p:nvPr>
        </p:nvSpPr>
        <p:spPr/>
        <p:txBody>
          <a:bodyPr/>
          <a:lstStyle/>
          <a:p>
            <a:r>
              <a:rPr lang="en-US" dirty="0" err="1" smtClean="0"/>
              <a:t>ComponentLifeCycle</a:t>
            </a:r>
            <a:endParaRPr lang="en-US" dirty="0"/>
          </a:p>
          <a:p>
            <a:endParaRPr lang="en-US" dirty="0"/>
          </a:p>
        </p:txBody>
      </p:sp>
    </p:spTree>
    <p:extLst>
      <p:ext uri="{BB962C8B-B14F-4D97-AF65-F5344CB8AC3E}">
        <p14:creationId xmlns:p14="http://schemas.microsoft.com/office/powerpoint/2010/main" val="542036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smtClean="0"/>
              <a:t>Introduction of  component</a:t>
            </a:r>
            <a:endParaRPr lang="en-US" dirty="0"/>
          </a:p>
          <a:p>
            <a:pPr marL="285750" lvl="0" indent="-285750">
              <a:buFont typeface="Arial" panose="020B0604020202020204" pitchFamily="34" charset="0"/>
              <a:buChar char="•"/>
            </a:pPr>
            <a:r>
              <a:rPr lang="en-US" dirty="0"/>
              <a:t>Developing a simple </a:t>
            </a:r>
            <a:r>
              <a:rPr lang="en-US" dirty="0" smtClean="0"/>
              <a:t>component</a:t>
            </a:r>
            <a:endParaRPr lang="en-US" dirty="0"/>
          </a:p>
          <a:p>
            <a:pPr marL="285750" lvl="0" indent="-285750">
              <a:buFont typeface="Arial" panose="020B0604020202020204" pitchFamily="34" charset="0"/>
              <a:buChar char="•"/>
            </a:pPr>
            <a:r>
              <a:rPr lang="en-US" dirty="0"/>
              <a:t>Templates for a </a:t>
            </a:r>
            <a:r>
              <a:rPr lang="en-US" dirty="0" smtClean="0"/>
              <a:t>component</a:t>
            </a:r>
          </a:p>
          <a:p>
            <a:pPr marL="285750" lvl="0" indent="-285750">
              <a:buFont typeface="Arial" panose="020B0604020202020204" pitchFamily="34" charset="0"/>
              <a:buChar char="•"/>
            </a:pPr>
            <a:r>
              <a:rPr lang="en-US" dirty="0" smtClean="0"/>
              <a:t>Component style </a:t>
            </a:r>
            <a:endParaRPr lang="en-US" dirty="0"/>
          </a:p>
          <a:p>
            <a:pPr marL="285750" indent="-285750">
              <a:buFont typeface="Arial" panose="020B0604020202020204" pitchFamily="34" charset="0"/>
              <a:buChar char="•"/>
            </a:pPr>
            <a:r>
              <a:rPr lang="en-US" dirty="0"/>
              <a:t>Component lifecycle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normAutofit/>
          </a:bodyPr>
          <a:lstStyle/>
          <a:p>
            <a:pPr marL="285750" indent="-285750" algn="just">
              <a:lnSpc>
                <a:spcPct val="100000"/>
              </a:lnSpc>
              <a:buFont typeface="Arial" panose="020B0604020202020204" pitchFamily="34" charset="0"/>
              <a:buChar char="•"/>
            </a:pPr>
            <a:r>
              <a:rPr lang="en-US" dirty="0"/>
              <a:t>Every component must be declared in some </a:t>
            </a:r>
            <a:r>
              <a:rPr lang="en-US" dirty="0" err="1"/>
              <a:t>NgModule</a:t>
            </a:r>
            <a:r>
              <a:rPr lang="en-US" dirty="0"/>
              <a:t> and a component can belong to one and only one </a:t>
            </a:r>
            <a:r>
              <a:rPr lang="en-US" dirty="0" err="1"/>
              <a:t>NgModule</a:t>
            </a:r>
            <a:endParaRPr lang="en-US" dirty="0"/>
          </a:p>
          <a:p>
            <a:pPr marL="285750" indent="-285750" algn="just">
              <a:lnSpc>
                <a:spcPct val="100000"/>
              </a:lnSpc>
              <a:buFont typeface="Arial" panose="020B0604020202020204" pitchFamily="34" charset="0"/>
              <a:buChar char="•"/>
            </a:pPr>
            <a:r>
              <a:rPr lang="en-US" dirty="0"/>
              <a:t>exports key is nothing but the list of public components for </a:t>
            </a:r>
            <a:r>
              <a:rPr lang="en-US" dirty="0" err="1"/>
              <a:t>NgModule</a:t>
            </a:r>
            <a:r>
              <a:rPr lang="en-US" dirty="0"/>
              <a:t>.</a:t>
            </a:r>
          </a:p>
          <a:p>
            <a:pPr marL="285750" indent="-285750" algn="just">
              <a:lnSpc>
                <a:spcPct val="100000"/>
              </a:lnSpc>
              <a:buFont typeface="Arial" panose="020B0604020202020204" pitchFamily="34" charset="0"/>
              <a:buChar char="•"/>
            </a:pPr>
            <a:r>
              <a:rPr lang="en-US" dirty="0"/>
              <a:t>Angular2 Application is a tree of components and the top level component is nothing but the application.</a:t>
            </a:r>
          </a:p>
          <a:p>
            <a:pPr marL="285750" indent="-285750" algn="just">
              <a:lnSpc>
                <a:spcPct val="100000"/>
              </a:lnSpc>
              <a:buFont typeface="Arial" panose="020B0604020202020204" pitchFamily="34" charset="0"/>
              <a:buChar char="•"/>
            </a:pPr>
            <a:r>
              <a:rPr lang="en-US" dirty="0"/>
              <a:t>Components are </a:t>
            </a:r>
            <a:r>
              <a:rPr lang="en-US" dirty="0" err="1"/>
              <a:t>Composable</a:t>
            </a:r>
            <a:r>
              <a:rPr lang="en-US" dirty="0"/>
              <a:t>.</a:t>
            </a:r>
          </a:p>
          <a:p>
            <a:pPr marL="285750" indent="-285750" algn="just">
              <a:lnSpc>
                <a:spcPct val="100000"/>
              </a:lnSpc>
              <a:buFont typeface="Arial" panose="020B0604020202020204" pitchFamily="34" charset="0"/>
              <a:buChar char="•"/>
            </a:pPr>
            <a:r>
              <a:rPr lang="en-US" dirty="0"/>
              <a:t>Template for a component can be created using </a:t>
            </a:r>
            <a:r>
              <a:rPr lang="en-US" dirty="0" err="1"/>
              <a:t>InlineTemplate</a:t>
            </a:r>
            <a:r>
              <a:rPr lang="en-US" dirty="0"/>
              <a:t> and </a:t>
            </a:r>
            <a:r>
              <a:rPr lang="en-US" dirty="0" err="1"/>
              <a:t>LinkedTemplate</a:t>
            </a:r>
            <a:r>
              <a:rPr lang="en-US" dirty="0"/>
              <a:t> using template and </a:t>
            </a:r>
            <a:r>
              <a:rPr lang="en-US" dirty="0" err="1"/>
              <a:t>templateUrl</a:t>
            </a:r>
            <a:r>
              <a:rPr lang="en-US" dirty="0"/>
              <a:t> respectively.</a:t>
            </a:r>
          </a:p>
          <a:p>
            <a:pPr marL="285750" indent="-285750" algn="just">
              <a:lnSpc>
                <a:spcPct val="100000"/>
              </a:lnSpc>
              <a:buFont typeface="Arial" panose="020B0604020202020204" pitchFamily="34" charset="0"/>
              <a:buChar char="•"/>
            </a:pPr>
            <a:r>
              <a:rPr lang="en-US" b="1" dirty="0"/>
              <a:t>styles</a:t>
            </a:r>
            <a:r>
              <a:rPr lang="en-US" dirty="0"/>
              <a:t> and </a:t>
            </a:r>
            <a:r>
              <a:rPr lang="en-US" b="1" dirty="0" err="1"/>
              <a:t>styleUrls</a:t>
            </a:r>
            <a:r>
              <a:rPr lang="en-US" dirty="0"/>
              <a:t> keys are used in components to work with styles in Angular 2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Components</a:t>
            </a:r>
            <a:endParaRPr lang="en-US" dirty="0"/>
          </a:p>
        </p:txBody>
      </p:sp>
      <p:sp>
        <p:nvSpPr>
          <p:cNvPr id="5" name="Content Placeholder 4"/>
          <p:cNvSpPr>
            <a:spLocks noGrp="1"/>
          </p:cNvSpPr>
          <p:nvPr>
            <p:ph idx="1"/>
          </p:nvPr>
        </p:nvSpPr>
        <p:spPr/>
        <p:txBody>
          <a:bodyPr/>
          <a:lstStyle/>
          <a:p>
            <a:pPr marL="285750" indent="-285750">
              <a:lnSpc>
                <a:spcPct val="100000"/>
              </a:lnSpc>
              <a:buFont typeface="Arial" panose="020B0604020202020204" pitchFamily="34" charset="0"/>
              <a:buChar char="•"/>
            </a:pPr>
            <a:r>
              <a:rPr lang="en-US" dirty="0"/>
              <a:t>A </a:t>
            </a:r>
            <a:r>
              <a:rPr lang="en-US" i="1" dirty="0"/>
              <a:t>component</a:t>
            </a:r>
            <a:r>
              <a:rPr lang="en-US" dirty="0"/>
              <a:t> controls a patch of screen called a </a:t>
            </a:r>
            <a:r>
              <a:rPr lang="en-US" i="1" dirty="0"/>
              <a:t>view</a:t>
            </a:r>
            <a:r>
              <a:rPr lang="en-US" dirty="0" smtClean="0"/>
              <a:t>.</a:t>
            </a:r>
          </a:p>
          <a:p>
            <a:pPr marL="285750" indent="-285750">
              <a:lnSpc>
                <a:spcPct val="100000"/>
              </a:lnSpc>
              <a:buFont typeface="Arial" panose="020B0604020202020204" pitchFamily="34" charset="0"/>
              <a:buChar char="•"/>
            </a:pPr>
            <a:r>
              <a:rPr lang="en-US" dirty="0"/>
              <a:t>A</a:t>
            </a:r>
            <a:r>
              <a:rPr lang="en-US" dirty="0" smtClean="0"/>
              <a:t> </a:t>
            </a:r>
            <a:r>
              <a:rPr lang="en-US" dirty="0"/>
              <a:t>component's application logic—what it does to support the view—inside a </a:t>
            </a:r>
            <a:r>
              <a:rPr lang="en-US" dirty="0" smtClean="0"/>
              <a:t>class.</a:t>
            </a:r>
          </a:p>
          <a:p>
            <a:pPr marL="285750" indent="-285750" algn="just">
              <a:lnSpc>
                <a:spcPct val="100000"/>
              </a:lnSpc>
              <a:buFont typeface="Arial" panose="020B0604020202020204" pitchFamily="34" charset="0"/>
              <a:buChar char="•"/>
            </a:pPr>
            <a:r>
              <a:rPr lang="en-US" dirty="0"/>
              <a:t>Components are the main way to build and specify elements and logic on the page</a:t>
            </a:r>
            <a:r>
              <a:rPr lang="en-US" dirty="0" smtClean="0"/>
              <a:t>.</a:t>
            </a:r>
          </a:p>
          <a:p>
            <a:pPr marL="285750" indent="-285750" algn="just">
              <a:lnSpc>
                <a:spcPct val="100000"/>
              </a:lnSpc>
              <a:buFont typeface="Arial" panose="020B0604020202020204" pitchFamily="34" charset="0"/>
              <a:buChar char="•"/>
            </a:pPr>
            <a:r>
              <a:rPr lang="en-US" dirty="0"/>
              <a:t>In Angular 2, “everything is a component.”</a:t>
            </a:r>
          </a:p>
          <a:p>
            <a:pPr algn="just">
              <a:lnSpc>
                <a:spcPct val="100000"/>
              </a:lnSpc>
            </a:pPr>
            <a:r>
              <a:rPr lang="en-US" dirty="0"/>
              <a:t>Component is comprised of a </a:t>
            </a:r>
            <a:r>
              <a:rPr lang="en-US" dirty="0" smtClean="0"/>
              <a:t>template, metadata  </a:t>
            </a:r>
            <a:r>
              <a:rPr lang="en-US" dirty="0"/>
              <a:t>and class.</a:t>
            </a:r>
          </a:p>
          <a:p>
            <a:pPr lvl="2" algn="just">
              <a:lnSpc>
                <a:spcPct val="100000"/>
              </a:lnSpc>
            </a:pPr>
            <a:r>
              <a:rPr lang="en-US" dirty="0"/>
              <a:t>Template provides HTML(View) for the user interface.</a:t>
            </a:r>
          </a:p>
          <a:p>
            <a:pPr lvl="2" algn="just">
              <a:lnSpc>
                <a:spcPct val="100000"/>
              </a:lnSpc>
            </a:pPr>
            <a:r>
              <a:rPr lang="en-US" dirty="0"/>
              <a:t>Class provides the code associated with the view. </a:t>
            </a:r>
          </a:p>
          <a:p>
            <a:pPr lvl="2" algn="just">
              <a:lnSpc>
                <a:spcPct val="100000"/>
              </a:lnSpc>
            </a:pPr>
            <a:r>
              <a:rPr lang="en-US" dirty="0"/>
              <a:t>Class contains the properties or data elements to be used in the view and methods to perform actions for the view.</a:t>
            </a:r>
          </a:p>
          <a:p>
            <a:pPr marL="0" indent="0">
              <a:lnSpc>
                <a:spcPct val="100000"/>
              </a:lnSpc>
              <a:buNone/>
            </a:pPr>
            <a:endParaRPr lang="en-US" dirty="0"/>
          </a:p>
        </p:txBody>
      </p:sp>
    </p:spTree>
    <p:extLst>
      <p:ext uri="{BB962C8B-B14F-4D97-AF65-F5344CB8AC3E}">
        <p14:creationId xmlns:p14="http://schemas.microsoft.com/office/powerpoint/2010/main" val="80253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pPr marL="285750" indent="-285750" algn="just">
              <a:buFont typeface="Arial" panose="020B0604020202020204" pitchFamily="34" charset="0"/>
              <a:buChar char="•"/>
            </a:pPr>
            <a:r>
              <a:rPr lang="en-US" dirty="0"/>
              <a:t>Component also has metadata, which provides additional information about the component</a:t>
            </a:r>
          </a:p>
          <a:p>
            <a:pPr lvl="2" algn="just"/>
            <a:r>
              <a:rPr lang="en-US" dirty="0"/>
              <a:t>Meta data that identifies the class as an angular component.</a:t>
            </a:r>
          </a:p>
          <a:p>
            <a:endParaRPr lang="en-US" dirty="0"/>
          </a:p>
          <a:p>
            <a:endParaRPr lang="en-US" dirty="0"/>
          </a:p>
        </p:txBody>
      </p:sp>
      <p:pic>
        <p:nvPicPr>
          <p:cNvPr id="4" name="Picture 3"/>
          <p:cNvPicPr>
            <a:picLocks noChangeAspect="1"/>
          </p:cNvPicPr>
          <p:nvPr/>
        </p:nvPicPr>
        <p:blipFill>
          <a:blip r:embed="rId3"/>
          <a:stretch>
            <a:fillRect/>
          </a:stretch>
        </p:blipFill>
        <p:spPr>
          <a:xfrm>
            <a:off x="557784" y="2935224"/>
            <a:ext cx="7735824" cy="1627632"/>
          </a:xfrm>
          <a:prstGeom prst="rect">
            <a:avLst/>
          </a:prstGeom>
        </p:spPr>
      </p:pic>
    </p:spTree>
    <p:extLst>
      <p:ext uri="{BB962C8B-B14F-4D97-AF65-F5344CB8AC3E}">
        <p14:creationId xmlns:p14="http://schemas.microsoft.com/office/powerpoint/2010/main" val="2242509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Components</a:t>
            </a:r>
            <a:endParaRPr lang="en-US" dirty="0"/>
          </a:p>
        </p:txBody>
      </p:sp>
      <p:sp>
        <p:nvSpPr>
          <p:cNvPr id="9" name="Content Placeholder 8"/>
          <p:cNvSpPr>
            <a:spLocks noGrp="1"/>
          </p:cNvSpPr>
          <p:nvPr>
            <p:ph idx="1"/>
          </p:nvPr>
        </p:nvSpPr>
        <p:spPr/>
        <p:txBody>
          <a:bodyPr/>
          <a:lstStyle/>
          <a:p>
            <a:r>
              <a:rPr lang="en-US" dirty="0" err="1" smtClean="0"/>
              <a:t>AppComponent</a:t>
            </a:r>
            <a:endParaRPr lang="en-US" dirty="0"/>
          </a:p>
        </p:txBody>
      </p:sp>
      <p:sp>
        <p:nvSpPr>
          <p:cNvPr id="5" name="AutoShape 4"/>
          <p:cNvSpPr>
            <a:spLocks noChangeArrowheads="1"/>
          </p:cNvSpPr>
          <p:nvPr/>
        </p:nvSpPr>
        <p:spPr bwMode="auto">
          <a:xfrm>
            <a:off x="493776" y="1689904"/>
            <a:ext cx="5788152" cy="444861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a:solidFill>
                <a:srgbClr val="990000"/>
              </a:solidFill>
              <a:latin typeface="Arial" pitchFamily="34" charset="0"/>
              <a:cs typeface="Arial" pitchFamily="34" charset="0"/>
            </a:endParaRPr>
          </a:p>
          <a:p>
            <a:r>
              <a:rPr lang="en-US" dirty="0"/>
              <a:t>import { Component } from '@angular/core';</a:t>
            </a:r>
          </a:p>
          <a:p>
            <a:r>
              <a:rPr lang="en-US" dirty="0" smtClean="0"/>
              <a:t>@</a:t>
            </a:r>
            <a:r>
              <a:rPr lang="en-US" dirty="0"/>
              <a:t>Component({</a:t>
            </a:r>
          </a:p>
          <a:p>
            <a:r>
              <a:rPr lang="en-US" dirty="0"/>
              <a:t>  selector: 'my-app',</a:t>
            </a:r>
          </a:p>
          <a:p>
            <a:r>
              <a:rPr lang="en-US" dirty="0"/>
              <a:t>  template: `&lt;h1&gt;Hello {{name}}&lt;/h1&gt;`</a:t>
            </a:r>
          </a:p>
          <a:p>
            <a:r>
              <a:rPr lang="en-US" dirty="0"/>
              <a:t>})</a:t>
            </a:r>
          </a:p>
          <a:p>
            <a:r>
              <a:rPr lang="en-US" dirty="0"/>
              <a:t>export </a:t>
            </a:r>
            <a:r>
              <a:rPr lang="en-US" b="1" dirty="0"/>
              <a:t>class </a:t>
            </a:r>
            <a:r>
              <a:rPr lang="en-US" b="1" dirty="0" err="1" smtClean="0"/>
              <a:t>AppComponent</a:t>
            </a:r>
            <a:endParaRPr lang="en-US" b="1" dirty="0" smtClean="0"/>
          </a:p>
          <a:p>
            <a:r>
              <a:rPr lang="en-US" b="1" dirty="0" smtClean="0"/>
              <a:t> </a:t>
            </a:r>
            <a:r>
              <a:rPr lang="en-US" b="1" dirty="0"/>
              <a:t>{ name = 'Welcome Angular 2'; }</a:t>
            </a:r>
            <a:endParaRPr lang="en-US" sz="28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nSpc>
                <a:spcPct val="135000"/>
              </a:lnSpc>
            </a:pPr>
            <a:endParaRPr lang="en-US" sz="2000" dirty="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
        <p:nvSpPr>
          <p:cNvPr id="3" name="Right Arrow 2"/>
          <p:cNvSpPr/>
          <p:nvPr/>
        </p:nvSpPr>
        <p:spPr>
          <a:xfrm>
            <a:off x="4572000" y="2770358"/>
            <a:ext cx="2418588" cy="166878"/>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 name="TextBox 3"/>
          <p:cNvSpPr txBox="1"/>
          <p:nvPr/>
        </p:nvSpPr>
        <p:spPr>
          <a:xfrm>
            <a:off x="7168896" y="2414016"/>
            <a:ext cx="1792224" cy="523220"/>
          </a:xfrm>
          <a:prstGeom prst="rect">
            <a:avLst/>
          </a:prstGeom>
          <a:noFill/>
        </p:spPr>
        <p:txBody>
          <a:bodyPr wrap="square" rtlCol="0">
            <a:spAutoFit/>
          </a:bodyPr>
          <a:lstStyle/>
          <a:p>
            <a:r>
              <a:rPr lang="en-US" sz="1400" dirty="0" smtClean="0">
                <a:solidFill>
                  <a:schemeClr val="tx2">
                    <a:lumMod val="50000"/>
                  </a:schemeClr>
                </a:solidFill>
              </a:rPr>
              <a:t>Template &amp; metadata</a:t>
            </a:r>
          </a:p>
        </p:txBody>
      </p:sp>
      <p:sp>
        <p:nvSpPr>
          <p:cNvPr id="6" name="Right Arrow 5"/>
          <p:cNvSpPr/>
          <p:nvPr/>
        </p:nvSpPr>
        <p:spPr>
          <a:xfrm>
            <a:off x="4342539" y="3520438"/>
            <a:ext cx="3207792" cy="224332"/>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TextBox 7"/>
          <p:cNvSpPr txBox="1"/>
          <p:nvPr/>
        </p:nvSpPr>
        <p:spPr>
          <a:xfrm>
            <a:off x="7443216" y="3436993"/>
            <a:ext cx="1700784" cy="307777"/>
          </a:xfrm>
          <a:prstGeom prst="rect">
            <a:avLst/>
          </a:prstGeom>
          <a:noFill/>
        </p:spPr>
        <p:txBody>
          <a:bodyPr wrap="square" rtlCol="0">
            <a:spAutoFit/>
          </a:bodyPr>
          <a:lstStyle/>
          <a:p>
            <a:r>
              <a:rPr lang="en-US" sz="1400" dirty="0" smtClean="0">
                <a:solidFill>
                  <a:schemeClr val="tx2">
                    <a:lumMod val="50000"/>
                  </a:schemeClr>
                </a:solidFill>
              </a:rPr>
              <a:t>Class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Components-Metadata</a:t>
            </a:r>
            <a:endParaRPr lang="en-US" dirty="0"/>
          </a:p>
        </p:txBody>
      </p:sp>
      <p:sp>
        <p:nvSpPr>
          <p:cNvPr id="3" name="Content Placeholder 2"/>
          <p:cNvSpPr>
            <a:spLocks noGrp="1"/>
          </p:cNvSpPr>
          <p:nvPr>
            <p:ph idx="1"/>
          </p:nvPr>
        </p:nvSpPr>
        <p:spPr>
          <a:xfrm>
            <a:off x="309800" y="1145894"/>
            <a:ext cx="8569023" cy="4992623"/>
          </a:xfrm>
        </p:spPr>
        <p:txBody>
          <a:bodyPr/>
          <a:lstStyle/>
          <a:p>
            <a:pPr>
              <a:lnSpc>
                <a:spcPct val="100000"/>
              </a:lnSpc>
            </a:pPr>
            <a:endParaRPr lang="en-US" dirty="0" smtClean="0"/>
          </a:p>
          <a:p>
            <a:pPr marL="285750" indent="-285750">
              <a:lnSpc>
                <a:spcPct val="100000"/>
              </a:lnSpc>
              <a:buFont typeface="Arial" panose="020B0604020202020204" pitchFamily="34" charset="0"/>
              <a:buChar char="•"/>
            </a:pPr>
            <a:r>
              <a:rPr lang="en-US" dirty="0" smtClean="0"/>
              <a:t>Metadata </a:t>
            </a:r>
            <a:r>
              <a:rPr lang="en-US" dirty="0"/>
              <a:t>tells Angular how to process a class</a:t>
            </a:r>
            <a:r>
              <a:rPr lang="en-US" dirty="0" smtClean="0"/>
              <a:t>.</a:t>
            </a:r>
          </a:p>
          <a:p>
            <a:pPr marL="0" indent="0">
              <a:lnSpc>
                <a:spcPct val="100000"/>
              </a:lnSpc>
              <a:buNone/>
            </a:pPr>
            <a:r>
              <a:rPr lang="en-US" dirty="0" smtClean="0"/>
              <a:t>         export </a:t>
            </a:r>
            <a:r>
              <a:rPr lang="en-US" b="1" dirty="0"/>
              <a:t>class </a:t>
            </a:r>
            <a:r>
              <a:rPr lang="en-US" b="1" dirty="0" err="1"/>
              <a:t>AppComponent</a:t>
            </a:r>
            <a:endParaRPr lang="en-US" b="1" dirty="0"/>
          </a:p>
          <a:p>
            <a:pPr marL="0" indent="0">
              <a:lnSpc>
                <a:spcPct val="100000"/>
              </a:lnSpc>
              <a:buNone/>
            </a:pPr>
            <a:r>
              <a:rPr lang="en-US" b="1" dirty="0" smtClean="0"/>
              <a:t>         { </a:t>
            </a:r>
            <a:r>
              <a:rPr lang="en-US" b="1" dirty="0"/>
              <a:t>name = 'Welcome Angular 2'; </a:t>
            </a:r>
            <a:r>
              <a:rPr lang="en-US" b="1" dirty="0" smtClean="0"/>
              <a:t>}</a:t>
            </a:r>
          </a:p>
          <a:p>
            <a:pPr marL="0" indent="0">
              <a:lnSpc>
                <a:spcPct val="100000"/>
              </a:lnSpc>
              <a:buNone/>
            </a:pPr>
            <a:endParaRPr lang="en-US" b="1" dirty="0" smtClean="0"/>
          </a:p>
          <a:p>
            <a:pPr marL="285750" indent="-285750">
              <a:lnSpc>
                <a:spcPct val="100000"/>
              </a:lnSpc>
              <a:buFont typeface="Arial" panose="020B0604020202020204" pitchFamily="34" charset="0"/>
              <a:buChar char="•"/>
            </a:pPr>
            <a:r>
              <a:rPr lang="en-US" dirty="0"/>
              <a:t>To tell Angular that </a:t>
            </a:r>
            <a:r>
              <a:rPr lang="en-US" dirty="0" err="1" smtClean="0"/>
              <a:t>AppComponent</a:t>
            </a:r>
            <a:r>
              <a:rPr lang="en-US" dirty="0" smtClean="0"/>
              <a:t> </a:t>
            </a:r>
            <a:r>
              <a:rPr lang="en-US" dirty="0"/>
              <a:t>is a component, attach metadata to the class. In </a:t>
            </a:r>
            <a:r>
              <a:rPr lang="en-US" dirty="0" err="1"/>
              <a:t>TypeScript</a:t>
            </a:r>
            <a:r>
              <a:rPr lang="en-US" dirty="0"/>
              <a:t>, we can attach metadata by using a decorator</a:t>
            </a:r>
            <a:r>
              <a:rPr lang="en-US" dirty="0" smtClean="0"/>
              <a:t>,</a:t>
            </a:r>
          </a:p>
          <a:p>
            <a:pPr marL="285750" indent="-285750">
              <a:lnSpc>
                <a:spcPct val="100000"/>
              </a:lnSpc>
              <a:buFont typeface="Arial" panose="020B0604020202020204" pitchFamily="34" charset="0"/>
              <a:buChar char="•"/>
            </a:pPr>
            <a:r>
              <a:rPr lang="en-US" dirty="0" smtClean="0"/>
              <a:t> @</a:t>
            </a:r>
            <a:r>
              <a:rPr lang="en-US" dirty="0"/>
              <a:t>Component decorator, which identifies the </a:t>
            </a:r>
            <a:r>
              <a:rPr lang="en-US" dirty="0" smtClean="0"/>
              <a:t>class.</a:t>
            </a:r>
          </a:p>
          <a:p>
            <a:pPr marL="285750" indent="-285750">
              <a:lnSpc>
                <a:spcPct val="100000"/>
              </a:lnSpc>
              <a:buFont typeface="Arial" panose="020B0604020202020204" pitchFamily="34" charset="0"/>
              <a:buChar char="•"/>
            </a:pPr>
            <a:endParaRPr lang="en-US" dirty="0" smtClean="0"/>
          </a:p>
          <a:p>
            <a:pPr marL="285750" indent="-285750">
              <a:lnSpc>
                <a:spcPct val="100000"/>
              </a:lnSpc>
              <a:buFont typeface="Arial" panose="020B0604020202020204" pitchFamily="34" charset="0"/>
              <a:buChar char="•"/>
            </a:pPr>
            <a:r>
              <a:rPr lang="en-US" dirty="0"/>
              <a:t>The metadata in the @Component tells Angular where to get the major building blocks </a:t>
            </a:r>
            <a:r>
              <a:rPr lang="en-US" dirty="0" smtClean="0"/>
              <a:t>.</a:t>
            </a:r>
          </a:p>
          <a:p>
            <a:pPr marL="285750" indent="-285750">
              <a:lnSpc>
                <a:spcPct val="100000"/>
              </a:lnSpc>
              <a:buFont typeface="Arial" panose="020B0604020202020204" pitchFamily="34" charset="0"/>
              <a:buChar char="•"/>
            </a:pPr>
            <a:endParaRPr lang="en-US" dirty="0" smtClean="0"/>
          </a:p>
          <a:p>
            <a:pPr marL="285750" indent="-285750">
              <a:lnSpc>
                <a:spcPct val="100000"/>
              </a:lnSpc>
              <a:buFont typeface="Arial" panose="020B0604020202020204" pitchFamily="34" charset="0"/>
              <a:buChar char="•"/>
            </a:pPr>
            <a:r>
              <a:rPr lang="en-US" dirty="0"/>
              <a:t>export keyword exports the class; thereby making it available for use by other components of the application.</a:t>
            </a:r>
          </a:p>
          <a:p>
            <a:endParaRPr lang="en-US" dirty="0" smtClean="0"/>
          </a:p>
          <a:p>
            <a:pPr marL="0" indent="0">
              <a:buNone/>
            </a:pPr>
            <a:endParaRPr lang="en-US" sz="3600" dirty="0">
              <a:solidFill>
                <a:srgbClr val="990000"/>
              </a:solidFill>
              <a:latin typeface="Arial" pitchFamily="34" charset="0"/>
              <a:cs typeface="Arial" pitchFamily="34" charset="0"/>
            </a:endParaRPr>
          </a:p>
          <a:p>
            <a:pPr marL="0" indent="0">
              <a:buNone/>
            </a:pPr>
            <a:endParaRPr lang="en-US" dirty="0"/>
          </a:p>
        </p:txBody>
      </p:sp>
    </p:spTree>
    <p:extLst>
      <p:ext uri="{BB962C8B-B14F-4D97-AF65-F5344CB8AC3E}">
        <p14:creationId xmlns:p14="http://schemas.microsoft.com/office/powerpoint/2010/main" val="229078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Components-Metadata</a:t>
            </a:r>
          </a:p>
        </p:txBody>
      </p:sp>
      <p:sp>
        <p:nvSpPr>
          <p:cNvPr id="3" name="Content Placeholder 2"/>
          <p:cNvSpPr>
            <a:spLocks noGrp="1"/>
          </p:cNvSpPr>
          <p:nvPr>
            <p:ph idx="1"/>
          </p:nvPr>
        </p:nvSpPr>
        <p:spPr>
          <a:xfrm>
            <a:off x="298516" y="1494766"/>
            <a:ext cx="8671748" cy="4643751"/>
          </a:xfrm>
        </p:spPr>
        <p:txBody>
          <a:bodyPr/>
          <a:lstStyle/>
          <a:p>
            <a:pPr>
              <a:lnSpc>
                <a:spcPct val="150000"/>
              </a:lnSpc>
            </a:pPr>
            <a:r>
              <a:rPr lang="en-US" dirty="0"/>
              <a:t>@Component configuration options</a:t>
            </a:r>
            <a:r>
              <a:rPr lang="en-US" dirty="0" smtClean="0"/>
              <a:t>:</a:t>
            </a:r>
            <a:endParaRPr lang="en-US" dirty="0"/>
          </a:p>
          <a:p>
            <a:pPr lvl="1">
              <a:lnSpc>
                <a:spcPct val="150000"/>
              </a:lnSpc>
            </a:pPr>
            <a:r>
              <a:rPr lang="en-US" dirty="0"/>
              <a:t>selector: CSS selector that tells Angular to create and insert an instance of this component where it finds a &lt;hero-list&gt; tag in parent HTML. </a:t>
            </a:r>
            <a:endParaRPr lang="en-US" dirty="0" smtClean="0"/>
          </a:p>
          <a:p>
            <a:pPr lvl="1">
              <a:lnSpc>
                <a:spcPct val="150000"/>
              </a:lnSpc>
            </a:pPr>
            <a:r>
              <a:rPr lang="en-US" dirty="0"/>
              <a:t>template : This is the portion of our component that holds template. It is an integral part of the component as it allows to tie logic from component directly to a view</a:t>
            </a:r>
            <a:r>
              <a:rPr lang="en-US" dirty="0" smtClean="0"/>
              <a:t>. Its call inline</a:t>
            </a:r>
          </a:p>
          <a:p>
            <a:pPr lvl="1">
              <a:lnSpc>
                <a:spcPct val="150000"/>
              </a:lnSpc>
            </a:pPr>
            <a:r>
              <a:rPr lang="en-US" dirty="0" err="1" smtClean="0"/>
              <a:t>templateUrl</a:t>
            </a:r>
            <a:r>
              <a:rPr lang="en-US" dirty="0"/>
              <a:t>: module-relative address of this component's HTML </a:t>
            </a:r>
            <a:r>
              <a:rPr lang="en-US" dirty="0" smtClean="0"/>
              <a:t>template, its call external</a:t>
            </a:r>
            <a:endParaRPr lang="en-US" dirty="0"/>
          </a:p>
          <a:p>
            <a:pPr lvl="1">
              <a:lnSpc>
                <a:spcPct val="150000"/>
              </a:lnSpc>
            </a:pPr>
            <a:r>
              <a:rPr lang="en-US" dirty="0"/>
              <a:t>providers: array of dependency injection providers for services that the component requires</a:t>
            </a:r>
            <a:r>
              <a:rPr lang="en-US" dirty="0" smtClean="0"/>
              <a:t>.</a:t>
            </a:r>
          </a:p>
          <a:p>
            <a:pPr marL="174625" lvl="1" indent="0">
              <a:buNone/>
            </a:pPr>
            <a:endParaRPr lang="en-US" dirty="0" smtClean="0"/>
          </a:p>
        </p:txBody>
      </p:sp>
    </p:spTree>
    <p:extLst>
      <p:ext uri="{BB962C8B-B14F-4D97-AF65-F5344CB8AC3E}">
        <p14:creationId xmlns:p14="http://schemas.microsoft.com/office/powerpoint/2010/main" val="1961441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err="1" smtClean="0"/>
              <a:t>ComponentDemo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a:xfrm>
            <a:off x="298516" y="1494766"/>
            <a:ext cx="8488868" cy="4643751"/>
          </a:xfrm>
        </p:spPr>
        <p:txBody>
          <a:bodyPr/>
          <a:lstStyle/>
          <a:p>
            <a:pPr marL="285750" indent="-285750">
              <a:lnSpc>
                <a:spcPct val="100000"/>
              </a:lnSpc>
              <a:buFont typeface="Arial" panose="020B0604020202020204" pitchFamily="34" charset="0"/>
              <a:buChar char="•"/>
            </a:pPr>
            <a:r>
              <a:rPr lang="en-US" dirty="0"/>
              <a:t>HTML is the language of the Angular </a:t>
            </a:r>
            <a:r>
              <a:rPr lang="en-US" dirty="0" smtClean="0"/>
              <a:t>template</a:t>
            </a:r>
          </a:p>
          <a:p>
            <a:pPr marL="285750" indent="-285750" algn="just">
              <a:lnSpc>
                <a:spcPct val="100000"/>
              </a:lnSpc>
              <a:buFont typeface="Arial" panose="020B0604020202020204" pitchFamily="34" charset="0"/>
              <a:buChar char="•"/>
            </a:pPr>
            <a:r>
              <a:rPr lang="en-US" dirty="0"/>
              <a:t>Template are mostly HTML which is used to tell Angular how to render the component.</a:t>
            </a:r>
          </a:p>
          <a:p>
            <a:pPr marL="285750" indent="-285750" algn="just">
              <a:lnSpc>
                <a:spcPct val="100000"/>
              </a:lnSpc>
              <a:buFont typeface="Arial" panose="020B0604020202020204" pitchFamily="34" charset="0"/>
              <a:buChar char="•"/>
            </a:pPr>
            <a:r>
              <a:rPr lang="en-US" dirty="0"/>
              <a:t>Template for a component can be created using </a:t>
            </a:r>
          </a:p>
          <a:p>
            <a:pPr lvl="1" algn="just">
              <a:lnSpc>
                <a:spcPct val="100000"/>
              </a:lnSpc>
            </a:pPr>
            <a:r>
              <a:rPr lang="en-US" dirty="0"/>
              <a:t>Inline template (Embedded template string)</a:t>
            </a:r>
          </a:p>
          <a:p>
            <a:pPr lvl="1" algn="just">
              <a:lnSpc>
                <a:spcPct val="100000"/>
              </a:lnSpc>
            </a:pPr>
            <a:r>
              <a:rPr lang="en-US" dirty="0"/>
              <a:t>Linked template (Template provided in external html file</a:t>
            </a:r>
            <a:r>
              <a:rPr lang="en-US" dirty="0" smtClean="0"/>
              <a:t>)</a:t>
            </a:r>
          </a:p>
          <a:p>
            <a:pPr marL="285750" indent="-285750" algn="just">
              <a:lnSpc>
                <a:spcPct val="100000"/>
              </a:lnSpc>
              <a:buFont typeface="Arial" panose="020B0604020202020204" pitchFamily="34" charset="0"/>
              <a:buChar char="•"/>
            </a:pPr>
            <a:r>
              <a:rPr lang="en-US" dirty="0"/>
              <a:t>Interpolation ( {﻿{...}} </a:t>
            </a:r>
            <a:r>
              <a:rPr lang="en-US" dirty="0" smtClean="0"/>
              <a:t>)-</a:t>
            </a:r>
            <a:r>
              <a:rPr lang="en-US" dirty="0"/>
              <a:t>use interpolation to weave calculated strings into the text between HTML element tags and within attribute </a:t>
            </a:r>
            <a:r>
              <a:rPr lang="en-US" dirty="0" smtClean="0"/>
              <a:t>assignments. Example</a:t>
            </a:r>
          </a:p>
          <a:p>
            <a:pPr lvl="1" algn="just">
              <a:lnSpc>
                <a:spcPct val="100000"/>
              </a:lnSpc>
            </a:pPr>
            <a:r>
              <a:rPr lang="en-US" dirty="0" smtClean="0"/>
              <a:t>`&lt;</a:t>
            </a:r>
            <a:r>
              <a:rPr lang="en-US" dirty="0"/>
              <a:t>h1&gt;Hello {{name}}&lt;/h1</a:t>
            </a:r>
            <a:r>
              <a:rPr lang="en-US" dirty="0" smtClean="0"/>
              <a:t>&gt;</a:t>
            </a:r>
          </a:p>
          <a:p>
            <a:pPr lvl="1">
              <a:lnSpc>
                <a:spcPct val="100000"/>
              </a:lnSpc>
            </a:pPr>
            <a:r>
              <a:rPr lang="en-US" dirty="0"/>
              <a:t>&lt;</a:t>
            </a:r>
            <a:r>
              <a:rPr lang="en-US" dirty="0" smtClean="0"/>
              <a:t>h1&gt;Hello </a:t>
            </a:r>
            <a:r>
              <a:rPr lang="en-US" dirty="0"/>
              <a:t>world {{10 + 20 + 30}}&lt;/h1</a:t>
            </a:r>
            <a:r>
              <a:rPr lang="en-US" dirty="0" smtClean="0"/>
              <a:t>&gt;</a:t>
            </a:r>
          </a:p>
          <a:p>
            <a:pPr lvl="1">
              <a:lnSpc>
                <a:spcPct val="100000"/>
              </a:lnSpc>
            </a:pPr>
            <a:r>
              <a:rPr lang="en-US" dirty="0"/>
              <a:t>&lt;</a:t>
            </a:r>
            <a:r>
              <a:rPr lang="en-US" dirty="0" smtClean="0"/>
              <a:t>h3&gt; {{</a:t>
            </a:r>
            <a:r>
              <a:rPr lang="en-US" dirty="0"/>
              <a:t>title</a:t>
            </a:r>
            <a:r>
              <a:rPr lang="en-US" dirty="0" smtClean="0"/>
              <a:t>}} &lt;</a:t>
            </a:r>
            <a:r>
              <a:rPr lang="en-US" dirty="0" err="1"/>
              <a:t>img</a:t>
            </a:r>
            <a:r>
              <a:rPr lang="en-US" dirty="0"/>
              <a:t> </a:t>
            </a:r>
            <a:r>
              <a:rPr lang="en-US" dirty="0" err="1"/>
              <a:t>src</a:t>
            </a:r>
            <a:r>
              <a:rPr lang="en-US" dirty="0"/>
              <a:t>="{{</a:t>
            </a:r>
            <a:r>
              <a:rPr lang="en-US" dirty="0" err="1"/>
              <a:t>heroImageUrl</a:t>
            </a:r>
            <a:r>
              <a:rPr lang="en-US" dirty="0"/>
              <a:t>}}" style="height:30px</a:t>
            </a:r>
            <a:r>
              <a:rPr lang="en-US" dirty="0" smtClean="0"/>
              <a:t>"&gt;&lt;/</a:t>
            </a:r>
            <a:r>
              <a:rPr lang="en-US" dirty="0"/>
              <a:t>h3&gt;</a:t>
            </a:r>
          </a:p>
          <a:p>
            <a:pPr lvl="1" algn="just"/>
            <a:endParaRPr lang="en-US" dirty="0"/>
          </a:p>
          <a:p>
            <a:endParaRPr lang="en-US" dirty="0"/>
          </a:p>
        </p:txBody>
      </p:sp>
    </p:spTree>
    <p:extLst>
      <p:ext uri="{BB962C8B-B14F-4D97-AF65-F5344CB8AC3E}">
        <p14:creationId xmlns:p14="http://schemas.microsoft.com/office/powerpoint/2010/main" val="39581548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Props1.xml><?xml version="1.0" encoding="utf-8"?>
<ds:datastoreItem xmlns:ds="http://schemas.openxmlformats.org/officeDocument/2006/customXml" ds:itemID="{F9C54258-7341-4389-83F7-8B48910439A5}"/>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5497</TotalTime>
  <Words>1224</Words>
  <Application>Microsoft Office PowerPoint</Application>
  <PresentationFormat>On-screen Show (4:3)</PresentationFormat>
  <Paragraphs>229</Paragraphs>
  <Slides>21</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Verdana</vt:lpstr>
      <vt:lpstr>Wingdings</vt:lpstr>
      <vt:lpstr>Section slides</vt:lpstr>
      <vt:lpstr>think-cell Slide</vt:lpstr>
      <vt:lpstr>Components</vt:lpstr>
      <vt:lpstr>Lesson Objectives</vt:lpstr>
      <vt:lpstr>Components</vt:lpstr>
      <vt:lpstr>Components</vt:lpstr>
      <vt:lpstr>Components</vt:lpstr>
      <vt:lpstr>Components-Metadata</vt:lpstr>
      <vt:lpstr>Components-Metadata</vt:lpstr>
      <vt:lpstr>Demo</vt:lpstr>
      <vt:lpstr>Template</vt:lpstr>
      <vt:lpstr>Demo</vt:lpstr>
      <vt:lpstr>Component Styles</vt:lpstr>
      <vt:lpstr>Component Styles</vt:lpstr>
      <vt:lpstr>Demo</vt:lpstr>
      <vt:lpstr> Component Lifecycle </vt:lpstr>
      <vt:lpstr>Component Lifecycle</vt:lpstr>
      <vt:lpstr>Component Lifecycle</vt:lpstr>
      <vt:lpstr>Component Lifecycle</vt:lpstr>
      <vt:lpstr>Component Lifecycle</vt:lpstr>
      <vt:lpstr>Demo</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213</cp:revision>
  <dcterms:created xsi:type="dcterms:W3CDTF">2012-05-18T02:59:15Z</dcterms:created>
  <dcterms:modified xsi:type="dcterms:W3CDTF">2018-04-23T10:31:58Z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