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20"/>
  </p:notesMasterIdLst>
  <p:handoutMasterIdLst>
    <p:handoutMasterId r:id="rId21"/>
  </p:handoutMasterIdLst>
  <p:sldIdLst>
    <p:sldId id="462" r:id="rId5"/>
    <p:sldId id="479" r:id="rId6"/>
    <p:sldId id="463" r:id="rId7"/>
    <p:sldId id="471" r:id="rId8"/>
    <p:sldId id="469" r:id="rId9"/>
    <p:sldId id="470" r:id="rId10"/>
    <p:sldId id="478" r:id="rId11"/>
    <p:sldId id="466" r:id="rId12"/>
    <p:sldId id="467" r:id="rId13"/>
    <p:sldId id="472" r:id="rId14"/>
    <p:sldId id="473" r:id="rId15"/>
    <p:sldId id="468" r:id="rId16"/>
    <p:sldId id="477" r:id="rId17"/>
    <p:sldId id="475" r:id="rId18"/>
    <p:sldId id="476"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6486" autoAdjust="0"/>
  </p:normalViewPr>
  <p:slideViewPr>
    <p:cSldViewPr snapToGrid="0" showGuides="1">
      <p:cViewPr varScale="1">
        <p:scale>
          <a:sx n="92" d="100"/>
          <a:sy n="92" d="100"/>
        </p:scale>
        <p:origin x="130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lang="en-US" sz="1000" b="0" i="0" kern="1200" smtClean="0">
        <a:solidFill>
          <a:schemeClr val="tx1"/>
        </a:solidFill>
        <a:effectLst/>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angular.io/api/forms/AbstractControl" TargetMode="External"/><Relationship Id="rId3" Type="http://schemas.openxmlformats.org/officeDocument/2006/relationships/hyperlink" Target="https://angular.io/api/forms/NgForm" TargetMode="External"/><Relationship Id="rId7" Type="http://schemas.openxmlformats.org/officeDocument/2006/relationships/hyperlink" Target="https://angular.io/api/forms/FormContro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ngular.io/api/forms/NgModel" TargetMode="External"/><Relationship Id="rId5" Type="http://schemas.openxmlformats.org/officeDocument/2006/relationships/hyperlink" Target="https://angular.io/guide/form-validation#custom-validators" TargetMode="External"/><Relationship Id="rId4" Type="http://schemas.openxmlformats.org/officeDocument/2006/relationships/hyperlink" Target="https://angular.io/api/forms/MinLengthValidator" TargetMode="External"/><Relationship Id="rId9" Type="http://schemas.openxmlformats.org/officeDocument/2006/relationships/hyperlink" Target="https://angular.io/api/common/NgIf" TargetMode="Externa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81524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039768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013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9781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9602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4967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r>
              <a:rPr lang="en-US" dirty="0"/>
              <a:t>Forms are the cornerstone of any real app. In Angular 2, forms have changed quite a bit from their v1 counterpart.</a:t>
            </a:r>
          </a:p>
          <a:p>
            <a:r>
              <a:rPr lang="en-US" dirty="0"/>
              <a:t>Where we used to use </a:t>
            </a:r>
            <a:r>
              <a:rPr lang="en-US" dirty="0" err="1"/>
              <a:t>ngModel</a:t>
            </a:r>
            <a:r>
              <a:rPr lang="en-US" dirty="0"/>
              <a:t> and map to our internal data model, in Angular 2 we more explicitly build forms and form controls.</a:t>
            </a:r>
          </a:p>
          <a:p>
            <a:r>
              <a:rPr lang="en-US" b="1" dirty="0"/>
              <a:t>Import </a:t>
            </a:r>
            <a:r>
              <a:rPr lang="en-US" b="1" dirty="0" err="1"/>
              <a:t>FormsModule</a:t>
            </a:r>
            <a:endParaRPr lang="en-US" b="1" dirty="0"/>
          </a:p>
          <a:p>
            <a:r>
              <a:rPr lang="en-US" dirty="0"/>
              <a:t>To be able to use Angular 2 forms the </a:t>
            </a:r>
            <a:r>
              <a:rPr lang="en-US" dirty="0" err="1"/>
              <a:t>FormsModule</a:t>
            </a:r>
            <a:r>
              <a:rPr lang="en-US" dirty="0"/>
              <a:t> needs to be imported in our application. To make it available application-wide we’re importing in </a:t>
            </a:r>
            <a:r>
              <a:rPr lang="en-US" i="1" dirty="0" err="1"/>
              <a:t>app.module.ts</a:t>
            </a:r>
            <a:r>
              <a:rPr lang="en-US" dirty="0"/>
              <a:t>:</a:t>
            </a:r>
          </a:p>
          <a:p>
            <a:pPr algn="just"/>
            <a:r>
              <a:rPr lang="en-US" dirty="0"/>
              <a:t>import { </a:t>
            </a:r>
            <a:r>
              <a:rPr lang="en-US" dirty="0" err="1"/>
              <a:t>FormsModule</a:t>
            </a:r>
            <a:r>
              <a:rPr lang="en-US" dirty="0"/>
              <a:t> } from '@angular/forms';</a:t>
            </a:r>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9127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should be able to submit this form after filling it in. The </a:t>
            </a:r>
            <a:r>
              <a:rPr lang="en-US" i="1" dirty="0"/>
              <a:t>Submit</a:t>
            </a:r>
            <a:r>
              <a:rPr lang="en-US" dirty="0"/>
              <a:t> button at the bottom of the form does nothing on its own, but it will trigger a form submit because of its type (type="submit").</a:t>
            </a:r>
          </a:p>
          <a:p>
            <a:r>
              <a:rPr lang="en-US" dirty="0"/>
              <a:t>A "form submit" is useless at the moment. To make it useful, bind the form's </a:t>
            </a:r>
            <a:r>
              <a:rPr lang="en-US" dirty="0" err="1"/>
              <a:t>ngSubmit</a:t>
            </a:r>
            <a:r>
              <a:rPr lang="en-US" dirty="0"/>
              <a:t> event property to the hero form component's </a:t>
            </a:r>
            <a:r>
              <a:rPr lang="en-US" dirty="0" err="1"/>
              <a:t>onSubmit</a:t>
            </a:r>
            <a:r>
              <a:rPr lang="en-US" dirty="0"/>
              <a:t>() method:</a:t>
            </a:r>
          </a:p>
          <a:p>
            <a:r>
              <a:rPr lang="en-US" dirty="0" err="1"/>
              <a:t>src</a:t>
            </a:r>
            <a:r>
              <a:rPr lang="en-US" dirty="0"/>
              <a:t>/app/hero-form/hero-form.component.html (</a:t>
            </a:r>
            <a:r>
              <a:rPr lang="en-US" dirty="0" err="1"/>
              <a:t>ngSubmit</a:t>
            </a:r>
            <a:r>
              <a:rPr lang="en-US" dirty="0"/>
              <a:t>)</a:t>
            </a:r>
            <a:r>
              <a:rPr lang="en-US" dirty="0" err="1"/>
              <a:t>content_copy</a:t>
            </a:r>
            <a:r>
              <a:rPr lang="en-US" dirty="0"/>
              <a:t>&lt;form (</a:t>
            </a:r>
            <a:r>
              <a:rPr lang="en-US" dirty="0" err="1"/>
              <a:t>ngSubmit</a:t>
            </a:r>
            <a:r>
              <a:rPr lang="en-US" dirty="0"/>
              <a:t>)="</a:t>
            </a:r>
            <a:r>
              <a:rPr lang="en-US" dirty="0" err="1"/>
              <a:t>onSubmit</a:t>
            </a:r>
            <a:r>
              <a:rPr lang="en-US" dirty="0"/>
              <a:t>()" #</a:t>
            </a:r>
            <a:r>
              <a:rPr lang="en-US" dirty="0" err="1"/>
              <a:t>heroForm</a:t>
            </a:r>
            <a:r>
              <a:rPr lang="en-US" dirty="0"/>
              <a:t>="</a:t>
            </a:r>
            <a:r>
              <a:rPr lang="en-US" dirty="0" err="1">
                <a:hlinkClick r:id="rId3"/>
              </a:rPr>
              <a:t>ngForm</a:t>
            </a:r>
            <a:r>
              <a:rPr lang="en-US" dirty="0"/>
              <a:t>"&gt;</a:t>
            </a:r>
          </a:p>
          <a:p>
            <a:endParaRPr lang="en-US" dirty="0" smtClean="0"/>
          </a:p>
          <a:p>
            <a:r>
              <a:rPr lang="en-US" dirty="0"/>
              <a:t>The &lt;input&gt; element carries the HTML validation attributes: required and </a:t>
            </a:r>
            <a:r>
              <a:rPr lang="en-US" dirty="0" err="1">
                <a:hlinkClick r:id="rId4"/>
              </a:rPr>
              <a:t>minlength</a:t>
            </a:r>
            <a:r>
              <a:rPr lang="en-US" dirty="0"/>
              <a:t>. It also carries a custom validator directive, </a:t>
            </a:r>
            <a:r>
              <a:rPr lang="en-US" dirty="0" err="1"/>
              <a:t>forbiddenName</a:t>
            </a:r>
            <a:r>
              <a:rPr lang="en-US" dirty="0"/>
              <a:t>. For more information, see </a:t>
            </a:r>
            <a:r>
              <a:rPr lang="en-US" dirty="0">
                <a:hlinkClick r:id="rId5"/>
              </a:rPr>
              <a:t>Custom </a:t>
            </a:r>
            <a:r>
              <a:rPr lang="en-US" dirty="0" err="1">
                <a:hlinkClick r:id="rId5"/>
              </a:rPr>
              <a:t>validators</a:t>
            </a:r>
            <a:r>
              <a:rPr lang="en-US" dirty="0" err="1"/>
              <a:t>section</a:t>
            </a:r>
            <a:r>
              <a:rPr lang="en-US" dirty="0"/>
              <a:t>.</a:t>
            </a:r>
          </a:p>
          <a:p>
            <a:r>
              <a:rPr lang="en-US" dirty="0"/>
              <a:t>#name="</a:t>
            </a:r>
            <a:r>
              <a:rPr lang="en-US" dirty="0" err="1">
                <a:hlinkClick r:id="rId6"/>
              </a:rPr>
              <a:t>ngModel</a:t>
            </a:r>
            <a:r>
              <a:rPr lang="en-US" dirty="0"/>
              <a:t>" exports </a:t>
            </a:r>
            <a:r>
              <a:rPr lang="en-US" dirty="0" err="1">
                <a:hlinkClick r:id="rId6"/>
              </a:rPr>
              <a:t>NgModel</a:t>
            </a:r>
            <a:r>
              <a:rPr lang="en-US" dirty="0"/>
              <a:t> into a local variable called name. </a:t>
            </a:r>
            <a:r>
              <a:rPr lang="en-US" dirty="0" err="1">
                <a:hlinkClick r:id="rId6"/>
              </a:rPr>
              <a:t>NgModel</a:t>
            </a:r>
            <a:r>
              <a:rPr lang="en-US" dirty="0"/>
              <a:t> mirrors many of the properties of its underlying </a:t>
            </a:r>
            <a:r>
              <a:rPr lang="en-US" dirty="0" err="1">
                <a:hlinkClick r:id="rId7"/>
              </a:rPr>
              <a:t>FormControl</a:t>
            </a:r>
            <a:r>
              <a:rPr lang="en-US" dirty="0"/>
              <a:t> instance, so you can use this in the template to check for control states such as valid and dirty. For a full list of control properties, see the </a:t>
            </a:r>
            <a:r>
              <a:rPr lang="en-US" dirty="0" err="1">
                <a:hlinkClick r:id="rId8"/>
              </a:rPr>
              <a:t>AbstractControl</a:t>
            </a:r>
            <a:r>
              <a:rPr lang="en-US" dirty="0"/>
              <a:t> API reference.</a:t>
            </a:r>
          </a:p>
          <a:p>
            <a:r>
              <a:rPr lang="en-US" dirty="0"/>
              <a:t>The *</a:t>
            </a:r>
            <a:r>
              <a:rPr lang="en-US" dirty="0" err="1">
                <a:hlinkClick r:id="rId9"/>
              </a:rPr>
              <a:t>ngIf</a:t>
            </a:r>
            <a:r>
              <a:rPr lang="en-US" dirty="0"/>
              <a:t> on the &lt;div&gt; element reveals a set of nested message </a:t>
            </a:r>
            <a:r>
              <a:rPr lang="en-US" dirty="0" err="1"/>
              <a:t>divs</a:t>
            </a:r>
            <a:r>
              <a:rPr lang="en-US" dirty="0"/>
              <a:t> but only if the </a:t>
            </a:r>
            <a:r>
              <a:rPr lang="en-US" dirty="0" err="1"/>
              <a:t>nameis</a:t>
            </a:r>
            <a:r>
              <a:rPr lang="en-US" dirty="0"/>
              <a:t> invalid and the control is either dirty or touched.</a:t>
            </a:r>
          </a:p>
          <a:p>
            <a:r>
              <a:rPr lang="en-US" dirty="0"/>
              <a:t>Each nested &lt;div&gt; can present a custom message for one of the possible validation errors. There are messages for required, </a:t>
            </a:r>
            <a:r>
              <a:rPr lang="en-US" dirty="0" err="1">
                <a:hlinkClick r:id="rId4"/>
              </a:rPr>
              <a:t>minlength</a:t>
            </a:r>
            <a:r>
              <a:rPr lang="en-US" dirty="0"/>
              <a:t>, and </a:t>
            </a:r>
            <a:r>
              <a:rPr lang="en-US" dirty="0" err="1"/>
              <a:t>forbiddenName</a:t>
            </a:r>
            <a:r>
              <a:rPr lang="en-US" dirty="0"/>
              <a:t>.</a:t>
            </a:r>
          </a:p>
          <a:p>
            <a:endParaRPr lang="en-US" dirty="0"/>
          </a:p>
        </p:txBody>
      </p:sp>
    </p:spTree>
    <p:extLst>
      <p:ext uri="{BB962C8B-B14F-4D97-AF65-F5344CB8AC3E}">
        <p14:creationId xmlns:p14="http://schemas.microsoft.com/office/powerpoint/2010/main" val="111377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Roboto"/>
              </a:rPr>
              <a:t>The </a:t>
            </a:r>
            <a:r>
              <a:rPr lang="en-US" dirty="0"/>
              <a:t>ng-valid</a:t>
            </a:r>
            <a:r>
              <a:rPr lang="en-US" dirty="0">
                <a:latin typeface="Roboto"/>
              </a:rPr>
              <a:t>/</a:t>
            </a:r>
            <a:r>
              <a:rPr lang="en-US" dirty="0"/>
              <a:t>ng-invalid</a:t>
            </a:r>
            <a:r>
              <a:rPr lang="en-US" dirty="0">
                <a:latin typeface="Roboto"/>
              </a:rPr>
              <a:t> pair is the most interesting, because you want to send a strong visual signal when the values are invalid.</a:t>
            </a:r>
          </a:p>
          <a:p>
            <a:r>
              <a:rPr lang="en-US" dirty="0">
                <a:latin typeface="Roboto"/>
              </a:rPr>
              <a:t>hide the message when the control is valid or pristine; "pristine" means the user hasn't changed the value since it was displayed in this form.</a:t>
            </a:r>
          </a:p>
          <a:p>
            <a:r>
              <a:rPr lang="en-US" dirty="0">
                <a:latin typeface="Roboto"/>
              </a:rPr>
              <a:t>This user experience is the developer's choice. Some developers want the message to display at all times. If you ignore the pristine state, you would hide the message only when the value is valid. </a:t>
            </a:r>
            <a:r>
              <a:rPr lang="en-US" dirty="0" err="1">
                <a:latin typeface="Roboto"/>
              </a:rPr>
              <a:t>ISome</a:t>
            </a:r>
            <a:r>
              <a:rPr lang="en-US" dirty="0">
                <a:latin typeface="Roboto"/>
              </a:rPr>
              <a:t> developers want the message to display only when the user makes an invalid change. Hiding the message while the control is "pristine" achieves that goal. You'll see the significance of this choice when you add a new hero to the form</a:t>
            </a:r>
            <a:r>
              <a:rPr lang="en-US" dirty="0" smtClean="0">
                <a:latin typeface="Roboto"/>
              </a:rPr>
              <a:t>.</a:t>
            </a:r>
          </a:p>
          <a:p>
            <a:r>
              <a:rPr lang="en-US" b="1" dirty="0"/>
              <a:t>Required</a:t>
            </a:r>
            <a:r>
              <a:rPr lang="en-US" dirty="0"/>
              <a:t> - The form field is </a:t>
            </a:r>
            <a:r>
              <a:rPr lang="en-US" dirty="0" err="1"/>
              <a:t>mandatroy</a:t>
            </a:r>
            <a:endParaRPr lang="en-US" dirty="0"/>
          </a:p>
          <a:p>
            <a:r>
              <a:rPr lang="en-US" b="1" dirty="0" err="1"/>
              <a:t>Maxlength</a:t>
            </a:r>
            <a:r>
              <a:rPr lang="en-US" dirty="0"/>
              <a:t> - Maximum number of characters in the field.</a:t>
            </a:r>
          </a:p>
          <a:p>
            <a:r>
              <a:rPr lang="en-US" b="1" dirty="0" err="1"/>
              <a:t>Minlength</a:t>
            </a:r>
            <a:r>
              <a:rPr lang="en-US" dirty="0"/>
              <a:t> - Minimum number of characters in the field.</a:t>
            </a:r>
          </a:p>
          <a:p>
            <a:r>
              <a:rPr lang="en-US" b="1" dirty="0"/>
              <a:t>Pattern</a:t>
            </a:r>
            <a:r>
              <a:rPr lang="en-US" dirty="0"/>
              <a:t> - Regular expression to match the input values and validate.</a:t>
            </a:r>
          </a:p>
          <a:p>
            <a:r>
              <a:rPr lang="en-US" b="1" dirty="0"/>
              <a:t>Custom Validator</a:t>
            </a:r>
            <a:r>
              <a:rPr lang="en-US" dirty="0"/>
              <a:t> - Writing custom validation function to match password and confirm password fields.</a:t>
            </a:r>
          </a:p>
          <a:p>
            <a:endParaRPr lang="en-US" dirty="0">
              <a:latin typeface="Roboto"/>
            </a:endParaRPr>
          </a:p>
          <a:p>
            <a:endParaRPr lang="en-US" dirty="0"/>
          </a:p>
        </p:txBody>
      </p:sp>
      <p:pic>
        <p:nvPicPr>
          <p:cNvPr id="4" name="Picture 3"/>
          <p:cNvPicPr>
            <a:picLocks noChangeAspect="1"/>
          </p:cNvPicPr>
          <p:nvPr/>
        </p:nvPicPr>
        <p:blipFill>
          <a:blip r:embed="rId3"/>
          <a:stretch>
            <a:fillRect/>
          </a:stretch>
        </p:blipFill>
        <p:spPr>
          <a:xfrm>
            <a:off x="2357844" y="6974959"/>
            <a:ext cx="4472762" cy="2466745"/>
          </a:xfrm>
          <a:prstGeom prst="rect">
            <a:avLst/>
          </a:prstGeom>
        </p:spPr>
      </p:pic>
    </p:spTree>
    <p:extLst>
      <p:ext uri="{BB962C8B-B14F-4D97-AF65-F5344CB8AC3E}">
        <p14:creationId xmlns:p14="http://schemas.microsoft.com/office/powerpoint/2010/main" val="160109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5493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14569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myForm</a:t>
            </a:r>
            <a:r>
              <a:rPr lang="en-US" dirty="0"/>
              <a:t> will be our model driven form. It implements </a:t>
            </a:r>
            <a:r>
              <a:rPr lang="en-US" dirty="0" err="1"/>
              <a:t>FormGroup</a:t>
            </a:r>
            <a:r>
              <a:rPr lang="en-US" dirty="0"/>
              <a:t> interface.</a:t>
            </a:r>
          </a:p>
          <a:p>
            <a:r>
              <a:rPr lang="en-US" dirty="0" err="1"/>
              <a:t>FormBuilder</a:t>
            </a:r>
            <a:r>
              <a:rPr lang="en-US" dirty="0"/>
              <a:t> is not a mandatory to building model driven form, but it simplify the syntax, we’ll cover this later.</a:t>
            </a:r>
          </a:p>
          <a:p>
            <a:r>
              <a:rPr lang="en-US" dirty="0"/>
              <a:t>A form is a type of </a:t>
            </a:r>
            <a:r>
              <a:rPr lang="en-US" b="1" dirty="0" err="1"/>
              <a:t>FormGroup</a:t>
            </a:r>
            <a:r>
              <a:rPr lang="en-US" dirty="0"/>
              <a:t>. A </a:t>
            </a:r>
            <a:r>
              <a:rPr lang="en-US" b="1" dirty="0" err="1"/>
              <a:t>FormGroup</a:t>
            </a:r>
            <a:r>
              <a:rPr lang="en-US" dirty="0"/>
              <a:t> can contain one </a:t>
            </a:r>
            <a:r>
              <a:rPr lang="en-US" b="1" dirty="0" err="1"/>
              <a:t>FormGroup</a:t>
            </a:r>
            <a:r>
              <a:rPr lang="en-US" dirty="0"/>
              <a:t> or </a:t>
            </a:r>
            <a:r>
              <a:rPr lang="en-US" b="1" dirty="0" err="1"/>
              <a:t>FormControl</a:t>
            </a:r>
            <a:endParaRPr lang="en-US" dirty="0"/>
          </a:p>
        </p:txBody>
      </p:sp>
    </p:spTree>
    <p:extLst>
      <p:ext uri="{BB962C8B-B14F-4D97-AF65-F5344CB8AC3E}">
        <p14:creationId xmlns:p14="http://schemas.microsoft.com/office/powerpoint/2010/main" val="3986710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It has the selector ‘my-modal-form-app’ which is used on the index.html to load the complete app on the browser. It has the template URL as ‘resource/app-component.html’ and </a:t>
            </a:r>
            <a:r>
              <a:rPr lang="en-US" dirty="0" err="1"/>
              <a:t>styleUrls</a:t>
            </a:r>
            <a:r>
              <a:rPr lang="en-US" dirty="0"/>
              <a:t> as ‘assets/styles.css’ as shown below. In the controller class ‘</a:t>
            </a:r>
            <a:r>
              <a:rPr lang="en-US" dirty="0" err="1"/>
              <a:t>AppComponent</a:t>
            </a:r>
            <a:r>
              <a:rPr lang="en-US" dirty="0"/>
              <a:t>’, we are implementing </a:t>
            </a:r>
            <a:r>
              <a:rPr lang="en-US" dirty="0" err="1"/>
              <a:t>OnInit</a:t>
            </a:r>
            <a:r>
              <a:rPr lang="en-US" dirty="0"/>
              <a:t> interface for the method ‘</a:t>
            </a:r>
            <a:r>
              <a:rPr lang="en-US" dirty="0" err="1"/>
              <a:t>ngOnInit</a:t>
            </a:r>
            <a:r>
              <a:rPr lang="en-US" dirty="0"/>
              <a:t> ()’, where we are using the </a:t>
            </a:r>
            <a:r>
              <a:rPr lang="en-US" dirty="0" err="1"/>
              <a:t>FormGroup</a:t>
            </a:r>
            <a:r>
              <a:rPr lang="en-US" dirty="0"/>
              <a:t> and </a:t>
            </a:r>
            <a:r>
              <a:rPr lang="en-US" dirty="0" err="1"/>
              <a:t>FormControl</a:t>
            </a:r>
            <a:r>
              <a:rPr lang="en-US" dirty="0"/>
              <a:t> classes to create a model-driven form in Angular 2.0. Both </a:t>
            </a:r>
            <a:r>
              <a:rPr lang="en-US" dirty="0" err="1"/>
              <a:t>FormGroup</a:t>
            </a:r>
            <a:r>
              <a:rPr lang="en-US" dirty="0"/>
              <a:t> and </a:t>
            </a:r>
            <a:r>
              <a:rPr lang="en-US" dirty="0" err="1"/>
              <a:t>FormControl</a:t>
            </a:r>
            <a:r>
              <a:rPr lang="en-US" dirty="0"/>
              <a:t> are low level APIs where the </a:t>
            </a:r>
            <a:r>
              <a:rPr lang="en-US" dirty="0" err="1"/>
              <a:t>FormGroup</a:t>
            </a:r>
            <a:r>
              <a:rPr lang="en-US" dirty="0"/>
              <a:t> always represents a set of </a:t>
            </a:r>
            <a:r>
              <a:rPr lang="en-US" dirty="0" err="1"/>
              <a:t>FormControls</a:t>
            </a:r>
            <a:r>
              <a:rPr lang="en-US" dirty="0"/>
              <a:t>. They collectively form the model-driven form in Angular 2.0.</a:t>
            </a:r>
          </a:p>
          <a:p>
            <a:pPr fontAlgn="base"/>
            <a:r>
              <a:rPr lang="en-US" b="1" i="1" dirty="0" err="1"/>
              <a:t>FormGroup</a:t>
            </a:r>
            <a:r>
              <a:rPr lang="en-US" b="1" i="1" dirty="0"/>
              <a:t>:</a:t>
            </a:r>
            <a:r>
              <a:rPr lang="en-US" dirty="0"/>
              <a:t> This class is present in the ‘@angular/forms’ package of Angular 2.0. It is used to represent a set of form controls inside its constructor as shown above.</a:t>
            </a:r>
            <a:br>
              <a:rPr lang="en-US" dirty="0"/>
            </a:br>
            <a:r>
              <a:rPr lang="en-US" b="1" i="1" dirty="0" err="1"/>
              <a:t>FormControl</a:t>
            </a:r>
            <a:r>
              <a:rPr lang="en-US" b="1" i="1" dirty="0"/>
              <a:t>:</a:t>
            </a:r>
            <a:r>
              <a:rPr lang="en-US" dirty="0"/>
              <a:t> This class is present in the ‘@angular/forms’ package of Angular 2.0. Each of the form element defined above has an associated </a:t>
            </a:r>
            <a:r>
              <a:rPr lang="en-US" dirty="0" err="1"/>
              <a:t>FormControl</a:t>
            </a:r>
            <a:r>
              <a:rPr lang="en-US" dirty="0"/>
              <a:t> with it.</a:t>
            </a:r>
          </a:p>
          <a:p>
            <a:r>
              <a:rPr lang="en-US" dirty="0"/>
              <a:t>t is the HTML code template for ‘app-component-</a:t>
            </a:r>
            <a:r>
              <a:rPr lang="en-US" dirty="0" err="1"/>
              <a:t>ts</a:t>
            </a:r>
            <a:r>
              <a:rPr lang="en-US" dirty="0"/>
              <a:t>’. Here, we can notice that this model-driven form has ‘[</a:t>
            </a:r>
            <a:r>
              <a:rPr lang="en-US" dirty="0" err="1"/>
              <a:t>formGroup</a:t>
            </a:r>
            <a:r>
              <a:rPr lang="en-US" dirty="0"/>
              <a:t>]=”</a:t>
            </a:r>
            <a:r>
              <a:rPr lang="en-US" dirty="0" err="1"/>
              <a:t>registerForm</a:t>
            </a:r>
            <a:r>
              <a:rPr lang="en-US" dirty="0"/>
              <a:t>”’, and each of the form element has ‘</a:t>
            </a:r>
            <a:r>
              <a:rPr lang="en-US" dirty="0" err="1"/>
              <a:t>formControlName</a:t>
            </a:r>
            <a:r>
              <a:rPr lang="en-US" dirty="0"/>
              <a:t>’ exactly what we defined in </a:t>
            </a:r>
            <a:r>
              <a:rPr lang="en-US" dirty="0" err="1"/>
              <a:t>AppComponent</a:t>
            </a:r>
            <a:r>
              <a:rPr lang="en-US" dirty="0"/>
              <a:t> class. Also, for the nested </a:t>
            </a:r>
            <a:r>
              <a:rPr lang="en-US" dirty="0" err="1"/>
              <a:t>FormGroup</a:t>
            </a:r>
            <a:r>
              <a:rPr lang="en-US" dirty="0"/>
              <a:t> ‘address’, we have used the ‘</a:t>
            </a:r>
            <a:r>
              <a:rPr lang="en-US" dirty="0" err="1"/>
              <a:t>fieldset</a:t>
            </a:r>
            <a:r>
              <a:rPr lang="en-US" dirty="0"/>
              <a:t>’ tag with the ‘</a:t>
            </a:r>
            <a:r>
              <a:rPr lang="en-US" dirty="0" err="1"/>
              <a:t>formGroupName</a:t>
            </a:r>
            <a:r>
              <a:rPr lang="en-US" dirty="0"/>
              <a:t>’ directive </a:t>
            </a:r>
          </a:p>
        </p:txBody>
      </p:sp>
    </p:spTree>
    <p:extLst>
      <p:ext uri="{BB962C8B-B14F-4D97-AF65-F5344CB8AC3E}">
        <p14:creationId xmlns:p14="http://schemas.microsoft.com/office/powerpoint/2010/main" val="96679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3233156"/>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9635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539287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8363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307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492216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19236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188564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9578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84770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63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690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10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6060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1037765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835036" cy="720725"/>
          </a:xfrm>
        </p:spPr>
        <p:txBody>
          <a:bodyPr>
            <a:normAutofit/>
          </a:bodyPr>
          <a:lstStyle/>
          <a:p>
            <a:r>
              <a:rPr lang="en-US" sz="3600" dirty="0" smtClean="0"/>
              <a:t>Working with Forms</a:t>
            </a:r>
            <a:endParaRPr lang="en-US" sz="3600" dirty="0"/>
          </a:p>
        </p:txBody>
      </p:sp>
      <p:sp>
        <p:nvSpPr>
          <p:cNvPr id="12" name="Subtitle 11"/>
          <p:cNvSpPr>
            <a:spLocks noGrp="1"/>
          </p:cNvSpPr>
          <p:nvPr>
            <p:ph type="subTitle" idx="1"/>
          </p:nvPr>
        </p:nvSpPr>
        <p:spPr/>
        <p:txBody>
          <a:bodyPr>
            <a:normAutofit/>
          </a:bodyPr>
          <a:lstStyle/>
          <a:p>
            <a:pPr lvl="0"/>
            <a:r>
              <a:rPr lang="en-US" sz="2000" dirty="0" smtClean="0"/>
              <a:t>		Lesson 06</a:t>
            </a:r>
            <a:endParaRPr lang="en-US" sz="2000" dirty="0"/>
          </a:p>
        </p:txBody>
      </p:sp>
    </p:spTree>
    <p:extLst>
      <p:ext uri="{BB962C8B-B14F-4D97-AF65-F5344CB8AC3E}">
        <p14:creationId xmlns:p14="http://schemas.microsoft.com/office/powerpoint/2010/main" val="3327382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Forms</a:t>
            </a:r>
          </a:p>
        </p:txBody>
      </p:sp>
      <p:sp>
        <p:nvSpPr>
          <p:cNvPr id="3" name="Content Placeholder 2"/>
          <p:cNvSpPr>
            <a:spLocks noGrp="1"/>
          </p:cNvSpPr>
          <p:nvPr>
            <p:ph idx="1"/>
          </p:nvPr>
        </p:nvSpPr>
        <p:spPr>
          <a:xfrm>
            <a:off x="298516" y="1494766"/>
            <a:ext cx="8598596" cy="4643751"/>
          </a:xfrm>
        </p:spPr>
        <p:txBody>
          <a:bodyPr/>
          <a:lstStyle/>
          <a:p>
            <a:pPr marL="342900" indent="-342900">
              <a:buFont typeface="Arial" panose="020B0604020202020204" pitchFamily="34" charset="0"/>
              <a:buChar char="•"/>
            </a:pPr>
            <a:endParaRPr lang="en-US" sz="2000" i="1" dirty="0" smtClean="0"/>
          </a:p>
          <a:p>
            <a:pPr marL="342900" indent="-342900">
              <a:buFont typeface="Arial" panose="020B0604020202020204" pitchFamily="34" charset="0"/>
              <a:buChar char="•"/>
            </a:pPr>
            <a:r>
              <a:rPr lang="en-US" sz="1600" i="1" dirty="0" err="1" smtClean="0"/>
              <a:t>FormGroup</a:t>
            </a:r>
            <a:r>
              <a:rPr lang="en-US" sz="1600" i="1" dirty="0"/>
              <a:t>:</a:t>
            </a:r>
            <a:r>
              <a:rPr lang="en-US" sz="1600" dirty="0"/>
              <a:t> This class is present in the ‘@angular/forms’ package of Angular 2.0. It is used to represent a set of form controls inside its </a:t>
            </a:r>
            <a:r>
              <a:rPr lang="en-US" sz="1600" dirty="0" smtClean="0"/>
              <a:t>constructor.</a:t>
            </a:r>
          </a:p>
          <a:p>
            <a:pPr marL="342900" indent="-342900">
              <a:buFont typeface="Arial" panose="020B0604020202020204" pitchFamily="34" charset="0"/>
              <a:buChar char="•"/>
            </a:pPr>
            <a:r>
              <a:rPr lang="en-US" sz="1600" dirty="0"/>
              <a:t/>
            </a:r>
            <a:br>
              <a:rPr lang="en-US" sz="1600" dirty="0"/>
            </a:br>
            <a:r>
              <a:rPr lang="en-US" sz="1600" i="1" dirty="0" err="1"/>
              <a:t>FormControl</a:t>
            </a:r>
            <a:r>
              <a:rPr lang="en-US" sz="1600" i="1" dirty="0"/>
              <a:t>:</a:t>
            </a:r>
            <a:r>
              <a:rPr lang="en-US" sz="1600" dirty="0"/>
              <a:t> This class is present in the ‘@angular/forms’ package of Angular 2.0. Each of the form element defined above has an associated </a:t>
            </a:r>
            <a:r>
              <a:rPr lang="en-US" sz="1600" dirty="0" err="1"/>
              <a:t>FormControl</a:t>
            </a:r>
            <a:r>
              <a:rPr lang="en-US" sz="1600" dirty="0"/>
              <a:t> with it</a:t>
            </a:r>
            <a:r>
              <a:rPr lang="en-US" sz="1600" dirty="0" smtClean="0"/>
              <a:t>.</a:t>
            </a:r>
          </a:p>
          <a:p>
            <a:pPr marL="342900" indent="-342900">
              <a:buFont typeface="Arial" panose="020B0604020202020204" pitchFamily="34" charset="0"/>
              <a:buChar char="•"/>
            </a:pPr>
            <a:endParaRPr lang="en-US" sz="1600" dirty="0" smtClean="0"/>
          </a:p>
          <a:p>
            <a:pPr marL="342900" indent="-342900">
              <a:buFont typeface="Arial" panose="020B0604020202020204" pitchFamily="34" charset="0"/>
              <a:buChar char="•"/>
            </a:pPr>
            <a:r>
              <a:rPr lang="en-US" sz="1600" dirty="0"/>
              <a:t>W</a:t>
            </a:r>
            <a:r>
              <a:rPr lang="en-US" sz="1600" dirty="0" smtClean="0"/>
              <a:t>e </a:t>
            </a:r>
            <a:r>
              <a:rPr lang="en-US" sz="1600" dirty="0"/>
              <a:t>can notice that this model-driven form has ‘[</a:t>
            </a:r>
            <a:r>
              <a:rPr lang="en-US" sz="1600" dirty="0" err="1"/>
              <a:t>formGroup</a:t>
            </a:r>
            <a:r>
              <a:rPr lang="en-US" sz="1600" dirty="0"/>
              <a:t>]=”</a:t>
            </a:r>
            <a:r>
              <a:rPr lang="en-US" sz="1600" dirty="0" err="1"/>
              <a:t>registerForm</a:t>
            </a:r>
            <a:r>
              <a:rPr lang="en-US" sz="1600" dirty="0"/>
              <a:t>”’, and each of the form element has ‘</a:t>
            </a:r>
            <a:r>
              <a:rPr lang="en-US" sz="1600" dirty="0" err="1"/>
              <a:t>formControlName</a:t>
            </a:r>
            <a:r>
              <a:rPr lang="en-US" sz="1600" dirty="0"/>
              <a:t>’ exactly what we defined in </a:t>
            </a:r>
            <a:r>
              <a:rPr lang="en-US" sz="1600" dirty="0" err="1"/>
              <a:t>AppComponent</a:t>
            </a:r>
            <a:r>
              <a:rPr lang="en-US" sz="1600" dirty="0"/>
              <a:t> class</a:t>
            </a:r>
          </a:p>
        </p:txBody>
      </p:sp>
    </p:spTree>
    <p:extLst>
      <p:ext uri="{BB962C8B-B14F-4D97-AF65-F5344CB8AC3E}">
        <p14:creationId xmlns:p14="http://schemas.microsoft.com/office/powerpoint/2010/main" val="240413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t>
            </a:r>
            <a:r>
              <a:rPr lang="en-US" dirty="0" smtClean="0"/>
              <a:t>Forms-Example </a:t>
            </a:r>
            <a:endParaRPr lang="en-US" dirty="0"/>
          </a:p>
        </p:txBody>
      </p:sp>
      <p:pic>
        <p:nvPicPr>
          <p:cNvPr id="4" name="Content Placeholder 3"/>
          <p:cNvPicPr>
            <a:picLocks noGrp="1" noChangeAspect="1"/>
          </p:cNvPicPr>
          <p:nvPr>
            <p:ph idx="1"/>
          </p:nvPr>
        </p:nvPicPr>
        <p:blipFill>
          <a:blip r:embed="rId3"/>
          <a:stretch>
            <a:fillRect/>
          </a:stretch>
        </p:blipFill>
        <p:spPr>
          <a:xfrm>
            <a:off x="298450" y="2459736"/>
            <a:ext cx="7967726" cy="3565667"/>
          </a:xfrm>
          <a:prstGeom prst="rect">
            <a:avLst/>
          </a:prstGeom>
        </p:spPr>
      </p:pic>
    </p:spTree>
    <p:extLst>
      <p:ext uri="{BB962C8B-B14F-4D97-AF65-F5344CB8AC3E}">
        <p14:creationId xmlns:p14="http://schemas.microsoft.com/office/powerpoint/2010/main" val="255302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DemoModelDrivenForms</a:t>
            </a:r>
            <a:endParaRPr lang="en-US" dirty="0" smtClean="0"/>
          </a:p>
        </p:txBody>
      </p:sp>
    </p:spTree>
    <p:extLst>
      <p:ext uri="{BB962C8B-B14F-4D97-AF65-F5344CB8AC3E}">
        <p14:creationId xmlns:p14="http://schemas.microsoft.com/office/powerpoint/2010/main" val="2630769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dirty="0"/>
              <a:t>Lab 3</a:t>
            </a:r>
          </a:p>
        </p:txBody>
      </p:sp>
    </p:spTree>
    <p:extLst>
      <p:ext uri="{BB962C8B-B14F-4D97-AF65-F5344CB8AC3E}">
        <p14:creationId xmlns:p14="http://schemas.microsoft.com/office/powerpoint/2010/main" val="2527163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endParaRPr lang="en-US" dirty="0"/>
          </a:p>
          <a:p>
            <a:endParaRPr lang="en-US" dirty="0"/>
          </a:p>
        </p:txBody>
      </p:sp>
      <p:sp>
        <p:nvSpPr>
          <p:cNvPr id="3" name="Rectangle 2"/>
          <p:cNvSpPr/>
          <p:nvPr/>
        </p:nvSpPr>
        <p:spPr>
          <a:xfrm>
            <a:off x="521208" y="1277988"/>
            <a:ext cx="6336792" cy="4247317"/>
          </a:xfrm>
          <a:prstGeom prst="rect">
            <a:avLst/>
          </a:prstGeom>
        </p:spPr>
        <p:txBody>
          <a:bodyPr wrap="square">
            <a:spAutoFit/>
          </a:bodyPr>
          <a:lstStyle/>
          <a:p>
            <a:pPr marL="285750" indent="-285750">
              <a:buFont typeface="Arial" panose="020B0604020202020204" pitchFamily="34" charset="0"/>
              <a:buChar char="•"/>
            </a:pPr>
            <a:r>
              <a:rPr lang="en-US" dirty="0"/>
              <a:t>Forms build by writing templates in the Angular template syntax with the form-specific directives and techniques are called as Template Driven Forms</a:t>
            </a:r>
            <a:r>
              <a:rPr lang="en-US" dirty="0" smtClean="0"/>
              <a:t>.</a:t>
            </a:r>
          </a:p>
          <a:p>
            <a:pPr marL="342900" indent="-342900">
              <a:buFont typeface="Arial" panose="020B0604020202020204" pitchFamily="34" charset="0"/>
              <a:buChar char="•"/>
            </a:pPr>
            <a:r>
              <a:rPr lang="en-US" i="1" dirty="0" err="1"/>
              <a:t>FormGroup</a:t>
            </a:r>
            <a:r>
              <a:rPr lang="en-US" i="1" dirty="0"/>
              <a:t>:</a:t>
            </a:r>
            <a:r>
              <a:rPr lang="en-US" dirty="0"/>
              <a:t> This class is present in the ‘@angular/forms’ package of Angular 2.0. It is used to represent a set of form controls inside its constructor.</a:t>
            </a:r>
          </a:p>
          <a:p>
            <a:pPr marL="342900" indent="-342900">
              <a:buFont typeface="Arial" panose="020B0604020202020204" pitchFamily="34" charset="0"/>
              <a:buChar char="•"/>
            </a:pPr>
            <a:r>
              <a:rPr lang="en-US" dirty="0"/>
              <a:t/>
            </a:r>
            <a:br>
              <a:rPr lang="en-US" dirty="0"/>
            </a:br>
            <a:r>
              <a:rPr lang="en-US" i="1" dirty="0" err="1"/>
              <a:t>FormControl</a:t>
            </a:r>
            <a:r>
              <a:rPr lang="en-US" i="1" dirty="0"/>
              <a:t>:</a:t>
            </a:r>
            <a:r>
              <a:rPr lang="en-US" dirty="0"/>
              <a:t> This class is present in the ‘@angular/forms’ package of Angular 2.0. Each of the form element defined above has an associated </a:t>
            </a:r>
            <a:r>
              <a:rPr lang="en-US" dirty="0" err="1"/>
              <a:t>FormControl</a:t>
            </a:r>
            <a:r>
              <a:rPr lang="en-US"/>
              <a:t> with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6384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extLst>
      <p:ext uri="{BB962C8B-B14F-4D97-AF65-F5344CB8AC3E}">
        <p14:creationId xmlns:p14="http://schemas.microsoft.com/office/powerpoint/2010/main" val="3109043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a:t>Forms in Angular 2</a:t>
            </a:r>
          </a:p>
          <a:p>
            <a:pPr marL="285750" lvl="0" indent="-285750">
              <a:buFont typeface="Arial" panose="020B0604020202020204" pitchFamily="34" charset="0"/>
              <a:buChar char="•"/>
            </a:pPr>
            <a:r>
              <a:rPr lang="en-US" dirty="0"/>
              <a:t>Template &amp; Model Driven Forms</a:t>
            </a:r>
          </a:p>
          <a:p>
            <a:pPr marL="285750" lvl="0" indent="-285750">
              <a:buFont typeface="Arial" panose="020B0604020202020204" pitchFamily="34" charset="0"/>
              <a:buChar char="•"/>
            </a:pPr>
            <a:r>
              <a:rPr lang="en-US" dirty="0"/>
              <a:t>A Basic Angular Form</a:t>
            </a:r>
          </a:p>
          <a:p>
            <a:pPr marL="285750" lvl="0" indent="-285750">
              <a:buFont typeface="Arial" panose="020B0604020202020204" pitchFamily="34" charset="0"/>
              <a:buChar char="•"/>
            </a:pPr>
            <a:r>
              <a:rPr lang="en-US" dirty="0"/>
              <a:t>Binding Input Fields</a:t>
            </a:r>
          </a:p>
          <a:p>
            <a:pPr marL="285750" lvl="0" indent="-285750">
              <a:buFont typeface="Arial" panose="020B0604020202020204" pitchFamily="34" charset="0"/>
              <a:buChar char="•"/>
            </a:pPr>
            <a:r>
              <a:rPr lang="en-US" dirty="0"/>
              <a:t>Displaying Form Validation State &amp; Field Validation State</a:t>
            </a:r>
          </a:p>
          <a:p>
            <a:pPr marL="285750" lvl="0" indent="-285750">
              <a:buFont typeface="Arial" panose="020B0604020202020204" pitchFamily="34" charset="0"/>
              <a:buChar char="•"/>
            </a:pPr>
            <a:r>
              <a:rPr lang="en-US" dirty="0"/>
              <a:t>Displaying Validation State Using Classes</a:t>
            </a:r>
          </a:p>
          <a:p>
            <a:pPr marL="285750" lvl="0" indent="-285750">
              <a:buFont typeface="Arial" panose="020B0604020202020204" pitchFamily="34" charset="0"/>
              <a:buChar char="•"/>
            </a:pPr>
            <a:r>
              <a:rPr lang="en-US" dirty="0"/>
              <a:t>Disabling Submit when Form is Invalid</a:t>
            </a:r>
          </a:p>
          <a:p>
            <a:endParaRPr lang="en-US" dirty="0" smtClean="0"/>
          </a:p>
          <a:p>
            <a:endParaRPr lang="en-US" dirty="0" smtClean="0"/>
          </a:p>
          <a:p>
            <a:endParaRPr lang="en-US" dirty="0"/>
          </a:p>
        </p:txBody>
      </p:sp>
    </p:spTree>
    <p:extLst>
      <p:ext uri="{BB962C8B-B14F-4D97-AF65-F5344CB8AC3E}">
        <p14:creationId xmlns:p14="http://schemas.microsoft.com/office/powerpoint/2010/main" val="3688619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Forms in Angular 2</a:t>
            </a:r>
          </a:p>
        </p:txBody>
      </p:sp>
      <p:sp>
        <p:nvSpPr>
          <p:cNvPr id="2" name="Content Placeholder 1"/>
          <p:cNvSpPr>
            <a:spLocks noGrp="1"/>
          </p:cNvSpPr>
          <p:nvPr>
            <p:ph idx="1"/>
          </p:nvPr>
        </p:nvSpPr>
        <p:spPr>
          <a:xfrm>
            <a:off x="134057" y="1465385"/>
            <a:ext cx="8845484" cy="4759570"/>
          </a:xfrm>
        </p:spPr>
        <p:txBody>
          <a:bodyPr/>
          <a:lstStyle/>
          <a:p>
            <a:pPr marL="342900" indent="-342900" algn="just">
              <a:lnSpc>
                <a:spcPct val="150000"/>
              </a:lnSpc>
              <a:buFont typeface="Arial" panose="020B0604020202020204" pitchFamily="34" charset="0"/>
              <a:buChar char="•"/>
            </a:pPr>
            <a:r>
              <a:rPr lang="en-US" sz="2000" dirty="0"/>
              <a:t>Forms are the mainstay of business applications</a:t>
            </a:r>
            <a:r>
              <a:rPr lang="en-US" sz="2000" dirty="0" smtClean="0"/>
              <a:t>.</a:t>
            </a:r>
          </a:p>
          <a:p>
            <a:pPr marL="342900" indent="-342900" algn="just">
              <a:lnSpc>
                <a:spcPct val="150000"/>
              </a:lnSpc>
              <a:buFont typeface="Arial" panose="020B0604020202020204" pitchFamily="34" charset="0"/>
              <a:buChar char="•"/>
            </a:pPr>
            <a:r>
              <a:rPr lang="en-US" sz="2000" dirty="0"/>
              <a:t>The user is able to enter data by using input elements of forms</a:t>
            </a:r>
            <a:r>
              <a:rPr lang="en-US" sz="2000" dirty="0" smtClean="0"/>
              <a:t>.</a:t>
            </a:r>
          </a:p>
          <a:p>
            <a:pPr marL="342900" indent="-342900" algn="just">
              <a:lnSpc>
                <a:spcPct val="150000"/>
              </a:lnSpc>
              <a:buFont typeface="Arial" panose="020B0604020202020204" pitchFamily="34" charset="0"/>
              <a:buChar char="•"/>
            </a:pPr>
            <a:r>
              <a:rPr lang="en-US" sz="2000" dirty="0"/>
              <a:t>An Angular form coordinates a set of data-bound user controls, tracks changes, validates input, and presents errors using the following tools</a:t>
            </a:r>
          </a:p>
          <a:p>
            <a:pPr lvl="2" algn="just">
              <a:lnSpc>
                <a:spcPct val="150000"/>
              </a:lnSpc>
            </a:pPr>
            <a:r>
              <a:rPr lang="en-US" sz="1400" b="1" dirty="0" err="1"/>
              <a:t>FormControls</a:t>
            </a:r>
            <a:r>
              <a:rPr lang="en-US" sz="1400" dirty="0"/>
              <a:t>: Encapsulate the inputs in forms and give the objects to work with them</a:t>
            </a:r>
          </a:p>
          <a:p>
            <a:pPr lvl="2" algn="just">
              <a:lnSpc>
                <a:spcPct val="150000"/>
              </a:lnSpc>
            </a:pPr>
            <a:r>
              <a:rPr lang="en-US" sz="1400" b="1" dirty="0"/>
              <a:t>Validators</a:t>
            </a:r>
            <a:r>
              <a:rPr lang="en-US" sz="1400" dirty="0"/>
              <a:t>: Gives the ability to validate inputs</a:t>
            </a:r>
          </a:p>
          <a:p>
            <a:pPr lvl="2" algn="just">
              <a:lnSpc>
                <a:spcPct val="150000"/>
              </a:lnSpc>
            </a:pPr>
            <a:r>
              <a:rPr lang="en-US" sz="1400" b="1" dirty="0"/>
              <a:t>Observers</a:t>
            </a:r>
            <a:r>
              <a:rPr lang="en-US" sz="1400" dirty="0"/>
              <a:t>:  watch form for changes and respond accordingly</a:t>
            </a:r>
          </a:p>
          <a:p>
            <a:pPr algn="just">
              <a:lnSpc>
                <a:spcPct val="150000"/>
              </a:lnSpc>
            </a:pPr>
            <a:endParaRPr lang="en-US" sz="2000" dirty="0" smtClean="0"/>
          </a:p>
          <a:p>
            <a:pPr lvl="1" algn="just">
              <a:lnSpc>
                <a:spcPct val="150000"/>
              </a:lnSpc>
            </a:pPr>
            <a:endParaRPr lang="en-US" sz="1600" dirty="0" smtClean="0"/>
          </a:p>
          <a:p>
            <a:pPr algn="just">
              <a:lnSpc>
                <a:spcPct val="150000"/>
              </a:lnSpc>
            </a:pPr>
            <a:endParaRPr lang="en-US" sz="2000" dirty="0" smtClean="0"/>
          </a:p>
        </p:txBody>
      </p:sp>
    </p:spTree>
    <p:extLst>
      <p:ext uri="{BB962C8B-B14F-4D97-AF65-F5344CB8AC3E}">
        <p14:creationId xmlns:p14="http://schemas.microsoft.com/office/powerpoint/2010/main" val="3352620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in Angular 2</a:t>
            </a:r>
          </a:p>
        </p:txBody>
      </p:sp>
      <p:sp>
        <p:nvSpPr>
          <p:cNvPr id="3" name="Content Placeholder 2"/>
          <p:cNvSpPr>
            <a:spLocks noGrp="1"/>
          </p:cNvSpPr>
          <p:nvPr>
            <p:ph idx="1"/>
          </p:nvPr>
        </p:nvSpPr>
        <p:spPr/>
        <p:txBody>
          <a:bodyPr/>
          <a:lstStyle/>
          <a:p>
            <a:pPr marL="342900" indent="-342900" algn="just">
              <a:lnSpc>
                <a:spcPct val="150000"/>
              </a:lnSpc>
              <a:buFont typeface="Arial" panose="020B0604020202020204" pitchFamily="34" charset="0"/>
              <a:buChar char="•"/>
            </a:pPr>
            <a:r>
              <a:rPr lang="en-US" sz="2000" dirty="0"/>
              <a:t>There are two ways to build forms in Angular </a:t>
            </a:r>
            <a:r>
              <a:rPr lang="en-US" sz="2000" dirty="0" smtClean="0"/>
              <a:t>2,</a:t>
            </a:r>
            <a:r>
              <a:rPr lang="en-US" sz="1400" dirty="0"/>
              <a:t> </a:t>
            </a:r>
          </a:p>
          <a:p>
            <a:pPr lvl="2" algn="just">
              <a:lnSpc>
                <a:spcPct val="150000"/>
              </a:lnSpc>
            </a:pPr>
            <a:r>
              <a:rPr lang="en-US" sz="1400" dirty="0"/>
              <a:t> </a:t>
            </a:r>
            <a:r>
              <a:rPr lang="en-US" sz="1400" b="1" dirty="0" smtClean="0"/>
              <a:t>template-driven</a:t>
            </a:r>
          </a:p>
          <a:p>
            <a:pPr lvl="2" algn="just">
              <a:lnSpc>
                <a:spcPct val="150000"/>
              </a:lnSpc>
            </a:pPr>
            <a:r>
              <a:rPr lang="en-US" b="1" dirty="0"/>
              <a:t>model-driven</a:t>
            </a:r>
            <a:endParaRPr lang="en-US" sz="1400" dirty="0"/>
          </a:p>
          <a:p>
            <a:pPr algn="just">
              <a:lnSpc>
                <a:spcPct val="150000"/>
              </a:lnSpc>
            </a:pPr>
            <a:endParaRPr lang="en-US" sz="2000" dirty="0" smtClean="0"/>
          </a:p>
          <a:p>
            <a:pPr algn="just">
              <a:lnSpc>
                <a:spcPct val="150000"/>
              </a:lnSpc>
            </a:pPr>
            <a:endParaRPr lang="en-US" sz="2000" dirty="0"/>
          </a:p>
          <a:p>
            <a:endParaRPr lang="en-US" dirty="0"/>
          </a:p>
        </p:txBody>
      </p:sp>
    </p:spTree>
    <p:extLst>
      <p:ext uri="{BB962C8B-B14F-4D97-AF65-F5344CB8AC3E}">
        <p14:creationId xmlns:p14="http://schemas.microsoft.com/office/powerpoint/2010/main" val="203391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Driven Forms</a:t>
            </a:r>
          </a:p>
        </p:txBody>
      </p:sp>
      <p:sp>
        <p:nvSpPr>
          <p:cNvPr id="7" name="Content Placeholder 6"/>
          <p:cNvSpPr>
            <a:spLocks noGrp="1"/>
          </p:cNvSpPr>
          <p:nvPr>
            <p:ph idx="1"/>
          </p:nvPr>
        </p:nvSpPr>
        <p:spPr/>
        <p:txBody>
          <a:bodyPr/>
          <a:lstStyle/>
          <a:p>
            <a:pPr marL="285750" indent="-285750">
              <a:buFont typeface="Arial" panose="020B0604020202020204" pitchFamily="34" charset="0"/>
              <a:buChar char="•"/>
            </a:pPr>
            <a:r>
              <a:rPr lang="en-US" sz="1800" dirty="0"/>
              <a:t>Forms build by writing templates in the Angular template syntax with the form-specific directives and techniques are called as Template Driven Forms</a:t>
            </a:r>
            <a:r>
              <a:rPr lang="en-US" sz="1800" dirty="0" smtClean="0"/>
              <a:t>.</a:t>
            </a:r>
          </a:p>
          <a:p>
            <a:pPr marL="285750" indent="-285750">
              <a:buFont typeface="Arial" panose="020B0604020202020204" pitchFamily="34" charset="0"/>
              <a:buChar char="•"/>
            </a:pPr>
            <a:r>
              <a:rPr lang="en-US" sz="1800" dirty="0" smtClean="0"/>
              <a:t>Using </a:t>
            </a:r>
            <a:r>
              <a:rPr lang="en-US" sz="1800" dirty="0" err="1"/>
              <a:t>ngModel</a:t>
            </a:r>
            <a:r>
              <a:rPr lang="en-US" sz="1800" dirty="0"/>
              <a:t> in a form gives you more than just two-way data binding. It also tells you if the user touched the control, if the value changed, or if the value became invalid.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a:t>
            </a:r>
            <a:r>
              <a:rPr lang="en-US" sz="1800" dirty="0" err="1"/>
              <a:t>NgModel</a:t>
            </a:r>
            <a:r>
              <a:rPr lang="en-US" sz="1800" dirty="0"/>
              <a:t> directive doesn't just track state; it updates the control with special Angular CSS classes that reflect the state. </a:t>
            </a:r>
            <a:endParaRPr lang="en-US" sz="1800" dirty="0" smtClean="0"/>
          </a:p>
          <a:p>
            <a:pPr marL="460772" lvl="1" indent="-285750" algn="just">
              <a:lnSpc>
                <a:spcPct val="150000"/>
              </a:lnSpc>
              <a:buFont typeface="Arial" panose="020B0604020202020204" pitchFamily="34" charset="0"/>
              <a:buChar char="•"/>
            </a:pPr>
            <a:r>
              <a:rPr lang="en-US" sz="1600" dirty="0" smtClean="0"/>
              <a:t>Angular2 </a:t>
            </a:r>
            <a:r>
              <a:rPr lang="en-US" sz="1600" dirty="0"/>
              <a:t>“infers” the </a:t>
            </a:r>
            <a:r>
              <a:rPr lang="en-US" sz="1600" dirty="0" err="1"/>
              <a:t>FormGroup</a:t>
            </a:r>
            <a:r>
              <a:rPr lang="en-US" sz="1600" dirty="0"/>
              <a:t> from HTML Code</a:t>
            </a:r>
          </a:p>
          <a:p>
            <a:pPr marL="460772" lvl="1" indent="-285750" algn="just">
              <a:lnSpc>
                <a:spcPct val="150000"/>
              </a:lnSpc>
              <a:buFont typeface="Arial" panose="020B0604020202020204" pitchFamily="34" charset="0"/>
              <a:buChar char="•"/>
            </a:pPr>
            <a:r>
              <a:rPr lang="en-US" sz="1600" dirty="0"/>
              <a:t>Form data is passed via </a:t>
            </a:r>
            <a:r>
              <a:rPr lang="en-US" sz="1600" dirty="0" err="1"/>
              <a:t>ngSubmit</a:t>
            </a:r>
            <a:r>
              <a:rPr lang="en-US" sz="1600" dirty="0"/>
              <a:t>()</a:t>
            </a:r>
          </a:p>
          <a:p>
            <a:endParaRPr lang="en-US" dirty="0"/>
          </a:p>
        </p:txBody>
      </p:sp>
    </p:spTree>
    <p:extLst>
      <p:ext uri="{BB962C8B-B14F-4D97-AF65-F5344CB8AC3E}">
        <p14:creationId xmlns:p14="http://schemas.microsoft.com/office/powerpoint/2010/main" val="203864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t>
            </a:r>
            <a:r>
              <a:rPr lang="en-US" dirty="0" smtClean="0"/>
              <a:t>of </a:t>
            </a:r>
            <a:r>
              <a:rPr lang="en-US" dirty="0"/>
              <a:t>Form</a:t>
            </a:r>
          </a:p>
        </p:txBody>
      </p:sp>
      <p:pic>
        <p:nvPicPr>
          <p:cNvPr id="4" name="Content Placeholder 3"/>
          <p:cNvPicPr>
            <a:picLocks noGrp="1" noChangeAspect="1"/>
          </p:cNvPicPr>
          <p:nvPr>
            <p:ph idx="1"/>
          </p:nvPr>
        </p:nvPicPr>
        <p:blipFill>
          <a:blip r:embed="rId3"/>
          <a:stretch>
            <a:fillRect/>
          </a:stretch>
        </p:blipFill>
        <p:spPr>
          <a:xfrm>
            <a:off x="298450" y="1719072"/>
            <a:ext cx="7812278" cy="2340864"/>
          </a:xfrm>
          <a:prstGeom prst="rect">
            <a:avLst/>
          </a:prstGeom>
        </p:spPr>
      </p:pic>
      <p:pic>
        <p:nvPicPr>
          <p:cNvPr id="5" name="Content Placeholder 3"/>
          <p:cNvPicPr>
            <a:picLocks noChangeAspect="1"/>
          </p:cNvPicPr>
          <p:nvPr/>
        </p:nvPicPr>
        <p:blipFill>
          <a:blip r:embed="rId4"/>
          <a:stretch>
            <a:fillRect/>
          </a:stretch>
        </p:blipFill>
        <p:spPr>
          <a:xfrm>
            <a:off x="2935478" y="4151376"/>
            <a:ext cx="4988835" cy="2459736"/>
          </a:xfrm>
          <a:prstGeom prst="rect">
            <a:avLst/>
          </a:prstGeom>
        </p:spPr>
      </p:pic>
    </p:spTree>
    <p:extLst>
      <p:ext uri="{BB962C8B-B14F-4D97-AF65-F5344CB8AC3E}">
        <p14:creationId xmlns:p14="http://schemas.microsoft.com/office/powerpoint/2010/main" val="193388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95948"/>
          </a:xfrm>
        </p:spPr>
        <p:txBody>
          <a:bodyPr/>
          <a:lstStyle/>
          <a:p>
            <a:r>
              <a:rPr lang="en-US" dirty="0" smtClean="0"/>
              <a:t>Validation </a:t>
            </a:r>
            <a:endParaRPr lang="en-US" dirty="0"/>
          </a:p>
        </p:txBody>
      </p:sp>
      <p:sp>
        <p:nvSpPr>
          <p:cNvPr id="3" name="Content Placeholder 2"/>
          <p:cNvSpPr>
            <a:spLocks noGrp="1"/>
          </p:cNvSpPr>
          <p:nvPr>
            <p:ph idx="1"/>
          </p:nvPr>
        </p:nvSpPr>
        <p:spPr>
          <a:xfrm>
            <a:off x="298516" y="1005840"/>
            <a:ext cx="8845484" cy="5132677"/>
          </a:xfrm>
        </p:spPr>
        <p:txBody>
          <a:bodyPr/>
          <a:lstStyle/>
          <a:p>
            <a:endParaRPr lang="en-US" dirty="0"/>
          </a:p>
        </p:txBody>
      </p:sp>
      <p:sp>
        <p:nvSpPr>
          <p:cNvPr id="4" name="Rectangle 3"/>
          <p:cNvSpPr/>
          <p:nvPr/>
        </p:nvSpPr>
        <p:spPr>
          <a:xfrm>
            <a:off x="309801" y="740664"/>
            <a:ext cx="8761047" cy="604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a:t>
            </a:r>
            <a:r>
              <a:rPr lang="en-US" u="sng" dirty="0"/>
              <a:t>form </a:t>
            </a:r>
            <a:r>
              <a:rPr lang="en-US" b="1" u="sng" dirty="0"/>
              <a:t>#</a:t>
            </a:r>
            <a:r>
              <a:rPr lang="en-US" b="1" u="sng" dirty="0" err="1"/>
              <a:t>empForm</a:t>
            </a:r>
            <a:r>
              <a:rPr lang="en-US" b="1" u="sng" dirty="0"/>
              <a:t>=</a:t>
            </a:r>
            <a:r>
              <a:rPr lang="en-US" b="1" i="1" u="sng" dirty="0" err="1"/>
              <a:t>ngForm</a:t>
            </a:r>
            <a:r>
              <a:rPr lang="en-US" b="1" i="1" u="sng" dirty="0"/>
              <a:t> (</a:t>
            </a:r>
            <a:r>
              <a:rPr lang="en-US" b="1" i="1" u="sng" dirty="0" err="1"/>
              <a:t>ngSubmit</a:t>
            </a:r>
            <a:r>
              <a:rPr lang="en-US" b="1" i="1" u="sng" dirty="0"/>
              <a:t>)="</a:t>
            </a:r>
            <a:r>
              <a:rPr lang="en-US" b="1" i="1" u="sng" dirty="0" err="1"/>
              <a:t>getData</a:t>
            </a:r>
            <a:r>
              <a:rPr lang="en-US" b="1" i="1" u="sng" dirty="0"/>
              <a:t>(</a:t>
            </a:r>
            <a:r>
              <a:rPr lang="en-US" b="1" i="1" u="sng" dirty="0" err="1"/>
              <a:t>empForm</a:t>
            </a:r>
            <a:r>
              <a:rPr lang="en-US" b="1" i="1" u="sng" dirty="0"/>
              <a:t>)"&gt;</a:t>
            </a:r>
          </a:p>
          <a:p>
            <a:r>
              <a:rPr lang="en-US" dirty="0"/>
              <a:t>&lt;</a:t>
            </a:r>
            <a:r>
              <a:rPr lang="en-US" u="sng" dirty="0"/>
              <a:t>table&gt;</a:t>
            </a:r>
          </a:p>
          <a:p>
            <a:r>
              <a:rPr lang="en-US" dirty="0"/>
              <a:t>&lt;</a:t>
            </a:r>
            <a:r>
              <a:rPr lang="en-US" u="sng" dirty="0" err="1"/>
              <a:t>tr</a:t>
            </a:r>
            <a:r>
              <a:rPr lang="en-US" u="sng" dirty="0"/>
              <a:t>&gt;</a:t>
            </a:r>
          </a:p>
          <a:p>
            <a:r>
              <a:rPr lang="en-US" dirty="0"/>
              <a:t>&lt;</a:t>
            </a:r>
            <a:r>
              <a:rPr lang="en-US" u="sng" dirty="0"/>
              <a:t>td&gt;Product ID&lt;/td&gt;</a:t>
            </a:r>
          </a:p>
          <a:p>
            <a:r>
              <a:rPr lang="en-US" dirty="0"/>
              <a:t>&lt;</a:t>
            </a:r>
            <a:r>
              <a:rPr lang="en-US" u="sng" dirty="0"/>
              <a:t>td&gt;&lt;input required id=</a:t>
            </a:r>
            <a:r>
              <a:rPr lang="en-US" i="1" u="sng" dirty="0"/>
              <a:t>"</a:t>
            </a:r>
            <a:r>
              <a:rPr lang="en-US" i="1" u="sng" dirty="0" err="1"/>
              <a:t>eid</a:t>
            </a:r>
            <a:r>
              <a:rPr lang="en-US" i="1" u="sng" dirty="0"/>
              <a:t>"  name ="id" </a:t>
            </a:r>
            <a:r>
              <a:rPr lang="en-US" b="1" i="1" u="sng" dirty="0"/>
              <a:t>[(</a:t>
            </a:r>
            <a:r>
              <a:rPr lang="en-US" b="1" i="1" u="sng" dirty="0" err="1"/>
              <a:t>ngModel</a:t>
            </a:r>
            <a:r>
              <a:rPr lang="en-US" b="1" i="1" u="sng" dirty="0"/>
              <a:t>)]="</a:t>
            </a:r>
            <a:r>
              <a:rPr lang="en-US" b="1" i="1" u="sng" dirty="0" err="1"/>
              <a:t>emp.eId</a:t>
            </a:r>
            <a:r>
              <a:rPr lang="en-US" b="1" i="1" u="sng" dirty="0"/>
              <a:t>" type="text" #</a:t>
            </a:r>
            <a:r>
              <a:rPr lang="en-US" b="1" i="1" u="sng" dirty="0" err="1"/>
              <a:t>idcontrol</a:t>
            </a:r>
            <a:r>
              <a:rPr lang="en-US" b="1" i="1" u="sng" dirty="0"/>
              <a:t>="</a:t>
            </a:r>
            <a:r>
              <a:rPr lang="en-US" b="1" i="1" u="sng" dirty="0" err="1"/>
              <a:t>ngModel</a:t>
            </a:r>
            <a:r>
              <a:rPr lang="en-US" b="1" i="1" u="sng" dirty="0"/>
              <a:t>"/&gt;</a:t>
            </a:r>
          </a:p>
          <a:p>
            <a:r>
              <a:rPr lang="en-US" dirty="0"/>
              <a:t>&lt;</a:t>
            </a:r>
            <a:r>
              <a:rPr lang="en-US" u="sng" dirty="0"/>
              <a:t>span  </a:t>
            </a:r>
            <a:r>
              <a:rPr lang="en-US" b="1" u="sng" dirty="0"/>
              <a:t>*</a:t>
            </a:r>
            <a:r>
              <a:rPr lang="en-US" b="1" u="sng" dirty="0" err="1"/>
              <a:t>ngIf</a:t>
            </a:r>
            <a:r>
              <a:rPr lang="en-US" b="1" u="sng" dirty="0"/>
              <a:t>=</a:t>
            </a:r>
            <a:r>
              <a:rPr lang="en-US" b="1" i="1" u="sng" dirty="0"/>
              <a:t>"</a:t>
            </a:r>
            <a:r>
              <a:rPr lang="en-US" b="1" i="1" u="sng" dirty="0" err="1"/>
              <a:t>idcontrol.invalid</a:t>
            </a:r>
            <a:r>
              <a:rPr lang="en-US" b="1" i="1" u="sng" dirty="0"/>
              <a:t> &amp;&amp; </a:t>
            </a:r>
            <a:r>
              <a:rPr lang="en-US" b="1" i="1" u="sng" dirty="0" err="1"/>
              <a:t>idcontrol.touched</a:t>
            </a:r>
            <a:r>
              <a:rPr lang="en-US" b="1" i="1" u="sng" dirty="0"/>
              <a:t>" &gt; ID is required&lt;/span&gt;</a:t>
            </a:r>
          </a:p>
          <a:p>
            <a:r>
              <a:rPr lang="en-US" u="sng" dirty="0"/>
              <a:t>&lt;/td&gt;</a:t>
            </a:r>
          </a:p>
          <a:p>
            <a:r>
              <a:rPr lang="en-US" u="sng" dirty="0"/>
              <a:t>&lt;/</a:t>
            </a:r>
            <a:r>
              <a:rPr lang="en-US" u="sng" dirty="0" err="1"/>
              <a:t>tr</a:t>
            </a:r>
            <a:r>
              <a:rPr lang="en-US" u="sng" dirty="0"/>
              <a:t>&gt;</a:t>
            </a:r>
          </a:p>
          <a:p>
            <a:r>
              <a:rPr lang="en-US" dirty="0"/>
              <a:t>&lt;</a:t>
            </a:r>
            <a:r>
              <a:rPr lang="en-US" u="sng" dirty="0" err="1"/>
              <a:t>tr</a:t>
            </a:r>
            <a:r>
              <a:rPr lang="en-US" u="sng" dirty="0"/>
              <a:t>&gt;</a:t>
            </a:r>
          </a:p>
          <a:p>
            <a:r>
              <a:rPr lang="en-US" dirty="0"/>
              <a:t>&lt;</a:t>
            </a:r>
            <a:r>
              <a:rPr lang="en-US" u="sng" dirty="0"/>
              <a:t>td&gt;Product Name&lt;/td&gt;</a:t>
            </a:r>
          </a:p>
          <a:p>
            <a:r>
              <a:rPr lang="en-US" dirty="0"/>
              <a:t>&lt;</a:t>
            </a:r>
            <a:r>
              <a:rPr lang="en-US" u="sng" dirty="0"/>
              <a:t>td&gt;&lt;input required id=</a:t>
            </a:r>
            <a:r>
              <a:rPr lang="en-US" i="1" u="sng" dirty="0"/>
              <a:t>"</a:t>
            </a:r>
            <a:r>
              <a:rPr lang="en-US" i="1" u="sng" dirty="0" err="1"/>
              <a:t>ename</a:t>
            </a:r>
            <a:r>
              <a:rPr lang="en-US" i="1" u="sng" dirty="0"/>
              <a:t>" name ="</a:t>
            </a:r>
            <a:r>
              <a:rPr lang="en-US" i="1" u="sng" dirty="0" err="1"/>
              <a:t>empname</a:t>
            </a:r>
            <a:r>
              <a:rPr lang="en-US" i="1" u="sng" dirty="0"/>
              <a:t>" </a:t>
            </a:r>
            <a:r>
              <a:rPr lang="en-US" b="1" i="1" u="sng" dirty="0"/>
              <a:t>[(</a:t>
            </a:r>
            <a:r>
              <a:rPr lang="en-US" b="1" i="1" u="sng" dirty="0" err="1"/>
              <a:t>ngModel</a:t>
            </a:r>
            <a:r>
              <a:rPr lang="en-US" b="1" i="1" u="sng" dirty="0"/>
              <a:t>)]="</a:t>
            </a:r>
            <a:r>
              <a:rPr lang="en-US" b="1" i="1" u="sng" dirty="0" err="1"/>
              <a:t>emp.eName</a:t>
            </a:r>
            <a:r>
              <a:rPr lang="en-US" b="1" i="1" u="sng" dirty="0"/>
              <a:t>" type="text" #</a:t>
            </a:r>
            <a:r>
              <a:rPr lang="en-US" b="1" i="1" u="sng" dirty="0" err="1"/>
              <a:t>namecontrol</a:t>
            </a:r>
            <a:r>
              <a:rPr lang="en-US" b="1" i="1" u="sng" dirty="0"/>
              <a:t>="</a:t>
            </a:r>
            <a:r>
              <a:rPr lang="en-US" b="1" i="1" u="sng" dirty="0" err="1"/>
              <a:t>ngModel</a:t>
            </a:r>
            <a:r>
              <a:rPr lang="en-US" b="1" i="1" u="sng" dirty="0"/>
              <a:t>"/&gt;&lt;/td&gt;</a:t>
            </a:r>
          </a:p>
          <a:p>
            <a:r>
              <a:rPr lang="en-US" u="sng" dirty="0"/>
              <a:t>&lt;span  </a:t>
            </a:r>
            <a:r>
              <a:rPr lang="en-US" b="1" u="sng" dirty="0"/>
              <a:t>*</a:t>
            </a:r>
            <a:r>
              <a:rPr lang="en-US" b="1" u="sng" dirty="0" err="1"/>
              <a:t>ngIf</a:t>
            </a:r>
            <a:r>
              <a:rPr lang="en-US" b="1" u="sng" dirty="0"/>
              <a:t>=</a:t>
            </a:r>
            <a:r>
              <a:rPr lang="en-US" b="1" i="1" u="sng" dirty="0"/>
              <a:t>"</a:t>
            </a:r>
            <a:r>
              <a:rPr lang="en-US" b="1" i="1" u="sng" dirty="0" err="1"/>
              <a:t>namecontrol.invalid</a:t>
            </a:r>
            <a:r>
              <a:rPr lang="en-US" b="1" i="1" u="sng" dirty="0"/>
              <a:t> &amp;&amp; </a:t>
            </a:r>
            <a:r>
              <a:rPr lang="en-US" b="1" i="1" u="sng" dirty="0" err="1"/>
              <a:t>namecontrol.touched</a:t>
            </a:r>
            <a:r>
              <a:rPr lang="en-US" b="1" i="1" u="sng" dirty="0"/>
              <a:t>" &gt; Name is required&lt;/span&gt;</a:t>
            </a:r>
          </a:p>
          <a:p>
            <a:r>
              <a:rPr lang="en-US" u="sng" dirty="0"/>
              <a:t>&lt;/</a:t>
            </a:r>
            <a:r>
              <a:rPr lang="en-US" u="sng" dirty="0" err="1"/>
              <a:t>tr</a:t>
            </a:r>
            <a:r>
              <a:rPr lang="en-US" u="sng" smtClean="0"/>
              <a:t>&gt;&lt;/table&gt;</a:t>
            </a:r>
            <a:endParaRPr lang="en-US" dirty="0"/>
          </a:p>
        </p:txBody>
      </p:sp>
    </p:spTree>
    <p:extLst>
      <p:ext uri="{BB962C8B-B14F-4D97-AF65-F5344CB8AC3E}">
        <p14:creationId xmlns:p14="http://schemas.microsoft.com/office/powerpoint/2010/main" val="240523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DemoTemplateDrivenForms</a:t>
            </a:r>
            <a:endParaRPr lang="en-US" dirty="0" smtClean="0"/>
          </a:p>
        </p:txBody>
      </p:sp>
    </p:spTree>
    <p:extLst>
      <p:ext uri="{BB962C8B-B14F-4D97-AF65-F5344CB8AC3E}">
        <p14:creationId xmlns:p14="http://schemas.microsoft.com/office/powerpoint/2010/main" val="3180340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Model Driven Forms</a:t>
            </a:r>
            <a:endParaRPr lang="en-US" dirty="0"/>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smtClean="0"/>
              <a:t>Difference Between template driven &amp; model driven form</a:t>
            </a:r>
          </a:p>
          <a:p>
            <a:pPr lvl="1" algn="just">
              <a:lnSpc>
                <a:spcPct val="150000"/>
              </a:lnSpc>
            </a:pPr>
            <a:r>
              <a:rPr lang="en-US" sz="1600" dirty="0" smtClean="0"/>
              <a:t>Both </a:t>
            </a:r>
            <a:r>
              <a:rPr lang="en-US" sz="1600" dirty="0"/>
              <a:t>template-driven form and model-driven form differs from each other as the former allows us to write as little </a:t>
            </a:r>
            <a:endParaRPr lang="en-US" sz="1600" dirty="0" smtClean="0"/>
          </a:p>
          <a:p>
            <a:pPr lvl="1" algn="just">
              <a:lnSpc>
                <a:spcPct val="150000"/>
              </a:lnSpc>
            </a:pPr>
            <a:r>
              <a:rPr lang="en-US" sz="1600" dirty="0" smtClean="0"/>
              <a:t>JavaScript </a:t>
            </a:r>
            <a:r>
              <a:rPr lang="en-US" sz="1600" dirty="0"/>
              <a:t>code as possible to prepare the sophisticated forms and the latter makes the testing of a form easy as it doesn’t require end-to-end testing. It prepares forms imperatively out of the properties on the available components. </a:t>
            </a:r>
            <a:endParaRPr lang="en-US" sz="1600" dirty="0" smtClean="0"/>
          </a:p>
          <a:p>
            <a:pPr lvl="1" algn="just">
              <a:lnSpc>
                <a:spcPct val="150000"/>
              </a:lnSpc>
            </a:pPr>
            <a:r>
              <a:rPr lang="en-US" sz="1600" dirty="0" smtClean="0"/>
              <a:t>Model-driven </a:t>
            </a:r>
            <a:r>
              <a:rPr lang="en-US" sz="1600" dirty="0"/>
              <a:t>forms are also known as reactive forms and can be thought of as the addition to the template-driven forms such as validators on DOM elements etc.</a:t>
            </a:r>
            <a:endParaRPr lang="en-US" sz="1600" dirty="0" smtClean="0"/>
          </a:p>
        </p:txBody>
      </p:sp>
    </p:spTree>
    <p:extLst>
      <p:ext uri="{BB962C8B-B14F-4D97-AF65-F5344CB8AC3E}">
        <p14:creationId xmlns:p14="http://schemas.microsoft.com/office/powerpoint/2010/main" val="5365125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Props1.xml><?xml version="1.0" encoding="utf-8"?>
<ds:datastoreItem xmlns:ds="http://schemas.openxmlformats.org/officeDocument/2006/customXml" ds:itemID="{054C798D-A4A4-4CC9-920C-DC177A6BEF48}"/>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9862</TotalTime>
  <Words>751</Words>
  <Application>Microsoft Office PowerPoint</Application>
  <PresentationFormat>On-screen Show (4:3)</PresentationFormat>
  <Paragraphs>118</Paragraphs>
  <Slides>15</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Roboto</vt:lpstr>
      <vt:lpstr>Verdana</vt:lpstr>
      <vt:lpstr>Wingdings</vt:lpstr>
      <vt:lpstr>Section slides</vt:lpstr>
      <vt:lpstr>think-cell Slide</vt:lpstr>
      <vt:lpstr>Working with Forms</vt:lpstr>
      <vt:lpstr>Lesson Objectives</vt:lpstr>
      <vt:lpstr>Forms in Angular 2</vt:lpstr>
      <vt:lpstr>Forms in Angular 2</vt:lpstr>
      <vt:lpstr>Template Driven Forms</vt:lpstr>
      <vt:lpstr>Validation of Form</vt:lpstr>
      <vt:lpstr>Validation </vt:lpstr>
      <vt:lpstr>Demo</vt:lpstr>
      <vt:lpstr>Model Driven Forms</vt:lpstr>
      <vt:lpstr>Model Driven Forms</vt:lpstr>
      <vt:lpstr>Model Driven Forms-Example </vt:lpstr>
      <vt:lpstr>Demo</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951</cp:revision>
  <cp:lastPrinted>2016-10-16T23:19:34Z</cp:lastPrinted>
  <dcterms:created xsi:type="dcterms:W3CDTF">2012-05-18T02:59:15Z</dcterms:created>
  <dcterms:modified xsi:type="dcterms:W3CDTF">2018-04-23T10:35:57Z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