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19"/>
  </p:notesMasterIdLst>
  <p:handoutMasterIdLst>
    <p:handoutMasterId r:id="rId20"/>
  </p:handoutMasterIdLst>
  <p:sldIdLst>
    <p:sldId id="460" r:id="rId5"/>
    <p:sldId id="469" r:id="rId6"/>
    <p:sldId id="461" r:id="rId7"/>
    <p:sldId id="462" r:id="rId8"/>
    <p:sldId id="463" r:id="rId9"/>
    <p:sldId id="340" r:id="rId10"/>
    <p:sldId id="341" r:id="rId11"/>
    <p:sldId id="354" r:id="rId12"/>
    <p:sldId id="342" r:id="rId13"/>
    <p:sldId id="351" r:id="rId14"/>
    <p:sldId id="337" r:id="rId15"/>
    <p:sldId id="468" r:id="rId16"/>
    <p:sldId id="352" r:id="rId17"/>
    <p:sldId id="46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48"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dgm:spPr/>
      <dgm:t>
        <a:bodyPr/>
        <a:lstStyle/>
        <a:p>
          <a:r>
            <a:rPr lang="en-US" dirty="0" smtClean="0"/>
            <a:t>Service Registration</a:t>
          </a:r>
          <a:endParaRPr lang="en-US" dirty="0"/>
        </a:p>
      </dgm:t>
    </dgm:pt>
    <dgm:pt modelId="{0FCC7D5F-3819-4A45-9CED-D15F12FC51BC}" type="parTrans" cxnId="{5F904C44-BD6D-4F45-A9DD-FB28A8B25B7C}">
      <dgm:prSet/>
      <dgm:spPr/>
      <dgm:t>
        <a:bodyPr/>
        <a:lstStyle/>
        <a:p>
          <a:endParaRPr lang="en-US"/>
        </a:p>
      </dgm:t>
    </dgm:pt>
    <dgm:pt modelId="{AFC57FC0-4D45-4544-91B3-1C0CAE47BD21}" type="sibTrans" cxnId="{5F904C44-BD6D-4F45-A9DD-FB28A8B25B7C}">
      <dgm:prSet/>
      <dgm:spPr/>
      <dgm:t>
        <a:bodyPr/>
        <a:lstStyle/>
        <a:p>
          <a:endParaRPr lang="en-US"/>
        </a:p>
      </dgm:t>
    </dgm:pt>
    <dgm:pt modelId="{03BF5C62-7A10-4F1A-A38D-E1F9F7F5E75A}">
      <dgm:prSet phldrT="[Text]"/>
      <dgm:spPr/>
      <dgm:t>
        <a:bodyPr/>
        <a:lstStyle/>
        <a:p>
          <a:r>
            <a:rPr lang="en-US" dirty="0" smtClean="0"/>
            <a:t>Constructor Injection</a:t>
          </a:r>
          <a:endParaRPr lang="en-US" dirty="0"/>
        </a:p>
      </dgm:t>
    </dgm:pt>
    <dgm:pt modelId="{51CF905A-23B5-4D53-A24E-799ECD8005F3}" type="parTrans" cxnId="{05EBE588-F716-4CDD-B7F6-9C9882EEB6BD}">
      <dgm:prSet/>
      <dgm:spPr/>
      <dgm:t>
        <a:bodyPr/>
        <a:lstStyle/>
        <a:p>
          <a:endParaRPr lang="en-US"/>
        </a:p>
      </dgm:t>
    </dgm:pt>
    <dgm:pt modelId="{E88E2727-3512-4BA1-A3AC-4BDF6611671E}" type="sibTrans" cxnId="{05EBE588-F716-4CDD-B7F6-9C9882EEB6BD}">
      <dgm:prSet/>
      <dgm:spPr/>
      <dgm:t>
        <a:bodyPr/>
        <a:lstStyle/>
        <a:p>
          <a:endParaRPr lang="en-US"/>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US"/>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US"/>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smtClean="0"/>
            <a:t>Create Service class</a:t>
          </a:r>
          <a:endParaRPr lang="en-US" dirty="0"/>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smtClean="0"/>
            <a:t>Define the Metadata with the decorator</a:t>
          </a:r>
          <a:endParaRPr lang="en-US" dirty="0"/>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smtClean="0"/>
            <a:t>Import</a:t>
          </a:r>
          <a:endParaRPr lang="en-US" dirty="0"/>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US"/>
        </a:p>
      </dgm:t>
    </dgm:pt>
    <dgm:pt modelId="{999E85A4-AEB8-4D16-A13C-5D5FEA109952}" type="pres">
      <dgm:prSet presAssocID="{70A9F06E-CBA5-46E0-ABBA-8F21BAB63FE3}" presName="sibTrans" presStyleLbl="sibTrans2D1" presStyleIdx="0" presStyleCnt="2"/>
      <dgm:spPr/>
      <dgm:t>
        <a:bodyPr/>
        <a:lstStyle/>
        <a:p>
          <a:endParaRPr lang="en-US"/>
        </a:p>
      </dgm:t>
    </dgm:pt>
    <dgm:pt modelId="{206E7A5E-F19B-442C-A0A0-2B46D99A5ADD}" type="pres">
      <dgm:prSet presAssocID="{70A9F06E-CBA5-46E0-ABBA-8F21BAB63FE3}" presName="connectorText" presStyleLbl="sibTrans2D1" presStyleIdx="0" presStyleCnt="2"/>
      <dgm:spPr/>
      <dgm:t>
        <a:bodyPr/>
        <a:lstStyle/>
        <a:p>
          <a:endParaRPr lang="en-US"/>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US"/>
        </a:p>
      </dgm:t>
    </dgm:pt>
    <dgm:pt modelId="{B7210A94-FFDF-415E-822B-B1D32F723032}" type="pres">
      <dgm:prSet presAssocID="{3C43848D-C110-4BFC-BD0B-4467C4A741D6}" presName="sibTrans" presStyleLbl="sibTrans2D1" presStyleIdx="1" presStyleCnt="2"/>
      <dgm:spPr/>
      <dgm:t>
        <a:bodyPr/>
        <a:lstStyle/>
        <a:p>
          <a:endParaRPr lang="en-US"/>
        </a:p>
      </dgm:t>
    </dgm:pt>
    <dgm:pt modelId="{77E51139-7DBC-4E9A-AD7C-219C9E9CF418}" type="pres">
      <dgm:prSet presAssocID="{3C43848D-C110-4BFC-BD0B-4467C4A741D6}" presName="connectorText" presStyleLbl="sibTrans2D1" presStyleIdx="1" presStyleCnt="2"/>
      <dgm:spPr/>
      <dgm:t>
        <a:bodyPr/>
        <a:lstStyle/>
        <a:p>
          <a:endParaRPr lang="en-US"/>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US"/>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110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provider is an instruction that describes how an object for a certain token is created.</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7436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The DI in Angular 2 basically consists of three things</a:t>
            </a:r>
            <a:r>
              <a:rPr lang="en-US" dirty="0" smtClean="0"/>
              <a:t>:</a:t>
            </a:r>
          </a:p>
          <a:p>
            <a:pPr algn="just"/>
            <a:endParaRPr lang="en-US" dirty="0"/>
          </a:p>
          <a:p>
            <a:pPr algn="just"/>
            <a:r>
              <a:rPr lang="en-US" b="1" dirty="0" smtClean="0"/>
              <a:t>Injector</a:t>
            </a:r>
            <a:r>
              <a:rPr lang="en-US" dirty="0" smtClean="0"/>
              <a:t> : The injector </a:t>
            </a:r>
            <a:r>
              <a:rPr lang="en-US" dirty="0"/>
              <a:t>object that exposes APIs </a:t>
            </a:r>
            <a:r>
              <a:rPr lang="en-US" dirty="0" smtClean="0"/>
              <a:t>to </a:t>
            </a:r>
            <a:r>
              <a:rPr lang="en-US" dirty="0"/>
              <a:t>create instances of dependencies</a:t>
            </a:r>
            <a:r>
              <a:rPr lang="en-US" dirty="0" smtClean="0"/>
              <a:t>.</a:t>
            </a:r>
          </a:p>
          <a:p>
            <a:pPr algn="just"/>
            <a:endParaRPr lang="en-US" dirty="0"/>
          </a:p>
          <a:p>
            <a:pPr algn="just"/>
            <a:r>
              <a:rPr lang="en-US" b="1" dirty="0" smtClean="0"/>
              <a:t>Provider</a:t>
            </a:r>
            <a:r>
              <a:rPr lang="en-US" dirty="0" smtClean="0"/>
              <a:t> :  A provider </a:t>
            </a:r>
            <a:r>
              <a:rPr lang="en-US" dirty="0"/>
              <a:t>is like a recipe that tells the injector how to create an instance of a dependency. </a:t>
            </a:r>
            <a:r>
              <a:rPr lang="en-US" dirty="0" smtClean="0"/>
              <a:t>A provider </a:t>
            </a:r>
            <a:r>
              <a:rPr lang="en-US" dirty="0"/>
              <a:t>takes a token and maps that to a factory function that creates an object</a:t>
            </a:r>
            <a:r>
              <a:rPr lang="en-US" dirty="0" smtClean="0"/>
              <a:t>.</a:t>
            </a:r>
          </a:p>
          <a:p>
            <a:pPr algn="just"/>
            <a:endParaRPr lang="en-US" dirty="0"/>
          </a:p>
          <a:p>
            <a:pPr algn="just"/>
            <a:r>
              <a:rPr lang="en-US" b="1" dirty="0"/>
              <a:t>Dependency</a:t>
            </a:r>
            <a:r>
              <a:rPr lang="en-US" dirty="0"/>
              <a:t> </a:t>
            </a:r>
            <a:r>
              <a:rPr lang="en-US" dirty="0" smtClean="0"/>
              <a:t>: A dependency </a:t>
            </a:r>
            <a:r>
              <a:rPr lang="en-US" dirty="0"/>
              <a:t>is the type of which an object should be created.</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4310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8207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9190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0216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4693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 Car class creates everything it needs inside its constructor. What's the problem? The problem is that the Car class is brittle, inflexible, and hard to test.</a:t>
            </a:r>
          </a:p>
          <a:p>
            <a:r>
              <a:rPr lang="en-US" dirty="0"/>
              <a:t>This Car needs an engine and tires. Instead of asking for them, the Car constructor instantiates its own copies from the very specific classes Engine and Tires.</a:t>
            </a:r>
          </a:p>
          <a:p>
            <a:r>
              <a:rPr lang="en-US" dirty="0"/>
              <a:t>What if the Engine class evolves and its constructor requires a parameter? That would break the </a:t>
            </a:r>
            <a:r>
              <a:rPr lang="en-US" dirty="0" err="1"/>
              <a:t>Carclass</a:t>
            </a:r>
            <a:r>
              <a:rPr lang="en-US" dirty="0"/>
              <a:t> and it would stay broken until you rewrote it along the lines of </a:t>
            </a:r>
            <a:r>
              <a:rPr lang="en-US" dirty="0" err="1"/>
              <a:t>this.engine</a:t>
            </a:r>
            <a:r>
              <a:rPr lang="en-US" dirty="0"/>
              <a:t> = new Engine(</a:t>
            </a:r>
            <a:r>
              <a:rPr lang="en-US" dirty="0" err="1"/>
              <a:t>theNewParameter</a:t>
            </a:r>
            <a:r>
              <a:rPr lang="en-US" dirty="0"/>
              <a:t>). The Engine constructor parameters weren't even a consideration when you first wrote Car. You may not anticipate them even now. But you'll </a:t>
            </a:r>
            <a:r>
              <a:rPr lang="en-US" i="1" dirty="0"/>
              <a:t>have</a:t>
            </a:r>
            <a:r>
              <a:rPr lang="en-US" dirty="0"/>
              <a:t> to start caring because when the definition of Engine changes, the Car class must change. That makes Car brittle.</a:t>
            </a:r>
          </a:p>
          <a:p>
            <a:r>
              <a:rPr lang="en-US" dirty="0"/>
              <a:t>What if you want to put a different brand of tires on your Car? Too bad. You're locked into whatever brand the Tires class creates. That makes the Car class inflexible.</a:t>
            </a:r>
          </a:p>
          <a:p>
            <a:r>
              <a:rPr lang="en-US" dirty="0"/>
              <a:t>Right now each new car gets its own engine. It can't share an engine with other cars. While that makes sense for an automobile engine, surely you can think of other dependencies that should be shared, such as the onboard wireless connection to the manufacturer's service center. This Car lacks the flexibility to share services that have been created previously for other consumers.</a:t>
            </a:r>
          </a:p>
          <a:p>
            <a:r>
              <a:rPr lang="en-US" dirty="0"/>
              <a:t>When you write tests for Car you're at the mercy of its hidden dependencies. Is it even possible to create a new Engine in a test environment? What does Engine depend upon? What does that dependency depend on? Will a new instance of Engine make an asynchronous call to the server? You certainly don't want that going on during tests.</a:t>
            </a:r>
          </a:p>
          <a:p>
            <a:r>
              <a:rPr lang="en-US" dirty="0"/>
              <a:t>What if the Car should flash a warning signal when tire pressure is low? How do you confirm that it actually does flash a warning if you can't swap in low-pressure tires during the test?</a:t>
            </a:r>
          </a:p>
          <a:p>
            <a:r>
              <a:rPr lang="en-US" dirty="0"/>
              <a:t>You have no control over the car's hidden dependencies. When you can't control the dependencies, a class becomes difficult to test.</a:t>
            </a:r>
          </a:p>
          <a:p>
            <a:r>
              <a:rPr lang="en-US" dirty="0"/>
              <a:t>How can you make Car more robust, flexible, and testable?</a:t>
            </a:r>
          </a:p>
          <a:p>
            <a:endParaRPr lang="en-US" dirty="0"/>
          </a:p>
        </p:txBody>
      </p:sp>
    </p:spTree>
    <p:extLst>
      <p:ext uri="{BB962C8B-B14F-4D97-AF65-F5344CB8AC3E}">
        <p14:creationId xmlns:p14="http://schemas.microsoft.com/office/powerpoint/2010/main" val="98072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 of the engine and tire dependencies are decoupled from the Car class. </a:t>
            </a:r>
            <a:r>
              <a:rPr lang="en-US" dirty="0" smtClean="0"/>
              <a:t>We </a:t>
            </a:r>
            <a:r>
              <a:rPr lang="en-US" dirty="0"/>
              <a:t>can pass in any kind of engine or tires you like, as long as they conform to the general API requirements of an engine or tires</a:t>
            </a:r>
            <a:r>
              <a:rPr lang="en-US" dirty="0" smtClean="0"/>
              <a:t>.</a:t>
            </a:r>
            <a:r>
              <a:rPr lang="en-US" dirty="0"/>
              <a:t> The Car class is much easier to test now because you are in complete control of its dependencies. It's a coding pattern in which a class receives its dependencies from external sources rather than creating them itself.</a:t>
            </a:r>
          </a:p>
          <a:p>
            <a:r>
              <a:rPr lang="en-US" dirty="0" smtClean="0"/>
              <a:t>Anyone </a:t>
            </a:r>
            <a:r>
              <a:rPr lang="en-US" dirty="0"/>
              <a:t>who wants a Car must now create all three parts: the Car, Engine, and Tires. The Car class shed its problems at the consumer's expense. You need something that takes care of assembling these parts.</a:t>
            </a:r>
          </a:p>
          <a:p>
            <a:endParaRPr lang="en-US" dirty="0"/>
          </a:p>
        </p:txBody>
      </p:sp>
    </p:spTree>
    <p:extLst>
      <p:ext uri="{BB962C8B-B14F-4D97-AF65-F5344CB8AC3E}">
        <p14:creationId xmlns:p14="http://schemas.microsoft.com/office/powerpoint/2010/main" val="96254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ships with its own dependency injection framework. </a:t>
            </a:r>
            <a:r>
              <a:rPr lang="en-US"/>
              <a:t>This framework can also be used as a standalone module by other applications and frameworks.</a:t>
            </a:r>
          </a:p>
        </p:txBody>
      </p:sp>
    </p:spTree>
    <p:extLst>
      <p:ext uri="{BB962C8B-B14F-4D97-AF65-F5344CB8AC3E}">
        <p14:creationId xmlns:p14="http://schemas.microsoft.com/office/powerpoint/2010/main" val="332147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A service is a class with a focused purpose. We often create a service to implement functionality that is independent from any particular component. </a:t>
            </a:r>
          </a:p>
          <a:p>
            <a:pPr algn="just"/>
            <a:endParaRPr lang="en-US" dirty="0" smtClean="0"/>
          </a:p>
          <a:p>
            <a:pPr algn="just"/>
            <a:r>
              <a:rPr lang="en-US" dirty="0" smtClean="0"/>
              <a:t>Services are used to share the data and logic across components or to encapsulate external interactions such as data access.</a:t>
            </a:r>
          </a:p>
          <a:p>
            <a:pPr algn="just"/>
            <a:endParaRPr lang="en-US" dirty="0" smtClean="0"/>
          </a:p>
          <a:p>
            <a:pPr algn="just"/>
            <a:r>
              <a:rPr lang="en-US" dirty="0" smtClean="0"/>
              <a:t>To </a:t>
            </a:r>
            <a:r>
              <a:rPr lang="en-US" dirty="0"/>
              <a:t>create a service class </a:t>
            </a:r>
            <a:r>
              <a:rPr lang="en-US" dirty="0" smtClean="0"/>
              <a:t>there is no </a:t>
            </a:r>
            <a:r>
              <a:rPr lang="en-US" dirty="0"/>
              <a:t>need to do anything angular </a:t>
            </a:r>
            <a:r>
              <a:rPr lang="en-US" dirty="0" smtClean="0"/>
              <a:t>specific, no </a:t>
            </a:r>
            <a:r>
              <a:rPr lang="en-US" dirty="0"/>
              <a:t>Meta </a:t>
            </a:r>
            <a:r>
              <a:rPr lang="en-US" dirty="0" smtClean="0"/>
              <a:t>data, </a:t>
            </a:r>
            <a:r>
              <a:rPr lang="en-US" dirty="0"/>
              <a:t>naming </a:t>
            </a:r>
            <a:r>
              <a:rPr lang="en-US" dirty="0" smtClean="0"/>
              <a:t>convention </a:t>
            </a:r>
            <a:r>
              <a:rPr lang="en-US" dirty="0"/>
              <a:t>requirement or some functional interface that needs to be </a:t>
            </a:r>
            <a:r>
              <a:rPr lang="en-US" dirty="0" smtClean="0"/>
              <a:t>implemented. They're </a:t>
            </a:r>
            <a:r>
              <a:rPr lang="en-US" dirty="0"/>
              <a:t>just plain old classes that you create to modularize reusable </a:t>
            </a:r>
            <a:r>
              <a:rPr lang="en-US" dirty="0" smtClean="0"/>
              <a:t>code.</a:t>
            </a:r>
          </a:p>
          <a:p>
            <a:pPr algn="just"/>
            <a:endParaRPr lang="en-US" dirty="0"/>
          </a:p>
          <a:p>
            <a:pPr algn="just"/>
            <a:r>
              <a:rPr lang="en-US" dirty="0" smtClean="0"/>
              <a:t>Services are not </a:t>
            </a:r>
            <a:r>
              <a:rPr lang="en-US" dirty="0"/>
              <a:t>only beneficial for modularity and single </a:t>
            </a:r>
            <a:r>
              <a:rPr lang="en-US" dirty="0" smtClean="0"/>
              <a:t>responsibility, but </a:t>
            </a:r>
            <a:r>
              <a:rPr lang="en-US" dirty="0"/>
              <a:t>it also makes the code more </a:t>
            </a:r>
            <a:r>
              <a:rPr lang="en-US" dirty="0" smtClean="0"/>
              <a:t>testable.</a:t>
            </a:r>
          </a:p>
          <a:p>
            <a:pPr algn="just"/>
            <a:endParaRPr lang="en-US" dirty="0"/>
          </a:p>
          <a:p>
            <a:pPr algn="just"/>
            <a:r>
              <a:rPr lang="en-US" dirty="0" smtClean="0"/>
              <a:t>Data service is a </a:t>
            </a:r>
            <a:r>
              <a:rPr lang="en-US" dirty="0"/>
              <a:t>class that will handle getting and setting data from your data store</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 So let's import Http, and we will also import the response class which we will need for some type checking. And both of these come from @angular/http. </a:t>
            </a:r>
          </a:p>
          <a:p>
            <a:r>
              <a:rPr lang="en-US" dirty="0"/>
              <a:t>Now, we should also import the Http module into our app modules file. So, let's go ahead and do that before we forget. In our native modules at the top, I will import the </a:t>
            </a:r>
            <a:r>
              <a:rPr lang="en-US" dirty="0" err="1"/>
              <a:t>HttpModule</a:t>
            </a:r>
            <a:r>
              <a:rPr lang="en-US" dirty="0"/>
              <a:t>, and then down in our imports, let's include the </a:t>
            </a:r>
            <a:r>
              <a:rPr lang="en-US" dirty="0" err="1"/>
              <a:t>HttpModule</a:t>
            </a:r>
            <a:r>
              <a:rPr lang="en-US" dirty="0"/>
              <a:t>.</a:t>
            </a:r>
          </a:p>
          <a:p>
            <a:r>
              <a:rPr lang="en-US" dirty="0"/>
              <a:t>import { </a:t>
            </a:r>
            <a:r>
              <a:rPr lang="en-US" dirty="0" err="1"/>
              <a:t>NgModule</a:t>
            </a:r>
            <a:r>
              <a:rPr lang="en-US" dirty="0"/>
              <a:t> }      from '@angular/core';</a:t>
            </a:r>
          </a:p>
          <a:p>
            <a:r>
              <a:rPr lang="en-US" dirty="0"/>
              <a:t>import { </a:t>
            </a:r>
            <a:r>
              <a:rPr lang="en-US" dirty="0" err="1"/>
              <a:t>BrowserModule</a:t>
            </a:r>
            <a:r>
              <a:rPr lang="en-US" dirty="0"/>
              <a:t> } from '@angular/platform-browser';</a:t>
            </a:r>
          </a:p>
          <a:p>
            <a:r>
              <a:rPr lang="en-US" dirty="0"/>
              <a:t>import { </a:t>
            </a:r>
            <a:r>
              <a:rPr lang="en-US" dirty="0" err="1"/>
              <a:t>FormsModule</a:t>
            </a:r>
            <a:r>
              <a:rPr lang="en-US" dirty="0"/>
              <a:t> } from '@angular/forms';</a:t>
            </a:r>
          </a:p>
          <a:p>
            <a:r>
              <a:rPr lang="en-US" dirty="0"/>
              <a:t>import { </a:t>
            </a:r>
            <a:r>
              <a:rPr lang="en-US" dirty="0" err="1"/>
              <a:t>AppComponent</a:t>
            </a:r>
            <a:r>
              <a:rPr lang="en-US" dirty="0"/>
              <a:t> }  from './</a:t>
            </a:r>
            <a:r>
              <a:rPr lang="en-US" dirty="0" err="1"/>
              <a:t>app.component</a:t>
            </a:r>
            <a:r>
              <a:rPr lang="en-US" dirty="0"/>
              <a:t>';</a:t>
            </a:r>
          </a:p>
          <a:p>
            <a:r>
              <a:rPr lang="en-US" dirty="0"/>
              <a:t>import { </a:t>
            </a:r>
            <a:r>
              <a:rPr lang="en-US" dirty="0" err="1"/>
              <a:t>EmployeeList</a:t>
            </a:r>
            <a:r>
              <a:rPr lang="en-US" dirty="0"/>
              <a:t> }  from './</a:t>
            </a:r>
            <a:r>
              <a:rPr lang="en-US" dirty="0" err="1"/>
              <a:t>app.employeelist</a:t>
            </a:r>
            <a:r>
              <a:rPr lang="en-US" dirty="0"/>
              <a:t>';</a:t>
            </a:r>
          </a:p>
          <a:p>
            <a:r>
              <a:rPr lang="en-US" dirty="0"/>
              <a:t>import { </a:t>
            </a:r>
            <a:r>
              <a:rPr lang="en-US" dirty="0" err="1"/>
              <a:t>HomeComponent</a:t>
            </a:r>
            <a:r>
              <a:rPr lang="en-US" dirty="0"/>
              <a:t> }  from './</a:t>
            </a:r>
            <a:r>
              <a:rPr lang="en-US" dirty="0" err="1"/>
              <a:t>HomeComponent</a:t>
            </a:r>
            <a:r>
              <a:rPr lang="en-US" dirty="0"/>
              <a:t>';</a:t>
            </a:r>
          </a:p>
          <a:p>
            <a:r>
              <a:rPr lang="en-US" dirty="0"/>
              <a:t>import { </a:t>
            </a:r>
            <a:r>
              <a:rPr lang="en-US" dirty="0" err="1"/>
              <a:t>EmployeeSearchComponent</a:t>
            </a:r>
            <a:r>
              <a:rPr lang="en-US" dirty="0"/>
              <a:t> }  from './</a:t>
            </a:r>
            <a:r>
              <a:rPr lang="en-US" dirty="0" err="1"/>
              <a:t>EmployeeSearchComponent</a:t>
            </a:r>
            <a:r>
              <a:rPr lang="en-US" dirty="0"/>
              <a:t>';</a:t>
            </a:r>
          </a:p>
          <a:p>
            <a:r>
              <a:rPr lang="en-US" dirty="0"/>
              <a:t>import {</a:t>
            </a:r>
            <a:r>
              <a:rPr lang="en-US" dirty="0" err="1"/>
              <a:t>HttpModule</a:t>
            </a:r>
            <a:r>
              <a:rPr lang="en-US" dirty="0"/>
              <a:t>} from '@angular/http';</a:t>
            </a:r>
          </a:p>
          <a:p>
            <a:r>
              <a:rPr lang="en-US" dirty="0"/>
              <a:t>import {Routes, </a:t>
            </a:r>
            <a:r>
              <a:rPr lang="en-US" dirty="0" err="1"/>
              <a:t>RouterModule</a:t>
            </a:r>
            <a:r>
              <a:rPr lang="en-US" dirty="0"/>
              <a:t>} from '@angular/router';</a:t>
            </a:r>
          </a:p>
          <a:p>
            <a:endParaRPr lang="en-US" dirty="0"/>
          </a:p>
          <a:p>
            <a:r>
              <a:rPr lang="en-US" b="1" dirty="0" err="1"/>
              <a:t>const</a:t>
            </a:r>
            <a:r>
              <a:rPr lang="en-US" b="1" dirty="0"/>
              <a:t> </a:t>
            </a:r>
            <a:r>
              <a:rPr lang="en-US" b="1" dirty="0" err="1"/>
              <a:t>appRoutes</a:t>
            </a:r>
            <a:r>
              <a:rPr lang="en-US" b="1" dirty="0"/>
              <a:t>: Routes=[</a:t>
            </a:r>
          </a:p>
          <a:p>
            <a:r>
              <a:rPr lang="en-US" dirty="0"/>
              <a:t>                     { path: '',  </a:t>
            </a:r>
            <a:r>
              <a:rPr lang="en-US" dirty="0" err="1"/>
              <a:t>redirectTo</a:t>
            </a:r>
            <a:r>
              <a:rPr lang="en-US" dirty="0"/>
              <a:t>:'/</a:t>
            </a:r>
            <a:r>
              <a:rPr lang="en-US" dirty="0" err="1"/>
              <a:t>getdata</a:t>
            </a:r>
            <a:r>
              <a:rPr lang="en-US" dirty="0"/>
              <a:t>',</a:t>
            </a:r>
            <a:r>
              <a:rPr lang="en-US" dirty="0" err="1"/>
              <a:t>pathMatch</a:t>
            </a:r>
            <a:r>
              <a:rPr lang="en-US" dirty="0"/>
              <a:t>: 'full'},</a:t>
            </a:r>
          </a:p>
          <a:p>
            <a:r>
              <a:rPr lang="en-US" dirty="0"/>
              <a:t>                     { path: '</a:t>
            </a:r>
            <a:r>
              <a:rPr lang="en-US" dirty="0" err="1"/>
              <a:t>getdata</a:t>
            </a:r>
            <a:r>
              <a:rPr lang="en-US" dirty="0"/>
              <a:t>',  component: </a:t>
            </a:r>
            <a:r>
              <a:rPr lang="en-US" dirty="0" err="1"/>
              <a:t>EmployeeList</a:t>
            </a:r>
            <a:r>
              <a:rPr lang="en-US" dirty="0"/>
              <a:t>},</a:t>
            </a:r>
          </a:p>
          <a:p>
            <a:r>
              <a:rPr lang="en-US" dirty="0"/>
              <a:t>                     { path: '</a:t>
            </a:r>
            <a:r>
              <a:rPr lang="en-US" dirty="0" err="1"/>
              <a:t>postdata</a:t>
            </a:r>
            <a:r>
              <a:rPr lang="en-US" dirty="0"/>
              <a:t>',  component: </a:t>
            </a:r>
            <a:r>
              <a:rPr lang="en-US" dirty="0" err="1"/>
              <a:t>HomeComponent</a:t>
            </a:r>
            <a:r>
              <a:rPr lang="en-US" dirty="0"/>
              <a:t> },</a:t>
            </a:r>
          </a:p>
          <a:p>
            <a:r>
              <a:rPr lang="en-US" dirty="0"/>
              <a:t>                     {path:'search',</a:t>
            </a:r>
            <a:r>
              <a:rPr lang="en-US" dirty="0" err="1"/>
              <a:t>component:EmployeeSearchComponent</a:t>
            </a:r>
            <a:r>
              <a:rPr lang="en-US" dirty="0"/>
              <a:t>}</a:t>
            </a:r>
          </a:p>
          <a:p>
            <a:r>
              <a:rPr lang="en-US" dirty="0"/>
              <a:t>                      ];</a:t>
            </a:r>
          </a:p>
          <a:p>
            <a:r>
              <a:rPr lang="en-US" dirty="0"/>
              <a:t>@</a:t>
            </a:r>
            <a:r>
              <a:rPr lang="en-US" dirty="0" err="1"/>
              <a:t>NgModule</a:t>
            </a:r>
            <a:r>
              <a:rPr lang="en-US" dirty="0"/>
              <a:t>({</a:t>
            </a:r>
          </a:p>
          <a:p>
            <a:r>
              <a:rPr lang="en-US" dirty="0"/>
              <a:t>  imports:      [ </a:t>
            </a:r>
            <a:r>
              <a:rPr lang="en-US" dirty="0" err="1"/>
              <a:t>BrowserModule,FormsModule,HttpModule,RouterModule.forRoot</a:t>
            </a:r>
            <a:r>
              <a:rPr lang="en-US" dirty="0"/>
              <a:t>(</a:t>
            </a:r>
            <a:r>
              <a:rPr lang="en-US" dirty="0" err="1"/>
              <a:t>appRoutes</a:t>
            </a:r>
            <a:r>
              <a:rPr lang="en-US" dirty="0"/>
              <a:t>) ],</a:t>
            </a:r>
          </a:p>
          <a:p>
            <a:r>
              <a:rPr lang="en-US" dirty="0"/>
              <a:t>  declarations: [ </a:t>
            </a:r>
            <a:r>
              <a:rPr lang="en-US" dirty="0" err="1"/>
              <a:t>AppComponent,EmployeeList,HomeComponent,EmployeeSearchComponent</a:t>
            </a:r>
            <a:r>
              <a:rPr lang="en-US" dirty="0"/>
              <a:t>],</a:t>
            </a:r>
          </a:p>
          <a:p>
            <a:r>
              <a:rPr lang="en-US" dirty="0"/>
              <a:t>  bootstrap:    [ </a:t>
            </a:r>
            <a:r>
              <a:rPr lang="en-US" dirty="0" err="1"/>
              <a:t>AppComponent</a:t>
            </a:r>
            <a:r>
              <a:rPr lang="en-US" dirty="0"/>
              <a:t> ]</a:t>
            </a:r>
          </a:p>
          <a:p>
            <a:r>
              <a:rPr lang="en-US" dirty="0"/>
              <a:t>})</a:t>
            </a:r>
          </a:p>
          <a:p>
            <a:r>
              <a:rPr lang="en-US" dirty="0"/>
              <a:t>export </a:t>
            </a:r>
            <a:r>
              <a:rPr lang="en-US" b="1" dirty="0"/>
              <a:t>class </a:t>
            </a:r>
            <a:r>
              <a:rPr lang="en-US" b="1" dirty="0" err="1"/>
              <a:t>AppModule</a:t>
            </a:r>
            <a:r>
              <a:rPr lang="en-US" b="1" dirty="0"/>
              <a:t> { }</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9988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r>
              <a:rPr lang="en-US" dirty="0"/>
              <a:t>In Angular, a service is basically any set of functionality that we want to be available to multiple components. It's just an easy way to wrap up some functionality. So inside of our app directory, let's create a projects service. And we'll call this </a:t>
            </a:r>
            <a:r>
              <a:rPr lang="en-US" dirty="0" err="1"/>
              <a:t>projects.service.ts</a:t>
            </a:r>
            <a:r>
              <a:rPr lang="en-US" dirty="0"/>
              <a:t>. </a:t>
            </a:r>
          </a:p>
          <a:p>
            <a:r>
              <a:rPr lang="en-US" dirty="0"/>
              <a:t>Now of course a service is not a component, so there's no need to import the component decorator. But there is another decorator that we need, and that is Injectable. So let's import Injectable from angular/core. Now as I said, Injectable is a decorator, and it doesn't take any properties. So we'll just call Injectable, and then export our class. We'll call the class </a:t>
            </a:r>
            <a:r>
              <a:rPr lang="en-US" dirty="0" err="1"/>
              <a:t>ProjectsService</a:t>
            </a:r>
            <a:r>
              <a:rPr lang="en-US" dirty="0"/>
              <a:t>.</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52551761"/>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334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764773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677273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25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848406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76894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86826978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8957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91329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86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47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6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7040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670731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0" y="3158836"/>
            <a:ext cx="7133900" cy="516550"/>
          </a:xfrm>
        </p:spPr>
        <p:txBody>
          <a:bodyPr>
            <a:normAutofit/>
          </a:bodyPr>
          <a:lstStyle/>
          <a:p>
            <a:pPr lvl="0"/>
            <a:r>
              <a:rPr lang="en-US" sz="2800" dirty="0"/>
              <a:t>Services and Dependency Injection</a:t>
            </a:r>
          </a:p>
        </p:txBody>
      </p:sp>
      <p:sp>
        <p:nvSpPr>
          <p:cNvPr id="12" name="Subtitle 11"/>
          <p:cNvSpPr>
            <a:spLocks noGrp="1"/>
          </p:cNvSpPr>
          <p:nvPr>
            <p:ph type="subTitle" idx="1"/>
          </p:nvPr>
        </p:nvSpPr>
        <p:spPr/>
        <p:txBody>
          <a:bodyPr>
            <a:normAutofit/>
          </a:bodyPr>
          <a:lstStyle/>
          <a:p>
            <a:pPr lvl="0"/>
            <a:r>
              <a:rPr lang="en-US" sz="2000" dirty="0" smtClean="0"/>
              <a:t>                   Lesson 07</a:t>
            </a:r>
            <a:endParaRPr lang="en-US" sz="2000" dirty="0"/>
          </a:p>
        </p:txBody>
      </p:sp>
    </p:spTree>
    <p:extLst>
      <p:ext uri="{BB962C8B-B14F-4D97-AF65-F5344CB8AC3E}">
        <p14:creationId xmlns:p14="http://schemas.microsoft.com/office/powerpoint/2010/main" val="116149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Providers</a:t>
            </a:r>
            <a:endParaRPr lang="en-US" dirty="0"/>
          </a:p>
        </p:txBody>
      </p:sp>
      <p:sp>
        <p:nvSpPr>
          <p:cNvPr id="2" name="Content Placeholder 1"/>
          <p:cNvSpPr>
            <a:spLocks noGrp="1"/>
          </p:cNvSpPr>
          <p:nvPr>
            <p:ph idx="1"/>
          </p:nvPr>
        </p:nvSpPr>
        <p:spPr>
          <a:xfrm>
            <a:off x="134057" y="1312985"/>
            <a:ext cx="8845484" cy="4911970"/>
          </a:xfrm>
        </p:spPr>
        <p:txBody>
          <a:bodyPr/>
          <a:lstStyle/>
          <a:p>
            <a:pPr marL="342900" indent="-342900" algn="just">
              <a:lnSpc>
                <a:spcPct val="150000"/>
              </a:lnSpc>
              <a:buFont typeface="Arial" panose="020B0604020202020204" pitchFamily="34" charset="0"/>
              <a:buChar char="•"/>
            </a:pPr>
            <a:r>
              <a:rPr lang="en-US" sz="2000" dirty="0"/>
              <a:t>Providers are usually singleton (one instance) objects, that other objects have access to through dependency injection (DI</a:t>
            </a:r>
            <a:r>
              <a:rPr lang="en-US" sz="2000" dirty="0" smtClean="0"/>
              <a:t>).</a:t>
            </a:r>
          </a:p>
          <a:p>
            <a:pPr marL="342900" indent="-342900" algn="just">
              <a:lnSpc>
                <a:spcPct val="150000"/>
              </a:lnSpc>
              <a:buFont typeface="Arial" panose="020B0604020202020204" pitchFamily="34" charset="0"/>
              <a:buChar char="•"/>
            </a:pPr>
            <a:r>
              <a:rPr lang="en-US" sz="2000" dirty="0" smtClean="0"/>
              <a:t>A provider describes what the injector should instantiate a given token, so it describes how an object for a certain token is created.</a:t>
            </a:r>
          </a:p>
          <a:p>
            <a:pPr marL="342900" indent="-342900" algn="just">
              <a:lnSpc>
                <a:spcPct val="150000"/>
              </a:lnSpc>
              <a:buFont typeface="Arial" panose="020B0604020202020204" pitchFamily="34" charset="0"/>
              <a:buChar char="•"/>
            </a:pPr>
            <a:r>
              <a:rPr lang="en-US" sz="2000" dirty="0" smtClean="0"/>
              <a:t>Angular 2 offers the following type of providers:</a:t>
            </a:r>
          </a:p>
          <a:p>
            <a:pPr lvl="2" algn="just">
              <a:lnSpc>
                <a:spcPct val="150000"/>
              </a:lnSpc>
            </a:pPr>
            <a:r>
              <a:rPr lang="en-US" dirty="0"/>
              <a:t>A class provider generates/provides an instance of the </a:t>
            </a:r>
            <a:r>
              <a:rPr lang="en-US" dirty="0" smtClean="0"/>
              <a:t>class (</a:t>
            </a:r>
            <a:r>
              <a:rPr lang="en-US" i="1" dirty="0" err="1" smtClean="0"/>
              <a:t>useClass</a:t>
            </a:r>
            <a:r>
              <a:rPr lang="en-US" dirty="0" smtClean="0"/>
              <a:t>).</a:t>
            </a:r>
            <a:endParaRPr lang="en-US" dirty="0"/>
          </a:p>
          <a:p>
            <a:pPr lvl="2" algn="just">
              <a:lnSpc>
                <a:spcPct val="150000"/>
              </a:lnSpc>
            </a:pPr>
            <a:r>
              <a:rPr lang="en-US" dirty="0"/>
              <a:t>A factory provider generates/provides whatever returns when you run a specified </a:t>
            </a:r>
            <a:r>
              <a:rPr lang="en-US" dirty="0" smtClean="0"/>
              <a:t>function (</a:t>
            </a:r>
            <a:r>
              <a:rPr lang="en-US" i="1" dirty="0" err="1" smtClean="0"/>
              <a:t>useFactory</a:t>
            </a:r>
            <a:r>
              <a:rPr lang="en-US" dirty="0" smtClean="0"/>
              <a:t>).</a:t>
            </a:r>
          </a:p>
          <a:p>
            <a:pPr lvl="2" algn="just">
              <a:lnSpc>
                <a:spcPct val="150000"/>
              </a:lnSpc>
            </a:pPr>
            <a:r>
              <a:rPr lang="en-US" dirty="0" smtClean="0"/>
              <a:t>Aliased Class Provider (</a:t>
            </a:r>
            <a:r>
              <a:rPr lang="en-US" dirty="0" err="1" smtClean="0"/>
              <a:t>useExisting</a:t>
            </a:r>
            <a:r>
              <a:rPr lang="en-US" dirty="0" smtClean="0"/>
              <a:t>)</a:t>
            </a:r>
            <a:endParaRPr lang="en-US" dirty="0"/>
          </a:p>
          <a:p>
            <a:pPr lvl="2" algn="just">
              <a:lnSpc>
                <a:spcPct val="150000"/>
              </a:lnSpc>
            </a:pPr>
            <a:r>
              <a:rPr lang="en-US" dirty="0"/>
              <a:t>A value provider </a:t>
            </a:r>
            <a:r>
              <a:rPr lang="en-US" dirty="0" smtClean="0"/>
              <a:t>just </a:t>
            </a:r>
            <a:r>
              <a:rPr lang="en-US" dirty="0"/>
              <a:t>returns </a:t>
            </a:r>
            <a:r>
              <a:rPr lang="en-US" dirty="0" smtClean="0"/>
              <a:t>a value (</a:t>
            </a:r>
            <a:r>
              <a:rPr lang="en-US" dirty="0" err="1" smtClean="0"/>
              <a:t>useValue</a:t>
            </a:r>
            <a:r>
              <a:rPr lang="en-US" dirty="0" smtClean="0"/>
              <a:t>).</a:t>
            </a:r>
            <a:endParaRPr lang="en-US" sz="12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DI System</a:t>
            </a:r>
            <a:endParaRPr lang="en-US" dirty="0"/>
          </a:p>
        </p:txBody>
      </p:sp>
      <p:grpSp>
        <p:nvGrpSpPr>
          <p:cNvPr id="20" name="Group 19"/>
          <p:cNvGrpSpPr/>
          <p:nvPr/>
        </p:nvGrpSpPr>
        <p:grpSpPr>
          <a:xfrm>
            <a:off x="621324" y="2129132"/>
            <a:ext cx="8018584" cy="2747666"/>
            <a:chOff x="621324" y="2129132"/>
            <a:chExt cx="8018584" cy="2747666"/>
          </a:xfrm>
        </p:grpSpPr>
        <p:sp>
          <p:nvSpPr>
            <p:cNvPr id="4" name="Rounded Rectangle 3"/>
            <p:cNvSpPr/>
            <p:nvPr/>
          </p:nvSpPr>
          <p:spPr>
            <a:xfrm>
              <a:off x="62132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Injector</a:t>
              </a:r>
            </a:p>
          </p:txBody>
        </p:sp>
        <p:sp>
          <p:nvSpPr>
            <p:cNvPr id="6" name="Rounded Rectangle 5"/>
            <p:cNvSpPr/>
            <p:nvPr/>
          </p:nvSpPr>
          <p:spPr>
            <a:xfrm>
              <a:off x="363415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Provider</a:t>
              </a:r>
            </a:p>
          </p:txBody>
        </p:sp>
        <p:sp>
          <p:nvSpPr>
            <p:cNvPr id="8" name="Rounded Rectangle 7"/>
            <p:cNvSpPr/>
            <p:nvPr/>
          </p:nvSpPr>
          <p:spPr>
            <a:xfrm>
              <a:off x="6506308"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Object</a:t>
              </a:r>
            </a:p>
          </p:txBody>
        </p:sp>
        <p:cxnSp>
          <p:nvCxnSpPr>
            <p:cNvPr id="9" name="Straight Arrow Connector 8"/>
            <p:cNvCxnSpPr/>
            <p:nvPr/>
          </p:nvCxnSpPr>
          <p:spPr>
            <a:xfrm flipV="1">
              <a:off x="797170" y="2661137"/>
              <a:ext cx="7655169" cy="1172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a:off x="4700954" y="2672860"/>
              <a:ext cx="0" cy="715108"/>
            </a:xfrm>
            <a:prstGeom prst="line">
              <a:avLst/>
            </a:prstGeom>
            <a:ln w="381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754924" y="4132383"/>
              <a:ext cx="87923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a:off x="5767754" y="4132383"/>
              <a:ext cx="738554"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7170" y="2157045"/>
              <a:ext cx="1664677" cy="461665"/>
            </a:xfrm>
            <a:prstGeom prst="rect">
              <a:avLst/>
            </a:prstGeom>
            <a:noFill/>
          </p:spPr>
          <p:txBody>
            <a:bodyPr wrap="square" rtlCol="0">
              <a:spAutoFit/>
            </a:bodyPr>
            <a:lstStyle/>
            <a:p>
              <a:pPr algn="ctr"/>
              <a:r>
                <a:rPr lang="en-US" sz="2400" dirty="0" smtClean="0">
                  <a:solidFill>
                    <a:schemeClr val="tx2">
                      <a:lumMod val="50000"/>
                    </a:schemeClr>
                  </a:solidFill>
                </a:rPr>
                <a:t>Token</a:t>
              </a:r>
            </a:p>
          </p:txBody>
        </p:sp>
        <p:sp>
          <p:nvSpPr>
            <p:cNvPr id="18" name="TextBox 17"/>
            <p:cNvSpPr txBox="1"/>
            <p:nvPr/>
          </p:nvSpPr>
          <p:spPr>
            <a:xfrm>
              <a:off x="6353910" y="2137227"/>
              <a:ext cx="1992922" cy="461665"/>
            </a:xfrm>
            <a:prstGeom prst="rect">
              <a:avLst/>
            </a:prstGeom>
            <a:noFill/>
          </p:spPr>
          <p:txBody>
            <a:bodyPr wrap="square" rtlCol="0">
              <a:spAutoFit/>
            </a:bodyPr>
            <a:lstStyle/>
            <a:p>
              <a:pPr algn="ctr"/>
              <a:r>
                <a:rPr lang="en-US" sz="2400" dirty="0" smtClean="0">
                  <a:solidFill>
                    <a:schemeClr val="tx2">
                      <a:lumMod val="50000"/>
                    </a:schemeClr>
                  </a:solidFill>
                </a:rPr>
                <a:t>Dependency</a:t>
              </a:r>
            </a:p>
          </p:txBody>
        </p:sp>
        <p:sp>
          <p:nvSpPr>
            <p:cNvPr id="19" name="TextBox 18"/>
            <p:cNvSpPr txBox="1"/>
            <p:nvPr/>
          </p:nvSpPr>
          <p:spPr>
            <a:xfrm>
              <a:off x="3774832" y="2129132"/>
              <a:ext cx="1992922" cy="461665"/>
            </a:xfrm>
            <a:prstGeom prst="rect">
              <a:avLst/>
            </a:prstGeom>
            <a:noFill/>
          </p:spPr>
          <p:txBody>
            <a:bodyPr wrap="square" rtlCol="0">
              <a:spAutoFit/>
            </a:bodyPr>
            <a:lstStyle/>
            <a:p>
              <a:pPr algn="ctr"/>
              <a:r>
                <a:rPr lang="en-US" sz="2400" dirty="0" smtClean="0">
                  <a:solidFill>
                    <a:schemeClr val="tx2">
                      <a:lumMod val="50000"/>
                    </a:schemeClr>
                  </a:solidFill>
                </a:rPr>
                <a:t>Instruction</a:t>
              </a:r>
            </a:p>
          </p:txBody>
        </p:sp>
      </p:grpSp>
    </p:spTree>
    <p:extLst>
      <p:ext uri="{BB962C8B-B14F-4D97-AF65-F5344CB8AC3E}">
        <p14:creationId xmlns:p14="http://schemas.microsoft.com/office/powerpoint/2010/main" val="329540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services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b="1" dirty="0"/>
              <a:t>Create the Service File</a:t>
            </a:r>
          </a:p>
          <a:p>
            <a:pPr marL="285750" indent="-285750">
              <a:buFont typeface="Arial" panose="020B0604020202020204" pitchFamily="34" charset="0"/>
              <a:buChar char="•"/>
            </a:pPr>
            <a:r>
              <a:rPr lang="en-US" b="1" dirty="0"/>
              <a:t>Import the Injectable </a:t>
            </a:r>
            <a:r>
              <a:rPr lang="en-US" b="1" dirty="0" smtClean="0"/>
              <a:t>Member</a:t>
            </a:r>
          </a:p>
          <a:p>
            <a:pPr marL="460772" lvl="1" indent="-285750">
              <a:buFont typeface="Arial" panose="020B0604020202020204" pitchFamily="34" charset="0"/>
              <a:buChar char="•"/>
            </a:pPr>
            <a:r>
              <a:rPr lang="en-US" b="1" dirty="0"/>
              <a:t>import { Injectable } from '@angular/core</a:t>
            </a:r>
            <a:r>
              <a:rPr lang="en-US" b="1" dirty="0" smtClean="0"/>
              <a:t>';</a:t>
            </a:r>
          </a:p>
          <a:p>
            <a:pPr marL="285750" indent="-285750">
              <a:buFont typeface="Arial" panose="020B0604020202020204" pitchFamily="34" charset="0"/>
              <a:buChar char="•"/>
            </a:pPr>
            <a:r>
              <a:rPr lang="en-US" b="1" dirty="0"/>
              <a:t>Add the Injectable </a:t>
            </a:r>
            <a:r>
              <a:rPr lang="en-US" b="1" dirty="0" smtClean="0"/>
              <a:t>Decorator</a:t>
            </a:r>
          </a:p>
          <a:p>
            <a:pPr marL="460772" lvl="1" indent="-285750">
              <a:buFont typeface="Arial" panose="020B0604020202020204" pitchFamily="34" charset="0"/>
              <a:buChar char="•"/>
            </a:pPr>
            <a:r>
              <a:rPr lang="en-US" b="1" dirty="0"/>
              <a:t>@Injectable</a:t>
            </a:r>
            <a:r>
              <a:rPr lang="en-US" b="1" dirty="0" smtClean="0"/>
              <a:t>()</a:t>
            </a:r>
          </a:p>
          <a:p>
            <a:pPr marL="285750" indent="-285750">
              <a:buFont typeface="Arial" panose="020B0604020202020204" pitchFamily="34" charset="0"/>
              <a:buChar char="•"/>
            </a:pPr>
            <a:r>
              <a:rPr lang="en-US" b="1" dirty="0"/>
              <a:t>Export the Services Class</a:t>
            </a:r>
          </a:p>
          <a:p>
            <a:pPr marL="285750" indent="-285750">
              <a:buFont typeface="Arial" panose="020B0604020202020204" pitchFamily="34" charset="0"/>
              <a:buChar char="•"/>
            </a:pPr>
            <a:r>
              <a:rPr lang="en-US" b="1" dirty="0" smtClean="0"/>
              <a:t>Import the Services to component</a:t>
            </a:r>
          </a:p>
          <a:p>
            <a:pPr marL="285750" indent="-285750">
              <a:buFont typeface="Arial" panose="020B0604020202020204" pitchFamily="34" charset="0"/>
              <a:buChar char="•"/>
            </a:pPr>
            <a:r>
              <a:rPr lang="en-US" b="1" dirty="0"/>
              <a:t>Add it as a Provider</a:t>
            </a:r>
          </a:p>
          <a:p>
            <a:pPr marL="460772" lvl="1" indent="-285750">
              <a:buFont typeface="Arial" panose="020B0604020202020204" pitchFamily="34" charset="0"/>
              <a:buChar char="•"/>
            </a:pPr>
            <a:r>
              <a:rPr lang="en-US" b="1" dirty="0"/>
              <a:t>providers: [</a:t>
            </a:r>
            <a:r>
              <a:rPr lang="en-US" b="1" dirty="0" err="1"/>
              <a:t>ExampleService</a:t>
            </a:r>
            <a:r>
              <a:rPr lang="en-US" b="1" dirty="0" smtClean="0"/>
              <a:t>]</a:t>
            </a:r>
          </a:p>
          <a:p>
            <a:pPr marL="285750" indent="-285750">
              <a:buFont typeface="Arial" panose="020B0604020202020204" pitchFamily="34" charset="0"/>
              <a:buChar char="•"/>
            </a:pPr>
            <a:r>
              <a:rPr lang="en-US" b="1" dirty="0"/>
              <a:t>Include it through </a:t>
            </a:r>
            <a:r>
              <a:rPr lang="en-US" b="1" dirty="0" err="1"/>
              <a:t>depedency</a:t>
            </a:r>
            <a:r>
              <a:rPr lang="en-US" b="1" dirty="0"/>
              <a:t> injection</a:t>
            </a:r>
          </a:p>
          <a:p>
            <a:pPr marL="460772" lvl="1" indent="-285750">
              <a:buFont typeface="Arial" panose="020B0604020202020204" pitchFamily="34" charset="0"/>
              <a:buChar char="•"/>
            </a:pPr>
            <a:r>
              <a:rPr lang="en-US" b="1" dirty="0"/>
              <a:t>constructor(private _</a:t>
            </a:r>
            <a:r>
              <a:rPr lang="en-US" b="1" dirty="0" err="1"/>
              <a:t>exampleService</a:t>
            </a:r>
            <a:r>
              <a:rPr lang="en-US" b="1" dirty="0"/>
              <a:t>: </a:t>
            </a:r>
            <a:r>
              <a:rPr lang="en-US" b="1" dirty="0" err="1"/>
              <a:t>ExampleService</a:t>
            </a:r>
            <a:r>
              <a:rPr lang="en-US" b="1" dirty="0"/>
              <a:t>) </a:t>
            </a:r>
            <a:r>
              <a:rPr lang="en-US" b="1" dirty="0" smtClean="0"/>
              <a:t>{}</a:t>
            </a:r>
            <a:endParaRPr lang="en-US" b="1" dirty="0"/>
          </a:p>
          <a:p>
            <a:pPr marL="460772" lvl="1" indent="-285750">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385879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DemoService</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a:xfrm>
            <a:off x="298516" y="1494766"/>
            <a:ext cx="6887389" cy="4823738"/>
          </a:xfrm>
        </p:spPr>
        <p:txBody>
          <a:bodyPr/>
          <a:lstStyle/>
          <a:p>
            <a:pPr marL="342900" indent="-342900" algn="just">
              <a:lnSpc>
                <a:spcPct val="150000"/>
              </a:lnSpc>
              <a:buFont typeface="Arial" panose="020B0604020202020204" pitchFamily="34" charset="0"/>
              <a:buChar char="•"/>
            </a:pPr>
            <a:r>
              <a:rPr lang="en-US" dirty="0"/>
              <a:t>Services provided architectural way to encapsulate business logic in a reusable fashion. </a:t>
            </a:r>
          </a:p>
          <a:p>
            <a:pPr marL="342900" indent="-342900" algn="just">
              <a:lnSpc>
                <a:spcPct val="150000"/>
              </a:lnSpc>
              <a:buFont typeface="Arial" panose="020B0604020202020204" pitchFamily="34" charset="0"/>
              <a:buChar char="•"/>
            </a:pPr>
            <a:r>
              <a:rPr lang="en-US" dirty="0"/>
              <a:t>Services allow to keep logic out of your components, directives and pipe classes</a:t>
            </a:r>
          </a:p>
          <a:p>
            <a:pPr marL="342900" indent="-342900" algn="just">
              <a:lnSpc>
                <a:spcPct val="150000"/>
              </a:lnSpc>
              <a:buFont typeface="Arial" panose="020B0604020202020204" pitchFamily="34" charset="0"/>
              <a:buChar char="•"/>
            </a:pPr>
            <a:r>
              <a:rPr lang="en-US" dirty="0"/>
              <a:t>Services can be injected in the application using </a:t>
            </a:r>
            <a:r>
              <a:rPr lang="en-US" dirty="0" err="1"/>
              <a:t>Angular's</a:t>
            </a:r>
            <a:r>
              <a:rPr lang="en-US" dirty="0"/>
              <a:t> dependency injection (DI</a:t>
            </a:r>
            <a:r>
              <a:rPr lang="en-US" dirty="0" smtClean="0"/>
              <a:t>).</a:t>
            </a:r>
          </a:p>
          <a:p>
            <a:pPr marL="342900" indent="-342900" algn="just">
              <a:lnSpc>
                <a:spcPct val="150000"/>
              </a:lnSpc>
              <a:buFont typeface="Arial" panose="020B0604020202020204" pitchFamily="34" charset="0"/>
              <a:buChar char="•"/>
            </a:pPr>
            <a:r>
              <a:rPr lang="en-US" b="1" i="1" dirty="0"/>
              <a:t>@Injectable</a:t>
            </a:r>
            <a:r>
              <a:rPr lang="en-US" dirty="0"/>
              <a:t>  is a decorator, that informs Angular 2 that the service has some dependencies itself. Basically services in Angular 2 are simple classes with the decorator @Injectable on top of the class, that provides a method to return some items.</a:t>
            </a:r>
          </a:p>
          <a:p>
            <a:pPr marL="342900" indent="-342900" algn="just">
              <a:lnSpc>
                <a:spcPct val="150000"/>
              </a:lnSpc>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33955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What is a service?</a:t>
            </a:r>
          </a:p>
          <a:p>
            <a:pPr marL="285750" lvl="0" indent="-285750">
              <a:buFont typeface="Arial" panose="020B0604020202020204" pitchFamily="34" charset="0"/>
              <a:buChar char="•"/>
            </a:pPr>
            <a:r>
              <a:rPr lang="en-US" dirty="0"/>
              <a:t>Injecting a service to a component</a:t>
            </a:r>
          </a:p>
          <a:p>
            <a:pPr marL="285750" lvl="0" indent="-285750">
              <a:buFont typeface="Arial" panose="020B0604020202020204" pitchFamily="34" charset="0"/>
              <a:buChar char="•"/>
            </a:pPr>
            <a:r>
              <a:rPr lang="en-US" dirty="0"/>
              <a:t>Application wide dependency injection</a:t>
            </a:r>
          </a:p>
          <a:p>
            <a:pPr marL="285750" lvl="0" indent="-285750">
              <a:buFont typeface="Arial" panose="020B0604020202020204" pitchFamily="34" charset="0"/>
              <a:buChar char="•"/>
            </a:pPr>
            <a:r>
              <a:rPr lang="en-US" dirty="0"/>
              <a:t>@Injectable classes</a:t>
            </a:r>
          </a:p>
          <a:p>
            <a:pPr marL="285750" lvl="0" indent="-285750">
              <a:buFont typeface="Arial" panose="020B0604020202020204" pitchFamily="34" charset="0"/>
              <a:buChar char="•"/>
            </a:pPr>
            <a:r>
              <a:rPr lang="en-US" dirty="0"/>
              <a:t>Multiple service instances</a:t>
            </a:r>
          </a:p>
          <a:p>
            <a:pPr marL="285750" lvl="0" indent="-285750">
              <a:buFont typeface="Arial" panose="020B0604020202020204" pitchFamily="34" charset="0"/>
              <a:buChar char="•"/>
            </a:pPr>
            <a:r>
              <a:rPr lang="en-US" dirty="0"/>
              <a:t>@Optional and @Host</a:t>
            </a:r>
          </a:p>
          <a:p>
            <a:r>
              <a:rPr lang="en-US" dirty="0"/>
              <a:t> </a:t>
            </a:r>
          </a:p>
          <a:p>
            <a:endParaRPr lang="en-US" dirty="0" smtClean="0"/>
          </a:p>
          <a:p>
            <a:endParaRPr lang="en-US" dirty="0" smtClean="0"/>
          </a:p>
          <a:p>
            <a:endParaRPr lang="en-US" dirty="0"/>
          </a:p>
        </p:txBody>
      </p:sp>
    </p:spTree>
    <p:extLst>
      <p:ext uri="{BB962C8B-B14F-4D97-AF65-F5344CB8AC3E}">
        <p14:creationId xmlns:p14="http://schemas.microsoft.com/office/powerpoint/2010/main" val="801366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5" name="Content Placeholder 4"/>
          <p:cNvSpPr>
            <a:spLocks noGrp="1"/>
          </p:cNvSpPr>
          <p:nvPr>
            <p:ph idx="1"/>
          </p:nvPr>
        </p:nvSpPr>
        <p:spPr/>
        <p:txBody>
          <a:bodyPr/>
          <a:lstStyle/>
          <a:p>
            <a:r>
              <a:rPr lang="en-US" dirty="0" smtClean="0"/>
              <a:t>Problem without DI</a:t>
            </a:r>
          </a:p>
          <a:p>
            <a:endParaRPr lang="en-US" dirty="0"/>
          </a:p>
        </p:txBody>
      </p:sp>
      <p:pic>
        <p:nvPicPr>
          <p:cNvPr id="6" name="Content Placeholder 3"/>
          <p:cNvPicPr>
            <a:picLocks noChangeAspect="1"/>
          </p:cNvPicPr>
          <p:nvPr/>
        </p:nvPicPr>
        <p:blipFill>
          <a:blip r:embed="rId3"/>
          <a:stretch>
            <a:fillRect/>
          </a:stretch>
        </p:blipFill>
        <p:spPr>
          <a:xfrm>
            <a:off x="560705" y="2248636"/>
            <a:ext cx="8022590" cy="2679980"/>
          </a:xfrm>
          <a:prstGeom prst="rect">
            <a:avLst/>
          </a:prstGeom>
        </p:spPr>
      </p:pic>
    </p:spTree>
    <p:extLst>
      <p:ext uri="{BB962C8B-B14F-4D97-AF65-F5344CB8AC3E}">
        <p14:creationId xmlns:p14="http://schemas.microsoft.com/office/powerpoint/2010/main" val="196657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Dependency injection is an important application design </a:t>
            </a:r>
            <a:r>
              <a:rPr lang="en-US" dirty="0" smtClean="0"/>
              <a:t>pattern</a:t>
            </a:r>
          </a:p>
          <a:p>
            <a:pPr marL="285750" indent="-285750">
              <a:buFont typeface="Arial" panose="020B0604020202020204" pitchFamily="34" charset="0"/>
              <a:buChar char="•"/>
            </a:pPr>
            <a:r>
              <a:rPr lang="en-US" dirty="0"/>
              <a:t>Angular has its own dependency injection </a:t>
            </a:r>
            <a:r>
              <a:rPr lang="en-US" dirty="0" smtClean="0"/>
              <a:t>framework</a:t>
            </a:r>
          </a:p>
          <a:p>
            <a:pPr marL="342900" indent="-342900">
              <a:buFont typeface="Arial" panose="020B0604020202020204" pitchFamily="34" charset="0"/>
              <a:buChar char="•"/>
            </a:pPr>
            <a:r>
              <a:rPr lang="en-US" sz="2000" dirty="0" smtClean="0"/>
              <a:t>DI </a:t>
            </a:r>
            <a:r>
              <a:rPr lang="en-US" sz="2000" dirty="0"/>
              <a:t>allows to inject dependencies in different components across applications, without needing to know, how those dependencies are created, or what dependencies they need themselves.</a:t>
            </a:r>
          </a:p>
          <a:p>
            <a:pPr marL="342900" indent="-342900" algn="just">
              <a:lnSpc>
                <a:spcPct val="100000"/>
              </a:lnSpc>
              <a:buFont typeface="Arial" panose="020B0604020202020204" pitchFamily="34" charset="0"/>
              <a:buChar char="•"/>
            </a:pPr>
            <a:r>
              <a:rPr lang="en-US" sz="2000" dirty="0"/>
              <a:t>DI can also be considered as framework which helps us out in maintaining assembling dependencies for bigger applications.</a:t>
            </a:r>
          </a:p>
          <a:p>
            <a:pPr marL="0" indent="0">
              <a:buNone/>
            </a:pPr>
            <a:r>
              <a:rPr lang="en-US" dirty="0"/>
              <a:t> </a:t>
            </a:r>
            <a:r>
              <a:rPr lang="en-US" dirty="0" smtClean="0"/>
              <a:t>                    Without DI			       With DI</a:t>
            </a:r>
            <a:endParaRPr lang="en-US" dirty="0"/>
          </a:p>
        </p:txBody>
      </p:sp>
      <p:pic>
        <p:nvPicPr>
          <p:cNvPr id="4" name="Picture 3"/>
          <p:cNvPicPr>
            <a:picLocks noChangeAspect="1"/>
          </p:cNvPicPr>
          <p:nvPr/>
        </p:nvPicPr>
        <p:blipFill>
          <a:blip r:embed="rId3"/>
          <a:stretch>
            <a:fillRect/>
          </a:stretch>
        </p:blipFill>
        <p:spPr>
          <a:xfrm>
            <a:off x="649224" y="4169664"/>
            <a:ext cx="8229600" cy="1874520"/>
          </a:xfrm>
          <a:prstGeom prst="rect">
            <a:avLst/>
          </a:prstGeom>
        </p:spPr>
      </p:pic>
    </p:spTree>
    <p:extLst>
      <p:ext uri="{BB962C8B-B14F-4D97-AF65-F5344CB8AC3E}">
        <p14:creationId xmlns:p14="http://schemas.microsoft.com/office/powerpoint/2010/main" val="118351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pPr marL="0" indent="0">
              <a:buNone/>
            </a:pPr>
            <a:r>
              <a:rPr lang="en-US" dirty="0" smtClean="0"/>
              <a:t>Example 1 :DI</a:t>
            </a:r>
          </a:p>
          <a:p>
            <a:pPr marL="0" indent="0">
              <a:buNone/>
            </a:pPr>
            <a:r>
              <a:rPr lang="en-US" dirty="0" smtClean="0"/>
              <a:t>public </a:t>
            </a:r>
            <a:r>
              <a:rPr lang="en-US" dirty="0"/>
              <a:t>description = 'DI';</a:t>
            </a:r>
          </a:p>
          <a:p>
            <a:pPr marL="0" indent="0">
              <a:buNone/>
            </a:pPr>
            <a:r>
              <a:rPr lang="en-US" dirty="0" smtClean="0"/>
              <a:t>constructor(public </a:t>
            </a:r>
            <a:r>
              <a:rPr lang="en-US" dirty="0"/>
              <a:t>engine: </a:t>
            </a:r>
            <a:r>
              <a:rPr lang="en-US" dirty="0" smtClean="0"/>
              <a:t>Engine</a:t>
            </a:r>
            <a:r>
              <a:rPr lang="en-US" dirty="0"/>
              <a:t>, public tires: Tires) { </a:t>
            </a:r>
            <a:r>
              <a:rPr lang="en-US" dirty="0" smtClean="0"/>
              <a:t>}</a:t>
            </a:r>
          </a:p>
          <a:p>
            <a:pPr marL="0" indent="0">
              <a:buNone/>
            </a:pPr>
            <a:endParaRPr lang="en-US" dirty="0"/>
          </a:p>
          <a:p>
            <a:pPr marL="0" indent="0">
              <a:buNone/>
            </a:pPr>
            <a:r>
              <a:rPr lang="en-US" dirty="0" smtClean="0"/>
              <a:t>Example 2: DI</a:t>
            </a:r>
          </a:p>
          <a:p>
            <a:pPr marL="0" indent="0">
              <a:buNone/>
            </a:pPr>
            <a:r>
              <a:rPr lang="en-US" dirty="0" smtClean="0"/>
              <a:t>class </a:t>
            </a:r>
            <a:r>
              <a:rPr lang="en-US" dirty="0"/>
              <a:t>Engine2 {</a:t>
            </a:r>
          </a:p>
          <a:p>
            <a:pPr marL="0" indent="0">
              <a:buNone/>
            </a:pPr>
            <a:r>
              <a:rPr lang="en-US" dirty="0"/>
              <a:t>  constructor(public cylinders: number) { }</a:t>
            </a:r>
          </a:p>
          <a:p>
            <a:pPr marL="0" indent="0">
              <a:buNone/>
            </a:pPr>
            <a:r>
              <a:rPr lang="en-US" dirty="0"/>
              <a:t>}</a:t>
            </a:r>
          </a:p>
          <a:p>
            <a:pPr marL="0" indent="0">
              <a:buNone/>
            </a:pPr>
            <a:r>
              <a:rPr lang="en-US" dirty="0" smtClean="0"/>
              <a:t>let </a:t>
            </a:r>
            <a:r>
              <a:rPr lang="en-US" dirty="0" err="1"/>
              <a:t>bigCylinders</a:t>
            </a:r>
            <a:r>
              <a:rPr lang="en-US" dirty="0"/>
              <a:t> = 12;</a:t>
            </a:r>
          </a:p>
          <a:p>
            <a:pPr marL="0" indent="0">
              <a:buNone/>
            </a:pPr>
            <a:r>
              <a:rPr lang="en-US" dirty="0"/>
              <a:t>let car = new Car(new Engine2(</a:t>
            </a:r>
            <a:r>
              <a:rPr lang="en-US" dirty="0" err="1"/>
              <a:t>bigCylinders</a:t>
            </a:r>
            <a:r>
              <a:rPr lang="en-US" dirty="0"/>
              <a:t>), new Tires());</a:t>
            </a:r>
          </a:p>
        </p:txBody>
      </p:sp>
    </p:spTree>
    <p:extLst>
      <p:ext uri="{BB962C8B-B14F-4D97-AF65-F5344CB8AC3E}">
        <p14:creationId xmlns:p14="http://schemas.microsoft.com/office/powerpoint/2010/main" val="60596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Services</a:t>
            </a:r>
            <a:endParaRPr lang="en-US" dirty="0"/>
          </a:p>
        </p:txBody>
      </p:sp>
      <p:sp>
        <p:nvSpPr>
          <p:cNvPr id="2" name="Content Placeholder 1"/>
          <p:cNvSpPr>
            <a:spLocks noGrp="1"/>
          </p:cNvSpPr>
          <p:nvPr>
            <p:ph idx="1"/>
          </p:nvPr>
        </p:nvSpPr>
        <p:spPr>
          <a:xfrm>
            <a:off x="134057" y="1230923"/>
            <a:ext cx="8845484" cy="4994032"/>
          </a:xfrm>
        </p:spPr>
        <p:txBody>
          <a:bodyPr/>
          <a:lstStyle/>
          <a:p>
            <a:pPr marL="342900" indent="-342900" algn="just">
              <a:lnSpc>
                <a:spcPct val="150000"/>
              </a:lnSpc>
              <a:buFont typeface="Arial" panose="020B0604020202020204" pitchFamily="34" charset="0"/>
              <a:buChar char="•"/>
            </a:pPr>
            <a:r>
              <a:rPr lang="en-US" sz="2000" dirty="0" smtClean="0"/>
              <a:t>Services provided </a:t>
            </a:r>
            <a:r>
              <a:rPr lang="en-US" sz="2000" dirty="0"/>
              <a:t>architectural way to encapsulate business logic in a reusable </a:t>
            </a:r>
            <a:r>
              <a:rPr lang="en-US" sz="2000" dirty="0" smtClean="0"/>
              <a:t>fashion. </a:t>
            </a:r>
          </a:p>
          <a:p>
            <a:pPr marL="342900" indent="-342900" algn="just">
              <a:lnSpc>
                <a:spcPct val="150000"/>
              </a:lnSpc>
              <a:buFont typeface="Arial" panose="020B0604020202020204" pitchFamily="34" charset="0"/>
              <a:buChar char="•"/>
            </a:pPr>
            <a:r>
              <a:rPr lang="en-US" sz="2000" dirty="0" smtClean="0"/>
              <a:t>Services allow to </a:t>
            </a:r>
            <a:r>
              <a:rPr lang="en-US" sz="2000" dirty="0"/>
              <a:t>keep </a:t>
            </a:r>
            <a:r>
              <a:rPr lang="en-US" sz="2000" dirty="0" smtClean="0"/>
              <a:t>logic </a:t>
            </a:r>
            <a:r>
              <a:rPr lang="en-US" sz="2000" dirty="0"/>
              <a:t>out of your </a:t>
            </a:r>
            <a:r>
              <a:rPr lang="en-US" sz="2000" dirty="0" smtClean="0"/>
              <a:t>components, </a:t>
            </a:r>
            <a:r>
              <a:rPr lang="en-US" sz="2000" dirty="0"/>
              <a:t>directives and pipe classes</a:t>
            </a:r>
            <a:endParaRPr lang="en-US" sz="2000" dirty="0" smtClean="0"/>
          </a:p>
          <a:p>
            <a:pPr marL="342900" indent="-342900" algn="just">
              <a:lnSpc>
                <a:spcPct val="150000"/>
              </a:lnSpc>
              <a:buFont typeface="Arial" panose="020B0604020202020204" pitchFamily="34" charset="0"/>
              <a:buChar char="•"/>
            </a:pPr>
            <a:r>
              <a:rPr lang="en-US" sz="2000" dirty="0" smtClean="0"/>
              <a:t>Services can be injected in the application using </a:t>
            </a:r>
            <a:r>
              <a:rPr lang="en-US" sz="2000" dirty="0" err="1" smtClean="0"/>
              <a:t>Angular's</a:t>
            </a:r>
            <a:r>
              <a:rPr lang="en-US" sz="2000" dirty="0" smtClean="0"/>
              <a:t> dependency injection (DI).</a:t>
            </a:r>
          </a:p>
          <a:p>
            <a:pPr marL="342900" indent="-342900" algn="just">
              <a:lnSpc>
                <a:spcPct val="150000"/>
              </a:lnSpc>
              <a:buFont typeface="Arial" panose="020B0604020202020204" pitchFamily="34" charset="0"/>
              <a:buChar char="•"/>
            </a:pPr>
            <a:r>
              <a:rPr lang="en-US" sz="2000" dirty="0" smtClean="0"/>
              <a:t>Angular has In-built service </a:t>
            </a:r>
            <a:r>
              <a:rPr lang="en-US" sz="2000" dirty="0"/>
              <a:t>classes </a:t>
            </a:r>
            <a:r>
              <a:rPr lang="en-US" sz="2000" dirty="0" smtClean="0"/>
              <a:t>like Http, </a:t>
            </a:r>
            <a:r>
              <a:rPr lang="en-US" sz="2000" dirty="0" err="1" smtClean="0"/>
              <a:t>FormBuilder</a:t>
            </a:r>
            <a:r>
              <a:rPr lang="en-US" sz="2000" dirty="0" smtClean="0"/>
              <a:t> and Router which contains logic for doing specific things that are non component specific. </a:t>
            </a:r>
          </a:p>
          <a:p>
            <a:pPr marL="342900" indent="-342900" algn="just">
              <a:lnSpc>
                <a:spcPct val="150000"/>
              </a:lnSpc>
              <a:buFont typeface="Arial" panose="020B0604020202020204" pitchFamily="34" charset="0"/>
              <a:buChar char="•"/>
            </a:pPr>
            <a:r>
              <a:rPr lang="en-US" sz="2000" dirty="0" smtClean="0"/>
              <a:t>Custom Services are most often used to create Data Services.</a:t>
            </a:r>
          </a:p>
          <a:p>
            <a:pPr marL="342900" indent="-342900" algn="just">
              <a:lnSpc>
                <a:spcPct val="150000"/>
              </a:lnSpc>
              <a:buFont typeface="Arial" panose="020B0604020202020204" pitchFamily="34" charset="0"/>
              <a:buChar char="•"/>
            </a:pPr>
            <a:endParaRPr lang="en-US" sz="20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Component can work with service class using two ways</a:t>
            </a:r>
          </a:p>
          <a:p>
            <a:pPr lvl="1" algn="just">
              <a:lnSpc>
                <a:spcPct val="150000"/>
              </a:lnSpc>
            </a:pPr>
            <a:r>
              <a:rPr lang="en-US" sz="1600" dirty="0" smtClean="0"/>
              <a:t>Creating an instance of the service class </a:t>
            </a:r>
          </a:p>
          <a:p>
            <a:pPr lvl="2" algn="just">
              <a:lnSpc>
                <a:spcPct val="150000"/>
              </a:lnSpc>
            </a:pPr>
            <a:r>
              <a:rPr lang="en-US" sz="1400" dirty="0" smtClean="0"/>
              <a:t>Instances are local to the component, so data or other resources cannot be shared</a:t>
            </a:r>
          </a:p>
          <a:p>
            <a:pPr lvl="2" algn="just">
              <a:lnSpc>
                <a:spcPct val="150000"/>
              </a:lnSpc>
            </a:pPr>
            <a:r>
              <a:rPr lang="en-US" sz="1400" dirty="0" smtClean="0"/>
              <a:t>Difficult to test the service</a:t>
            </a:r>
          </a:p>
          <a:p>
            <a:pPr lvl="1" algn="just">
              <a:lnSpc>
                <a:spcPct val="150000"/>
              </a:lnSpc>
            </a:pPr>
            <a:r>
              <a:rPr lang="en-US" sz="1600" dirty="0" smtClean="0"/>
              <a:t>Registering the service with angular using angular Injector</a:t>
            </a:r>
          </a:p>
          <a:p>
            <a:pPr lvl="2" algn="just">
              <a:lnSpc>
                <a:spcPct val="150000"/>
              </a:lnSpc>
            </a:pPr>
            <a:r>
              <a:rPr lang="en-US" sz="1400" dirty="0" smtClean="0"/>
              <a:t>Angular injector maintains a container of created service instances</a:t>
            </a:r>
          </a:p>
          <a:p>
            <a:pPr lvl="2" algn="just">
              <a:lnSpc>
                <a:spcPct val="150000"/>
              </a:lnSpc>
            </a:pPr>
            <a:r>
              <a:rPr lang="en-US" sz="1400" dirty="0" smtClean="0"/>
              <a:t>The injector creates and manages the single instance or singleton of each registered service.</a:t>
            </a:r>
          </a:p>
          <a:p>
            <a:pPr lvl="2" algn="just">
              <a:lnSpc>
                <a:spcPct val="150000"/>
              </a:lnSpc>
            </a:pPr>
            <a:r>
              <a:rPr lang="en-US" sz="1400" dirty="0" smtClean="0"/>
              <a:t>Angular injector provides or injects the service class instance when the component class is instantiated. This process is called dependency injection</a:t>
            </a:r>
          </a:p>
          <a:p>
            <a:pPr lvl="2" algn="just">
              <a:lnSpc>
                <a:spcPct val="150000"/>
              </a:lnSpc>
            </a:pPr>
            <a:r>
              <a:rPr lang="en-US" sz="1400" dirty="0" smtClean="0"/>
              <a:t>Angular manages the single instance any data or logic in that instance is shared by all of the classes that use it. This technique is the recommended way to use  services because it provides better management of service instances it allow sharing of data and other resources and it's easier to mock the services for testing purposes</a:t>
            </a:r>
          </a:p>
          <a:p>
            <a:pPr lvl="2" algn="just">
              <a:lnSpc>
                <a:spcPct val="150000"/>
              </a:lnSpc>
            </a:pPr>
            <a:endParaRPr lang="en-US" sz="14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marL="342900" indent="-342900" algn="just">
              <a:lnSpc>
                <a:spcPct val="150000"/>
              </a:lnSpc>
              <a:buFont typeface="Arial" panose="020B0604020202020204" pitchFamily="34" charset="0"/>
              <a:buChar char="•"/>
            </a:pPr>
            <a:r>
              <a:rPr lang="en-US" sz="2000" dirty="0"/>
              <a:t>Angular has dependency injection support baked into the framework </a:t>
            </a:r>
            <a:r>
              <a:rPr lang="en-US" sz="2000" dirty="0" smtClean="0"/>
              <a:t>which allows to </a:t>
            </a:r>
            <a:r>
              <a:rPr lang="en-US" sz="2000" dirty="0"/>
              <a:t>create </a:t>
            </a:r>
            <a:r>
              <a:rPr lang="en-US" sz="2000" dirty="0" smtClean="0"/>
              <a:t>component </a:t>
            </a:r>
            <a:r>
              <a:rPr lang="en-US" sz="2000" dirty="0"/>
              <a:t>directives in </a:t>
            </a:r>
            <a:r>
              <a:rPr lang="en-US" sz="2000" dirty="0" smtClean="0"/>
              <a:t>modular fashion.</a:t>
            </a:r>
          </a:p>
          <a:p>
            <a:pPr marL="342900" indent="-342900" algn="just">
              <a:lnSpc>
                <a:spcPct val="150000"/>
              </a:lnSpc>
              <a:buFont typeface="Arial" panose="020B0604020202020204" pitchFamily="34" charset="0"/>
              <a:buChar char="•"/>
            </a:pPr>
            <a:r>
              <a:rPr lang="en-US" sz="2000" dirty="0" smtClean="0"/>
              <a:t>DI creates </a:t>
            </a:r>
            <a:r>
              <a:rPr lang="en-US" sz="2000" dirty="0"/>
              <a:t>instances of </a:t>
            </a:r>
            <a:r>
              <a:rPr lang="en-US" sz="2000" dirty="0" smtClean="0"/>
              <a:t>objects and inject  </a:t>
            </a:r>
            <a:r>
              <a:rPr lang="en-US" sz="2000" dirty="0"/>
              <a:t>them into places </a:t>
            </a:r>
            <a:r>
              <a:rPr lang="en-US" sz="2000" dirty="0" smtClean="0"/>
              <a:t>where they are needed in a two step process.</a:t>
            </a:r>
            <a:endParaRPr lang="en-US" sz="2000" dirty="0"/>
          </a:p>
          <a:p>
            <a:pPr algn="just">
              <a:lnSpc>
                <a:spcPct val="150000"/>
              </a:lnSpc>
            </a:pPr>
            <a:endParaRPr lang="en-US" sz="1800" dirty="0" smtClean="0"/>
          </a:p>
          <a:p>
            <a:pPr algn="just">
              <a:lnSpc>
                <a:spcPct val="150000"/>
              </a:lnSpc>
            </a:pPr>
            <a:endParaRPr lang="en-US" sz="1800" dirty="0" smtClean="0"/>
          </a:p>
        </p:txBody>
      </p:sp>
      <p:graphicFrame>
        <p:nvGraphicFramePr>
          <p:cNvPr id="3" name="Diagram 2"/>
          <p:cNvGraphicFramePr/>
          <p:nvPr>
            <p:extLst>
              <p:ext uri="{D42A27DB-BD31-4B8C-83A1-F6EECF244321}">
                <p14:modId xmlns:p14="http://schemas.microsoft.com/office/powerpoint/2010/main" val="2459391844"/>
              </p:ext>
            </p:extLst>
          </p:nvPr>
        </p:nvGraphicFramePr>
        <p:xfrm>
          <a:off x="773723" y="3270737"/>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Building a Service</a:t>
            </a:r>
            <a:endParaRPr lang="en-US" dirty="0"/>
          </a:p>
        </p:txBody>
      </p:sp>
      <p:sp>
        <p:nvSpPr>
          <p:cNvPr id="2" name="Content Placeholder 1"/>
          <p:cNvSpPr>
            <a:spLocks noGrp="1"/>
          </p:cNvSpPr>
          <p:nvPr>
            <p:ph sz="quarter" idx="10"/>
          </p:nvPr>
        </p:nvSpPr>
        <p:spPr>
          <a:xfrm>
            <a:off x="309801" y="1474717"/>
            <a:ext cx="6297870" cy="4715504"/>
          </a:xfrm>
        </p:spPr>
        <p:txBody>
          <a:bodyPr>
            <a:normAutofit fontScale="92500"/>
          </a:bodyPr>
          <a:lstStyle/>
          <a:p>
            <a:pPr algn="just">
              <a:lnSpc>
                <a:spcPct val="150000"/>
              </a:lnSpc>
            </a:pPr>
            <a:r>
              <a:rPr lang="en-US" sz="2000" dirty="0" smtClean="0"/>
              <a:t>Steps to build a service is similar to build components and a custom pipe.</a:t>
            </a:r>
          </a:p>
          <a:p>
            <a:pPr algn="just">
              <a:lnSpc>
                <a:spcPct val="150000"/>
              </a:lnSpc>
            </a:pPr>
            <a:r>
              <a:rPr lang="en-US" dirty="0" smtClean="0"/>
              <a:t>It is recommended that every service class use the </a:t>
            </a:r>
            <a:r>
              <a:rPr lang="en-US" dirty="0" err="1" smtClean="0"/>
              <a:t>injectable</a:t>
            </a:r>
            <a:r>
              <a:rPr lang="en-US" dirty="0" smtClean="0"/>
              <a:t> decorator for clarity and consistency.</a:t>
            </a:r>
          </a:p>
          <a:p>
            <a:pPr algn="just">
              <a:lnSpc>
                <a:spcPct val="150000"/>
              </a:lnSpc>
            </a:pPr>
            <a:r>
              <a:rPr lang="en-US" b="1" i="1" dirty="0" smtClean="0"/>
              <a:t>@</a:t>
            </a:r>
            <a:r>
              <a:rPr lang="en-US" b="1" i="1" dirty="0" err="1" smtClean="0"/>
              <a:t>Injectable</a:t>
            </a:r>
            <a:r>
              <a:rPr lang="en-US" dirty="0" smtClean="0"/>
              <a:t>  is a decorator, that informs Angular 2 that the service has some dependencies itself. Basically services in Angular 2 are simple classes with the decorator @</a:t>
            </a:r>
            <a:r>
              <a:rPr lang="en-US" dirty="0" err="1" smtClean="0"/>
              <a:t>Injectable</a:t>
            </a:r>
            <a:r>
              <a:rPr lang="en-US" dirty="0" smtClean="0"/>
              <a:t> on top of the class, that provides a method to return some items.</a:t>
            </a:r>
          </a:p>
          <a:p>
            <a:pPr marL="0" indent="0" algn="just">
              <a:lnSpc>
                <a:spcPct val="150000"/>
              </a:lnSpc>
              <a:buNone/>
            </a:pPr>
            <a:endParaRPr lang="en-US" sz="1800" dirty="0" smtClean="0"/>
          </a:p>
          <a:p>
            <a:pPr algn="just">
              <a:lnSpc>
                <a:spcPct val="150000"/>
              </a:lnSpc>
            </a:pPr>
            <a:endParaRPr lang="en-US" sz="1800" dirty="0" smtClean="0"/>
          </a:p>
        </p:txBody>
      </p:sp>
      <p:graphicFrame>
        <p:nvGraphicFramePr>
          <p:cNvPr id="4" name="Diagram 3"/>
          <p:cNvGraphicFramePr/>
          <p:nvPr/>
        </p:nvGraphicFramePr>
        <p:xfrm>
          <a:off x="6775930" y="1758462"/>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09BF2-D9AA-4006-9409-8299DF9883FE}"/>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11961</TotalTime>
  <Words>1084</Words>
  <Application>Microsoft Office PowerPoint</Application>
  <PresentationFormat>On-screen Show (4:3)</PresentationFormat>
  <Paragraphs>161</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Verdana</vt:lpstr>
      <vt:lpstr>Wingdings</vt:lpstr>
      <vt:lpstr>Section slides</vt:lpstr>
      <vt:lpstr>think-cell Slide</vt:lpstr>
      <vt:lpstr>Services and Dependency Injection</vt:lpstr>
      <vt:lpstr>Lesson Objectives</vt:lpstr>
      <vt:lpstr>Dependency Injection</vt:lpstr>
      <vt:lpstr>Dependency Injection</vt:lpstr>
      <vt:lpstr>Dependency Injection</vt:lpstr>
      <vt:lpstr>Services</vt:lpstr>
      <vt:lpstr>Working with Services in Angular 2</vt:lpstr>
      <vt:lpstr>Working with Services in Angular 2</vt:lpstr>
      <vt:lpstr>Building a Service</vt:lpstr>
      <vt:lpstr>Providers</vt:lpstr>
      <vt:lpstr>Angular 2 DI System</vt:lpstr>
      <vt:lpstr>Steps to Create services</vt:lpstr>
      <vt:lpstr>Demo</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939</cp:revision>
  <cp:lastPrinted>2016-10-16T23:19:34Z</cp:lastPrinted>
  <dcterms:created xsi:type="dcterms:W3CDTF">2012-05-18T02:59:15Z</dcterms:created>
  <dcterms:modified xsi:type="dcterms:W3CDTF">2018-04-23T10:37:09Z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