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22"/>
  </p:notesMasterIdLst>
  <p:handoutMasterIdLst>
    <p:handoutMasterId r:id="rId23"/>
  </p:handoutMasterIdLst>
  <p:sldIdLst>
    <p:sldId id="423" r:id="rId5"/>
    <p:sldId id="444" r:id="rId6"/>
    <p:sldId id="372" r:id="rId7"/>
    <p:sldId id="373" r:id="rId8"/>
    <p:sldId id="378" r:id="rId9"/>
    <p:sldId id="374" r:id="rId10"/>
    <p:sldId id="442" r:id="rId11"/>
    <p:sldId id="443" r:id="rId12"/>
    <p:sldId id="375" r:id="rId13"/>
    <p:sldId id="376" r:id="rId14"/>
    <p:sldId id="377" r:id="rId15"/>
    <p:sldId id="437" r:id="rId16"/>
    <p:sldId id="438" r:id="rId17"/>
    <p:sldId id="439" r:id="rId18"/>
    <p:sldId id="440" r:id="rId19"/>
    <p:sldId id="436" r:id="rId20"/>
    <p:sldId id="441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92" d="100"/>
          <a:sy n="92" d="100"/>
        </p:scale>
        <p:origin x="1308" y="9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20" y="3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39E82-0E96-4E4B-B743-836EECE73DCA}" type="doc">
      <dgm:prSet loTypeId="urn:microsoft.com/office/officeart/2005/8/layout/list1" loCatId="list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3493180C-C257-4A32-9443-9B257A9A51E8}">
      <dgm:prSet phldrT="[Text]"/>
      <dgm:spPr/>
      <dgm:t>
        <a:bodyPr/>
        <a:lstStyle/>
        <a:p>
          <a:r>
            <a:rPr lang="en-US" dirty="0" smtClean="0"/>
            <a:t>Routes</a:t>
          </a:r>
          <a:endParaRPr lang="en-US" dirty="0"/>
        </a:p>
      </dgm:t>
    </dgm:pt>
    <dgm:pt modelId="{E81FFBD2-51A1-4391-8AD6-1B7C71A47765}" type="parTrans" cxnId="{8E2CB026-4F1A-4438-9B39-6DB81168BB94}">
      <dgm:prSet/>
      <dgm:spPr/>
      <dgm:t>
        <a:bodyPr/>
        <a:lstStyle/>
        <a:p>
          <a:endParaRPr lang="en-US"/>
        </a:p>
      </dgm:t>
    </dgm:pt>
    <dgm:pt modelId="{C46921B0-7894-4F0B-A01C-095981137C2F}" type="sibTrans" cxnId="{8E2CB026-4F1A-4438-9B39-6DB81168BB94}">
      <dgm:prSet/>
      <dgm:spPr/>
      <dgm:t>
        <a:bodyPr/>
        <a:lstStyle/>
        <a:p>
          <a:endParaRPr lang="en-US"/>
        </a:p>
      </dgm:t>
    </dgm:pt>
    <dgm:pt modelId="{4E63D4FE-7AAE-48BB-A0ED-710D59525F45}">
      <dgm:prSet phldrT="[Text]"/>
      <dgm:spPr/>
      <dgm:t>
        <a:bodyPr/>
        <a:lstStyle/>
        <a:p>
          <a:r>
            <a:rPr lang="en-US" dirty="0" err="1" smtClean="0"/>
            <a:t>RouterOutlet</a:t>
          </a:r>
          <a:endParaRPr lang="en-US" dirty="0"/>
        </a:p>
      </dgm:t>
    </dgm:pt>
    <dgm:pt modelId="{9D73CAD4-791C-48BF-B5BB-846D48651313}" type="parTrans" cxnId="{190DC10D-C7CF-4C43-A156-FA21CC9972DC}">
      <dgm:prSet/>
      <dgm:spPr/>
      <dgm:t>
        <a:bodyPr/>
        <a:lstStyle/>
        <a:p>
          <a:endParaRPr lang="en-US"/>
        </a:p>
      </dgm:t>
    </dgm:pt>
    <dgm:pt modelId="{F2AC56E0-D51E-4422-8427-B7E3C90F9D4F}" type="sibTrans" cxnId="{190DC10D-C7CF-4C43-A156-FA21CC9972DC}">
      <dgm:prSet/>
      <dgm:spPr/>
      <dgm:t>
        <a:bodyPr/>
        <a:lstStyle/>
        <a:p>
          <a:endParaRPr lang="en-US"/>
        </a:p>
      </dgm:t>
    </dgm:pt>
    <dgm:pt modelId="{C5FDCAE3-F073-4BEC-97E5-C1B00F6CB50C}">
      <dgm:prSet phldrT="[Text]"/>
      <dgm:spPr/>
      <dgm:t>
        <a:bodyPr/>
        <a:lstStyle/>
        <a:p>
          <a:r>
            <a:rPr lang="en-US" dirty="0" err="1" smtClean="0"/>
            <a:t>RouterLink</a:t>
          </a:r>
          <a:endParaRPr lang="en-US" dirty="0"/>
        </a:p>
      </dgm:t>
    </dgm:pt>
    <dgm:pt modelId="{179052F4-1FA2-484C-A436-1F5B4CFCF093}" type="parTrans" cxnId="{8C6189C2-F1DA-4B5B-8D11-08E23E931CCD}">
      <dgm:prSet/>
      <dgm:spPr/>
      <dgm:t>
        <a:bodyPr/>
        <a:lstStyle/>
        <a:p>
          <a:endParaRPr lang="en-US"/>
        </a:p>
      </dgm:t>
    </dgm:pt>
    <dgm:pt modelId="{3FE22699-9401-4093-89F8-B1D6724FCBD0}" type="sibTrans" cxnId="{8C6189C2-F1DA-4B5B-8D11-08E23E931CCD}">
      <dgm:prSet/>
      <dgm:spPr/>
      <dgm:t>
        <a:bodyPr/>
        <a:lstStyle/>
        <a:p>
          <a:endParaRPr lang="en-US"/>
        </a:p>
      </dgm:t>
    </dgm:pt>
    <dgm:pt modelId="{A3D06D15-990C-462C-B4C0-C2368A054006}">
      <dgm:prSet phldrT="[Text]"/>
      <dgm:spPr/>
      <dgm:t>
        <a:bodyPr/>
        <a:lstStyle/>
        <a:p>
          <a:r>
            <a:rPr lang="en-US" dirty="0" smtClean="0"/>
            <a:t>Describes the routes application supports</a:t>
          </a:r>
          <a:endParaRPr lang="en-US" dirty="0"/>
        </a:p>
      </dgm:t>
    </dgm:pt>
    <dgm:pt modelId="{24CCFC74-8520-484E-9D9B-1344CA103932}" type="parTrans" cxnId="{4D0CB3D3-E333-4400-851D-A6487384239A}">
      <dgm:prSet/>
      <dgm:spPr/>
      <dgm:t>
        <a:bodyPr/>
        <a:lstStyle/>
        <a:p>
          <a:endParaRPr lang="en-US"/>
        </a:p>
      </dgm:t>
    </dgm:pt>
    <dgm:pt modelId="{64FC0340-C39E-4621-98E9-765FB87BEE6B}" type="sibTrans" cxnId="{4D0CB3D3-E333-4400-851D-A6487384239A}">
      <dgm:prSet/>
      <dgm:spPr/>
      <dgm:t>
        <a:bodyPr/>
        <a:lstStyle/>
        <a:p>
          <a:endParaRPr lang="en-US"/>
        </a:p>
      </dgm:t>
    </dgm:pt>
    <dgm:pt modelId="{15E82150-E1CD-4926-AC33-A124C04DF4C5}">
      <dgm:prSet phldrT="[Text]"/>
      <dgm:spPr/>
      <dgm:t>
        <a:bodyPr/>
        <a:lstStyle/>
        <a:p>
          <a:r>
            <a:rPr lang="en-US" dirty="0" smtClean="0"/>
            <a:t>A “placeholder” component that gets expanded to each route’s content</a:t>
          </a:r>
          <a:endParaRPr lang="en-US" dirty="0"/>
        </a:p>
      </dgm:t>
    </dgm:pt>
    <dgm:pt modelId="{369B4D64-3E96-438C-8B2C-C83417407982}" type="parTrans" cxnId="{F6E8FDEB-C86C-4A0A-81B0-D1BD1A105764}">
      <dgm:prSet/>
      <dgm:spPr/>
      <dgm:t>
        <a:bodyPr/>
        <a:lstStyle/>
        <a:p>
          <a:endParaRPr lang="en-US"/>
        </a:p>
      </dgm:t>
    </dgm:pt>
    <dgm:pt modelId="{9037E126-F381-4872-A3C1-138DDC9503BC}" type="sibTrans" cxnId="{F6E8FDEB-C86C-4A0A-81B0-D1BD1A105764}">
      <dgm:prSet/>
      <dgm:spPr/>
      <dgm:t>
        <a:bodyPr/>
        <a:lstStyle/>
        <a:p>
          <a:endParaRPr lang="en-US"/>
        </a:p>
      </dgm:t>
    </dgm:pt>
    <dgm:pt modelId="{564101DD-7A9F-409F-BC73-B0577E5D99C4}">
      <dgm:prSet phldrT="[Text]"/>
      <dgm:spPr/>
      <dgm:t>
        <a:bodyPr/>
        <a:lstStyle/>
        <a:p>
          <a:r>
            <a:rPr lang="en-US" dirty="0" smtClean="0"/>
            <a:t>Directive is used to link to routes</a:t>
          </a:r>
          <a:endParaRPr lang="en-US" dirty="0"/>
        </a:p>
      </dgm:t>
    </dgm:pt>
    <dgm:pt modelId="{5DD08C45-B7E7-4301-9588-AEB26756C0A6}" type="parTrans" cxnId="{A48512EC-57DC-4C46-AE25-A67DF27927E4}">
      <dgm:prSet/>
      <dgm:spPr/>
      <dgm:t>
        <a:bodyPr/>
        <a:lstStyle/>
        <a:p>
          <a:endParaRPr lang="en-US"/>
        </a:p>
      </dgm:t>
    </dgm:pt>
    <dgm:pt modelId="{0CE170BE-CFB3-4AEE-AAF5-4A53EF9DB0E7}" type="sibTrans" cxnId="{A48512EC-57DC-4C46-AE25-A67DF27927E4}">
      <dgm:prSet/>
      <dgm:spPr/>
      <dgm:t>
        <a:bodyPr/>
        <a:lstStyle/>
        <a:p>
          <a:endParaRPr lang="en-US"/>
        </a:p>
      </dgm:t>
    </dgm:pt>
    <dgm:pt modelId="{251340C3-2AC9-4308-AFBE-AC8735102FD5}" type="pres">
      <dgm:prSet presAssocID="{AB139E82-0E96-4E4B-B743-836EECE73D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525B2B-9980-4FC9-9D10-3B997AE7D833}" type="pres">
      <dgm:prSet presAssocID="{3493180C-C257-4A32-9443-9B257A9A51E8}" presName="parentLin" presStyleCnt="0"/>
      <dgm:spPr/>
    </dgm:pt>
    <dgm:pt modelId="{635F396B-A88C-4018-B1A4-D6881F364A05}" type="pres">
      <dgm:prSet presAssocID="{3493180C-C257-4A32-9443-9B257A9A51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5BB0DDC-0F9E-47EA-A027-2D3BD96A0DBA}" type="pres">
      <dgm:prSet presAssocID="{3493180C-C257-4A32-9443-9B257A9A51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6DF88-47F2-43B2-9801-DD766360524C}" type="pres">
      <dgm:prSet presAssocID="{3493180C-C257-4A32-9443-9B257A9A51E8}" presName="negativeSpace" presStyleCnt="0"/>
      <dgm:spPr/>
    </dgm:pt>
    <dgm:pt modelId="{A640872B-2376-44FE-AA69-8A0883A68682}" type="pres">
      <dgm:prSet presAssocID="{3493180C-C257-4A32-9443-9B257A9A51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082D9-A2FA-4EEB-A9F7-52C8B34ED794}" type="pres">
      <dgm:prSet presAssocID="{C46921B0-7894-4F0B-A01C-095981137C2F}" presName="spaceBetweenRectangles" presStyleCnt="0"/>
      <dgm:spPr/>
    </dgm:pt>
    <dgm:pt modelId="{96826B2D-9E5C-4E06-9E30-988DB57ED335}" type="pres">
      <dgm:prSet presAssocID="{4E63D4FE-7AAE-48BB-A0ED-710D59525F45}" presName="parentLin" presStyleCnt="0"/>
      <dgm:spPr/>
    </dgm:pt>
    <dgm:pt modelId="{3CA67AEB-F96E-4E48-95A9-E5CCC2CD525C}" type="pres">
      <dgm:prSet presAssocID="{4E63D4FE-7AAE-48BB-A0ED-710D59525F4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FCF5D1E-4D99-4E79-9506-B6ECF47AE092}" type="pres">
      <dgm:prSet presAssocID="{4E63D4FE-7AAE-48BB-A0ED-710D59525F4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157FF-55F3-4D94-981C-9EFA091EE6EA}" type="pres">
      <dgm:prSet presAssocID="{4E63D4FE-7AAE-48BB-A0ED-710D59525F45}" presName="negativeSpace" presStyleCnt="0"/>
      <dgm:spPr/>
    </dgm:pt>
    <dgm:pt modelId="{1FF94A68-B47A-443E-B4B7-61071BC5DBB5}" type="pres">
      <dgm:prSet presAssocID="{4E63D4FE-7AAE-48BB-A0ED-710D59525F4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E3FF6-171E-4DAD-AE8D-3520D4CAD18D}" type="pres">
      <dgm:prSet presAssocID="{F2AC56E0-D51E-4422-8427-B7E3C90F9D4F}" presName="spaceBetweenRectangles" presStyleCnt="0"/>
      <dgm:spPr/>
    </dgm:pt>
    <dgm:pt modelId="{EE40574C-3FE3-4267-8899-94F19F16634C}" type="pres">
      <dgm:prSet presAssocID="{C5FDCAE3-F073-4BEC-97E5-C1B00F6CB50C}" presName="parentLin" presStyleCnt="0"/>
      <dgm:spPr/>
    </dgm:pt>
    <dgm:pt modelId="{F4E4020F-197F-4470-85FB-E1FBE92F18BF}" type="pres">
      <dgm:prSet presAssocID="{C5FDCAE3-F073-4BEC-97E5-C1B00F6CB50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00B3221-BEBF-4637-A0BF-60E282B54BE5}" type="pres">
      <dgm:prSet presAssocID="{C5FDCAE3-F073-4BEC-97E5-C1B00F6CB50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394DF-EC52-425F-A75C-72D63B47266E}" type="pres">
      <dgm:prSet presAssocID="{C5FDCAE3-F073-4BEC-97E5-C1B00F6CB50C}" presName="negativeSpace" presStyleCnt="0"/>
      <dgm:spPr/>
    </dgm:pt>
    <dgm:pt modelId="{F6601127-57FB-4DD0-98B2-4C93211F2DB4}" type="pres">
      <dgm:prSet presAssocID="{C5FDCAE3-F073-4BEC-97E5-C1B00F6CB50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73174B-E7A1-4F4F-9850-6B6B65675545}" type="presOf" srcId="{AB139E82-0E96-4E4B-B743-836EECE73DCA}" destId="{251340C3-2AC9-4308-AFBE-AC8735102FD5}" srcOrd="0" destOrd="0" presId="urn:microsoft.com/office/officeart/2005/8/layout/list1"/>
    <dgm:cxn modelId="{8C6189C2-F1DA-4B5B-8D11-08E23E931CCD}" srcId="{AB139E82-0E96-4E4B-B743-836EECE73DCA}" destId="{C5FDCAE3-F073-4BEC-97E5-C1B00F6CB50C}" srcOrd="2" destOrd="0" parTransId="{179052F4-1FA2-484C-A436-1F5B4CFCF093}" sibTransId="{3FE22699-9401-4093-89F8-B1D6724FCBD0}"/>
    <dgm:cxn modelId="{86040C37-58FD-4EFF-AA6C-5D6940A825A4}" type="presOf" srcId="{564101DD-7A9F-409F-BC73-B0577E5D99C4}" destId="{F6601127-57FB-4DD0-98B2-4C93211F2DB4}" srcOrd="0" destOrd="0" presId="urn:microsoft.com/office/officeart/2005/8/layout/list1"/>
    <dgm:cxn modelId="{0ACAB927-B9CD-45B7-BA12-750A67515384}" type="presOf" srcId="{C5FDCAE3-F073-4BEC-97E5-C1B00F6CB50C}" destId="{700B3221-BEBF-4637-A0BF-60E282B54BE5}" srcOrd="1" destOrd="0" presId="urn:microsoft.com/office/officeart/2005/8/layout/list1"/>
    <dgm:cxn modelId="{8E2CB026-4F1A-4438-9B39-6DB81168BB94}" srcId="{AB139E82-0E96-4E4B-B743-836EECE73DCA}" destId="{3493180C-C257-4A32-9443-9B257A9A51E8}" srcOrd="0" destOrd="0" parTransId="{E81FFBD2-51A1-4391-8AD6-1B7C71A47765}" sibTransId="{C46921B0-7894-4F0B-A01C-095981137C2F}"/>
    <dgm:cxn modelId="{4D0CB3D3-E333-4400-851D-A6487384239A}" srcId="{3493180C-C257-4A32-9443-9B257A9A51E8}" destId="{A3D06D15-990C-462C-B4C0-C2368A054006}" srcOrd="0" destOrd="0" parTransId="{24CCFC74-8520-484E-9D9B-1344CA103932}" sibTransId="{64FC0340-C39E-4621-98E9-765FB87BEE6B}"/>
    <dgm:cxn modelId="{F6E8FDEB-C86C-4A0A-81B0-D1BD1A105764}" srcId="{4E63D4FE-7AAE-48BB-A0ED-710D59525F45}" destId="{15E82150-E1CD-4926-AC33-A124C04DF4C5}" srcOrd="0" destOrd="0" parTransId="{369B4D64-3E96-438C-8B2C-C83417407982}" sibTransId="{9037E126-F381-4872-A3C1-138DDC9503BC}"/>
    <dgm:cxn modelId="{A48512EC-57DC-4C46-AE25-A67DF27927E4}" srcId="{C5FDCAE3-F073-4BEC-97E5-C1B00F6CB50C}" destId="{564101DD-7A9F-409F-BC73-B0577E5D99C4}" srcOrd="0" destOrd="0" parTransId="{5DD08C45-B7E7-4301-9588-AEB26756C0A6}" sibTransId="{0CE170BE-CFB3-4AEE-AAF5-4A53EF9DB0E7}"/>
    <dgm:cxn modelId="{D56DBF7E-67BE-4560-B369-437DE8EC9A07}" type="presOf" srcId="{4E63D4FE-7AAE-48BB-A0ED-710D59525F45}" destId="{3CA67AEB-F96E-4E48-95A9-E5CCC2CD525C}" srcOrd="0" destOrd="0" presId="urn:microsoft.com/office/officeart/2005/8/layout/list1"/>
    <dgm:cxn modelId="{40A45B13-B738-4EC0-A6AE-4FC07910D854}" type="presOf" srcId="{3493180C-C257-4A32-9443-9B257A9A51E8}" destId="{05BB0DDC-0F9E-47EA-A027-2D3BD96A0DBA}" srcOrd="1" destOrd="0" presId="urn:microsoft.com/office/officeart/2005/8/layout/list1"/>
    <dgm:cxn modelId="{A5A8EF77-9E80-4F0C-A844-996A55376FA3}" type="presOf" srcId="{3493180C-C257-4A32-9443-9B257A9A51E8}" destId="{635F396B-A88C-4018-B1A4-D6881F364A05}" srcOrd="0" destOrd="0" presId="urn:microsoft.com/office/officeart/2005/8/layout/list1"/>
    <dgm:cxn modelId="{E42D0D19-AE93-463E-8EF7-EF64160E4DD4}" type="presOf" srcId="{C5FDCAE3-F073-4BEC-97E5-C1B00F6CB50C}" destId="{F4E4020F-197F-4470-85FB-E1FBE92F18BF}" srcOrd="0" destOrd="0" presId="urn:microsoft.com/office/officeart/2005/8/layout/list1"/>
    <dgm:cxn modelId="{A346C1C6-1C6F-4884-917C-091A9E177C04}" type="presOf" srcId="{A3D06D15-990C-462C-B4C0-C2368A054006}" destId="{A640872B-2376-44FE-AA69-8A0883A68682}" srcOrd="0" destOrd="0" presId="urn:microsoft.com/office/officeart/2005/8/layout/list1"/>
    <dgm:cxn modelId="{A748D505-F733-4D1C-9C91-3C327023A4D3}" type="presOf" srcId="{4E63D4FE-7AAE-48BB-A0ED-710D59525F45}" destId="{FFCF5D1E-4D99-4E79-9506-B6ECF47AE092}" srcOrd="1" destOrd="0" presId="urn:microsoft.com/office/officeart/2005/8/layout/list1"/>
    <dgm:cxn modelId="{190DC10D-C7CF-4C43-A156-FA21CC9972DC}" srcId="{AB139E82-0E96-4E4B-B743-836EECE73DCA}" destId="{4E63D4FE-7AAE-48BB-A0ED-710D59525F45}" srcOrd="1" destOrd="0" parTransId="{9D73CAD4-791C-48BF-B5BB-846D48651313}" sibTransId="{F2AC56E0-D51E-4422-8427-B7E3C90F9D4F}"/>
    <dgm:cxn modelId="{B45F9A4B-AC1B-47B5-ABC5-9300AC022A1C}" type="presOf" srcId="{15E82150-E1CD-4926-AC33-A124C04DF4C5}" destId="{1FF94A68-B47A-443E-B4B7-61071BC5DBB5}" srcOrd="0" destOrd="0" presId="urn:microsoft.com/office/officeart/2005/8/layout/list1"/>
    <dgm:cxn modelId="{9170D42B-92CA-4CB6-B887-11F8B37EBBA8}" type="presParOf" srcId="{251340C3-2AC9-4308-AFBE-AC8735102FD5}" destId="{6B525B2B-9980-4FC9-9D10-3B997AE7D833}" srcOrd="0" destOrd="0" presId="urn:microsoft.com/office/officeart/2005/8/layout/list1"/>
    <dgm:cxn modelId="{E88B75DD-6180-4C99-B26B-B5C278AD618F}" type="presParOf" srcId="{6B525B2B-9980-4FC9-9D10-3B997AE7D833}" destId="{635F396B-A88C-4018-B1A4-D6881F364A05}" srcOrd="0" destOrd="0" presId="urn:microsoft.com/office/officeart/2005/8/layout/list1"/>
    <dgm:cxn modelId="{FC9E31B3-7111-4302-AC3B-A2BBA564E904}" type="presParOf" srcId="{6B525B2B-9980-4FC9-9D10-3B997AE7D833}" destId="{05BB0DDC-0F9E-47EA-A027-2D3BD96A0DBA}" srcOrd="1" destOrd="0" presId="urn:microsoft.com/office/officeart/2005/8/layout/list1"/>
    <dgm:cxn modelId="{201FFB5E-ABFB-4CE8-9E0E-796E50EC401B}" type="presParOf" srcId="{251340C3-2AC9-4308-AFBE-AC8735102FD5}" destId="{4066DF88-47F2-43B2-9801-DD766360524C}" srcOrd="1" destOrd="0" presId="urn:microsoft.com/office/officeart/2005/8/layout/list1"/>
    <dgm:cxn modelId="{64EB2CAE-0C28-4588-9DA0-B23DCE073D21}" type="presParOf" srcId="{251340C3-2AC9-4308-AFBE-AC8735102FD5}" destId="{A640872B-2376-44FE-AA69-8A0883A68682}" srcOrd="2" destOrd="0" presId="urn:microsoft.com/office/officeart/2005/8/layout/list1"/>
    <dgm:cxn modelId="{9D2AB6EA-2D37-40D3-BB72-AA413B5BEBC1}" type="presParOf" srcId="{251340C3-2AC9-4308-AFBE-AC8735102FD5}" destId="{657082D9-A2FA-4EEB-A9F7-52C8B34ED794}" srcOrd="3" destOrd="0" presId="urn:microsoft.com/office/officeart/2005/8/layout/list1"/>
    <dgm:cxn modelId="{9E2E3A72-1F44-4403-BCA5-622D4543B839}" type="presParOf" srcId="{251340C3-2AC9-4308-AFBE-AC8735102FD5}" destId="{96826B2D-9E5C-4E06-9E30-988DB57ED335}" srcOrd="4" destOrd="0" presId="urn:microsoft.com/office/officeart/2005/8/layout/list1"/>
    <dgm:cxn modelId="{FC3D2BCD-5AAD-4BCB-AFFB-A27C208FF6C3}" type="presParOf" srcId="{96826B2D-9E5C-4E06-9E30-988DB57ED335}" destId="{3CA67AEB-F96E-4E48-95A9-E5CCC2CD525C}" srcOrd="0" destOrd="0" presId="urn:microsoft.com/office/officeart/2005/8/layout/list1"/>
    <dgm:cxn modelId="{A8473B05-54D7-423D-AD1F-A20259598FCE}" type="presParOf" srcId="{96826B2D-9E5C-4E06-9E30-988DB57ED335}" destId="{FFCF5D1E-4D99-4E79-9506-B6ECF47AE092}" srcOrd="1" destOrd="0" presId="urn:microsoft.com/office/officeart/2005/8/layout/list1"/>
    <dgm:cxn modelId="{3B642851-7AA0-4B24-9AC2-7A197BFD67FD}" type="presParOf" srcId="{251340C3-2AC9-4308-AFBE-AC8735102FD5}" destId="{35B157FF-55F3-4D94-981C-9EFA091EE6EA}" srcOrd="5" destOrd="0" presId="urn:microsoft.com/office/officeart/2005/8/layout/list1"/>
    <dgm:cxn modelId="{F3428B6B-B7BF-40A5-AB1F-FDFC0A937A87}" type="presParOf" srcId="{251340C3-2AC9-4308-AFBE-AC8735102FD5}" destId="{1FF94A68-B47A-443E-B4B7-61071BC5DBB5}" srcOrd="6" destOrd="0" presId="urn:microsoft.com/office/officeart/2005/8/layout/list1"/>
    <dgm:cxn modelId="{9CC37370-368B-4420-BF47-23A2AB4E8966}" type="presParOf" srcId="{251340C3-2AC9-4308-AFBE-AC8735102FD5}" destId="{A6FE3FF6-171E-4DAD-AE8D-3520D4CAD18D}" srcOrd="7" destOrd="0" presId="urn:microsoft.com/office/officeart/2005/8/layout/list1"/>
    <dgm:cxn modelId="{F1CB97A0-3261-499C-8EE6-0A82389CF01C}" type="presParOf" srcId="{251340C3-2AC9-4308-AFBE-AC8735102FD5}" destId="{EE40574C-3FE3-4267-8899-94F19F16634C}" srcOrd="8" destOrd="0" presId="urn:microsoft.com/office/officeart/2005/8/layout/list1"/>
    <dgm:cxn modelId="{3CA974B2-CB8F-4C2E-A9DC-26AB7087ED20}" type="presParOf" srcId="{EE40574C-3FE3-4267-8899-94F19F16634C}" destId="{F4E4020F-197F-4470-85FB-E1FBE92F18BF}" srcOrd="0" destOrd="0" presId="urn:microsoft.com/office/officeart/2005/8/layout/list1"/>
    <dgm:cxn modelId="{3BEF9ED6-27A8-48C5-A2AD-F0133B0BA93F}" type="presParOf" srcId="{EE40574C-3FE3-4267-8899-94F19F16634C}" destId="{700B3221-BEBF-4637-A0BF-60E282B54BE5}" srcOrd="1" destOrd="0" presId="urn:microsoft.com/office/officeart/2005/8/layout/list1"/>
    <dgm:cxn modelId="{962D0A80-4303-4F41-A148-1D693C3FD17D}" type="presParOf" srcId="{251340C3-2AC9-4308-AFBE-AC8735102FD5}" destId="{A5F394DF-EC52-425F-A75C-72D63B47266E}" srcOrd="9" destOrd="0" presId="urn:microsoft.com/office/officeart/2005/8/layout/list1"/>
    <dgm:cxn modelId="{A7C92D1C-7959-4E38-A66A-E6EBDD649154}" type="presParOf" srcId="{251340C3-2AC9-4308-AFBE-AC8735102FD5}" destId="{F6601127-57FB-4DD0-98B2-4C93211F2D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32000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Angular 2				                                   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 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152711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74406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404908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248535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HTML5 client-side routing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With the introduction of HTML5, browsers acquired the ability to programmatically create new browser history entries that change the displayed URL without the need for a new request. This is achieved using the </a:t>
            </a:r>
            <a:r>
              <a:rPr lang="en-US" dirty="0" err="1" smtClean="0"/>
              <a:t>history.pushState</a:t>
            </a:r>
            <a:r>
              <a:rPr lang="en-US" dirty="0" smtClean="0"/>
              <a:t> method that exposes the browser’s navigational history to JavaScript.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 now, instead of relying on the anchor hack to navigate routes, modern frameworks can rely on </a:t>
            </a:r>
            <a:r>
              <a:rPr lang="en-US" dirty="0" err="1" smtClean="0"/>
              <a:t>pushState</a:t>
            </a:r>
            <a:r>
              <a:rPr lang="en-US" dirty="0" smtClean="0"/>
              <a:t> to perform history manipulation without reloads.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way of routing already works in Angular 1, but it needs to be explicitly enabled using $locationProvider.html5Mode(true).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Angular 2, the HTML5 is the default mode. </a:t>
            </a:r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380674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951388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Notice that </a:t>
            </a:r>
            <a:r>
              <a:rPr lang="en-US" dirty="0" err="1"/>
              <a:t>route.params</a:t>
            </a:r>
            <a:r>
              <a:rPr lang="en-US" dirty="0"/>
              <a:t> is an observable. We can extract the value of the </a:t>
            </a:r>
            <a:r>
              <a:rPr lang="en-US" dirty="0" err="1"/>
              <a:t>param</a:t>
            </a:r>
            <a:r>
              <a:rPr lang="en-US" dirty="0"/>
              <a:t> into a hard </a:t>
            </a:r>
            <a:r>
              <a:rPr lang="en-US" dirty="0" smtClean="0"/>
              <a:t>value by </a:t>
            </a:r>
            <a:r>
              <a:rPr lang="en-US" dirty="0"/>
              <a:t>using .subscribe.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78692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26206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16001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7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r>
              <a:rPr lang="en-US" dirty="0"/>
              <a:t>The browser is a familiar model of application navigation:</a:t>
            </a:r>
          </a:p>
          <a:p>
            <a:r>
              <a:rPr lang="en-US" dirty="0"/>
              <a:t>Enter a URL in the address bar and the browser navigates to a corresponding page.</a:t>
            </a:r>
          </a:p>
          <a:p>
            <a:r>
              <a:rPr lang="en-US" dirty="0"/>
              <a:t>Click links on the page and the browser navigates to a new page.</a:t>
            </a:r>
          </a:p>
          <a:p>
            <a:r>
              <a:rPr lang="en-US" dirty="0"/>
              <a:t>Click the browser's back and forward buttons and the browser navigates backward and forward through the history of pages you've seen.</a:t>
            </a:r>
          </a:p>
          <a:p>
            <a:pPr algn="just"/>
            <a:r>
              <a:rPr lang="en-US" dirty="0"/>
              <a:t>The Angular Router ("the router") borrows from this model. It can interpret a browser URL as an instruction to navigate to a client-generated view. It can pass optional parameters along to the supporting view component that help it decide what specific content to present. </a:t>
            </a:r>
            <a:endParaRPr lang="en-US" dirty="0" smtClean="0"/>
          </a:p>
          <a:p>
            <a:pPr algn="just"/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 } from '@angular/router';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853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 } from '@angular/router</a:t>
            </a:r>
            <a:r>
              <a:rPr lang="en-US" dirty="0" smtClean="0"/>
              <a:t>';</a:t>
            </a:r>
          </a:p>
          <a:p>
            <a:pPr algn="just"/>
            <a:r>
              <a:rPr lang="en-US" dirty="0"/>
              <a:t>A router has no routes until you configure it. The following example creates four route definitions, configures the router via the </a:t>
            </a:r>
            <a:r>
              <a:rPr lang="en-US" dirty="0" err="1"/>
              <a:t>RouterModule.forRoot</a:t>
            </a:r>
            <a:r>
              <a:rPr lang="en-US" dirty="0"/>
              <a:t> method, and adds the result to the </a:t>
            </a:r>
            <a:r>
              <a:rPr lang="en-US" dirty="0" err="1"/>
              <a:t>AppModule's</a:t>
            </a:r>
            <a:r>
              <a:rPr lang="en-US" dirty="0"/>
              <a:t> imports array.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690288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router has no routes until you configure it. The following example creates four route definitions, configures the router via the </a:t>
            </a:r>
            <a:r>
              <a:rPr lang="en-US" dirty="0" err="1"/>
              <a:t>RouterModule.forRoot</a:t>
            </a:r>
            <a:r>
              <a:rPr lang="en-US" dirty="0"/>
              <a:t> method, and adds the result to the </a:t>
            </a:r>
            <a:r>
              <a:rPr lang="en-US" dirty="0" err="1"/>
              <a:t>AppModule's</a:t>
            </a:r>
            <a:r>
              <a:rPr lang="en-US" dirty="0"/>
              <a:t> imports array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err="1"/>
              <a:t>appRoutes</a:t>
            </a:r>
            <a:r>
              <a:rPr lang="en-US" dirty="0"/>
              <a:t> array of </a:t>
            </a:r>
            <a:r>
              <a:rPr lang="en-US" i="1" dirty="0"/>
              <a:t>routes</a:t>
            </a:r>
            <a:r>
              <a:rPr lang="en-US" dirty="0"/>
              <a:t> describes how to navigate. Pass it to the </a:t>
            </a:r>
            <a:r>
              <a:rPr lang="en-US" dirty="0" err="1"/>
              <a:t>RouterModule.forRoot</a:t>
            </a:r>
            <a:r>
              <a:rPr lang="en-US" dirty="0"/>
              <a:t> method in the module imports to configure the router.</a:t>
            </a:r>
          </a:p>
          <a:p>
            <a:r>
              <a:rPr lang="en-US" dirty="0"/>
              <a:t>Each Route maps a URL path to a component. There are </a:t>
            </a:r>
            <a:r>
              <a:rPr lang="en-US" i="1" dirty="0"/>
              <a:t>no leading slashes</a:t>
            </a:r>
            <a:r>
              <a:rPr lang="en-US" dirty="0"/>
              <a:t> in the </a:t>
            </a:r>
            <a:r>
              <a:rPr lang="en-US" i="1" dirty="0"/>
              <a:t>path</a:t>
            </a:r>
            <a:r>
              <a:rPr lang="en-US" dirty="0"/>
              <a:t>. The router parses and builds the final URL for you, allowing you to use both relative and absolute paths when navigating between application views</a:t>
            </a:r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32704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Basic Routing Steps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Set &lt;base </a:t>
            </a:r>
            <a:r>
              <a:rPr lang="en-US" b="1" dirty="0" err="1" smtClean="0"/>
              <a:t>href</a:t>
            </a:r>
            <a:r>
              <a:rPr lang="en-US" b="1" dirty="0" smtClean="0"/>
              <a:t>=“/”&gt; tag</a:t>
            </a:r>
          </a:p>
          <a:p>
            <a:pPr algn="just"/>
            <a:r>
              <a:rPr lang="en-US" b="1" dirty="0" smtClean="0"/>
              <a:t>Use the </a:t>
            </a:r>
            <a:r>
              <a:rPr lang="en-US" b="1" dirty="0" err="1" smtClean="0"/>
              <a:t>RouterConfig</a:t>
            </a:r>
            <a:r>
              <a:rPr lang="en-US" b="1" dirty="0" smtClean="0"/>
              <a:t> on the root component</a:t>
            </a:r>
          </a:p>
          <a:p>
            <a:pPr algn="just"/>
            <a:r>
              <a:rPr lang="en-US" b="1" dirty="0" smtClean="0"/>
              <a:t>Use the </a:t>
            </a:r>
            <a:r>
              <a:rPr lang="en-US" b="1" dirty="0" err="1" smtClean="0"/>
              <a:t>RouterOutlet</a:t>
            </a:r>
            <a:r>
              <a:rPr lang="en-US" b="1" dirty="0" smtClean="0"/>
              <a:t> Component as placeholder</a:t>
            </a:r>
          </a:p>
          <a:p>
            <a:pPr algn="just"/>
            <a:r>
              <a:rPr lang="en-US" b="1" dirty="0" smtClean="0"/>
              <a:t>Use the </a:t>
            </a:r>
            <a:r>
              <a:rPr lang="en-US" b="1" dirty="0" err="1" smtClean="0"/>
              <a:t>RouterLink</a:t>
            </a:r>
            <a:r>
              <a:rPr lang="en-US" b="1" dirty="0" smtClean="0"/>
              <a:t> directive for Link</a:t>
            </a:r>
          </a:p>
          <a:p>
            <a:r>
              <a:rPr lang="en-US" b="1" dirty="0"/>
              <a:t>Router outlet</a:t>
            </a:r>
          </a:p>
          <a:p>
            <a:r>
              <a:rPr lang="en-US" dirty="0"/>
              <a:t>Given this configuration, when the browser URL for this application becomes /heroes, the router matches that URL to the route path /heroes and displays the </a:t>
            </a:r>
            <a:r>
              <a:rPr lang="en-US" dirty="0" err="1"/>
              <a:t>HeroListComponent</a:t>
            </a:r>
            <a:r>
              <a:rPr lang="en-US" dirty="0"/>
              <a:t> </a:t>
            </a:r>
            <a:r>
              <a:rPr lang="en-US" i="1" dirty="0"/>
              <a:t>after</a:t>
            </a:r>
            <a:r>
              <a:rPr lang="en-US" dirty="0"/>
              <a:t> a </a:t>
            </a:r>
            <a:r>
              <a:rPr lang="en-US" dirty="0" err="1"/>
              <a:t>RouterOutlet</a:t>
            </a:r>
            <a:r>
              <a:rPr lang="en-US" dirty="0"/>
              <a:t> that you've placed in the host view's HTML.</a:t>
            </a:r>
          </a:p>
          <a:p>
            <a:r>
              <a:rPr lang="en-US" dirty="0"/>
              <a:t>COPY CODE&lt;router-outlet&gt;&lt;/router-outlet&gt; &lt;!-- Routed views go here --&gt;</a:t>
            </a:r>
          </a:p>
          <a:p>
            <a:r>
              <a:rPr lang="en-US" b="1" dirty="0"/>
              <a:t>Router links</a:t>
            </a:r>
          </a:p>
          <a:p>
            <a:r>
              <a:rPr lang="en-US" dirty="0"/>
              <a:t>Now you have routes configured and a place to render them, but how do you navigate? The URL could arrive directly from the browser address bar.</a:t>
            </a:r>
          </a:p>
          <a:p>
            <a:r>
              <a:rPr lang="en-US" dirty="0"/>
              <a:t>The </a:t>
            </a:r>
            <a:r>
              <a:rPr lang="en-US" dirty="0" err="1"/>
              <a:t>RouterLink</a:t>
            </a:r>
            <a:r>
              <a:rPr lang="en-US" dirty="0"/>
              <a:t> directives on the anchor tags give the router control over those elements. The navigation paths are fixed, so you can assign a string to the </a:t>
            </a:r>
            <a:r>
              <a:rPr lang="en-US" dirty="0" err="1"/>
              <a:t>routerLink</a:t>
            </a:r>
            <a:r>
              <a:rPr lang="en-US" dirty="0"/>
              <a:t> (a "one-time" binding).</a:t>
            </a:r>
          </a:p>
          <a:p>
            <a:r>
              <a:rPr lang="en-US" dirty="0"/>
              <a:t>Had the navigation path been more dynamic, you could have bound to a template expression that returned an array of route link parameters (the </a:t>
            </a:r>
            <a:r>
              <a:rPr lang="en-US" i="1" dirty="0"/>
              <a:t>link parameters array</a:t>
            </a:r>
            <a:r>
              <a:rPr lang="en-US" dirty="0"/>
              <a:t>). The router resolves that array into a complete URL.</a:t>
            </a:r>
          </a:p>
          <a:p>
            <a:r>
              <a:rPr lang="en-US" dirty="0"/>
              <a:t>The </a:t>
            </a:r>
            <a:r>
              <a:rPr lang="en-US" b="1" dirty="0" err="1"/>
              <a:t>RouterLinkActive</a:t>
            </a:r>
            <a:r>
              <a:rPr lang="en-US" dirty="0"/>
              <a:t> directive on each anchor tag helps visually distinguish the anchor for the currently selected "active" route. The router adds the active CSS class to the element when the associated </a:t>
            </a:r>
            <a:r>
              <a:rPr lang="en-US" i="1" dirty="0" err="1"/>
              <a:t>RouterLink</a:t>
            </a:r>
            <a:r>
              <a:rPr lang="en-US" dirty="0"/>
              <a:t> becomes active. You can add this directive to the anchor or to its parent element.</a:t>
            </a:r>
          </a:p>
          <a:p>
            <a:pPr algn="just"/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61598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3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75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8818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14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62713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30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87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1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4069775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49762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522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21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0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69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986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Routing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000" smtClean="0"/>
          </a:p>
          <a:p>
            <a:r>
              <a:rPr lang="en-US" sz="2000" smtClean="0"/>
              <a:t>Lesson-9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RouterOutlet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router-outlet element indicates where the contents of each route component will be rendered.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RouterOutlet</a:t>
            </a:r>
            <a:r>
              <a:rPr lang="en-US" dirty="0"/>
              <a:t> directive is used to describe to Angular where in our page we want to render the contents for each </a:t>
            </a:r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6736" y="3915508"/>
            <a:ext cx="6087326" cy="1793630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@Component({ 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selector: 'my-app', 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template:`&lt;div class="container"&gt;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	&lt;router-outlet&gt;&lt;/router-outlet&gt;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	&lt;/div&gt;`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RouterLink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generates link based on the route path.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routerLink</a:t>
            </a:r>
            <a:r>
              <a:rPr lang="en-US" sz="2000" dirty="0" smtClean="0"/>
              <a:t> navigates to a route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606062" y="2825262"/>
            <a:ext cx="5334000" cy="1793630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&lt;div&gt;                           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&lt;a [</a:t>
            </a:r>
            <a:r>
              <a:rPr lang="en-US" sz="1600" dirty="0" err="1" smtClean="0">
                <a:solidFill>
                  <a:srgbClr val="000000"/>
                </a:solidFill>
              </a:rPr>
              <a:t>routerLink</a:t>
            </a:r>
            <a:r>
              <a:rPr lang="en-US" sz="1600" dirty="0" smtClean="0">
                <a:solidFill>
                  <a:srgbClr val="000000"/>
                </a:solidFill>
              </a:rPr>
              <a:t>]="['Home']"&gt;Home&lt;/a&gt;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&lt;a [</a:t>
            </a:r>
            <a:r>
              <a:rPr lang="en-US" sz="1600" dirty="0" err="1" smtClean="0">
                <a:solidFill>
                  <a:srgbClr val="000000"/>
                </a:solidFill>
              </a:rPr>
              <a:t>routerLink</a:t>
            </a:r>
            <a:r>
              <a:rPr lang="en-US" sz="1600" dirty="0" smtClean="0">
                <a:solidFill>
                  <a:srgbClr val="000000"/>
                </a:solidFill>
              </a:rPr>
              <a:t>]="[‘About']"&gt;About Us&lt;/a&gt;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RouterOutlet</a:t>
            </a:r>
            <a:r>
              <a:rPr lang="en-US" dirty="0" smtClean="0"/>
              <a:t> &amp; </a:t>
            </a:r>
            <a:r>
              <a:rPr lang="en-US" dirty="0" err="1" smtClean="0"/>
              <a:t>RouterLink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02460" y="1497315"/>
            <a:ext cx="4657866" cy="3177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09936" y="2824303"/>
            <a:ext cx="3788228" cy="1357441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00000"/>
                </a:solidFill>
              </a:rPr>
              <a:t>&lt;router-outlet&gt;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09936" y="2174219"/>
            <a:ext cx="3788227" cy="5325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&lt;a [</a:t>
            </a:r>
            <a:r>
              <a:rPr lang="en-US" sz="1600" dirty="0" err="1" smtClean="0">
                <a:solidFill>
                  <a:srgbClr val="000000"/>
                </a:solidFill>
              </a:rPr>
              <a:t>routerLink</a:t>
            </a:r>
            <a:r>
              <a:rPr lang="en-US" sz="1600" dirty="0" smtClean="0">
                <a:solidFill>
                  <a:srgbClr val="000000"/>
                </a:solidFill>
              </a:rPr>
              <a:t>]="['Go']"&gt;Go&lt;/a&gt;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13477" y="5661138"/>
            <a:ext cx="83639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Code : </a:t>
            </a:r>
            <a:r>
              <a:rPr lang="en-US" altLang="en-US" sz="2200" b="1" dirty="0" err="1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router.navigate</a:t>
            </a:r>
            <a:r>
              <a:rPr lang="en-US" altLang="en-US" sz="2200" b="1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( </a:t>
            </a:r>
            <a:r>
              <a:rPr lang="en-US" altLang="en-US" sz="2200" b="1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['Go'] </a:t>
            </a:r>
            <a:r>
              <a:rPr lang="en-US" altLang="en-US" sz="2200" b="1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89436" y="5079678"/>
            <a:ext cx="8614605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 : &lt;a [</a:t>
            </a:r>
            <a:r>
              <a:rPr lang="en-US" altLang="en-US" sz="2200" b="1" dirty="0" err="1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routerLink</a:t>
            </a:r>
            <a:r>
              <a:rPr lang="en-US" altLang="en-US" sz="2200" b="1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]="['Go']"&gt;Go&lt;/a&gt;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2460" y="1220316"/>
            <a:ext cx="12663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Component: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94074" y="1724845"/>
            <a:ext cx="4237355" cy="2685499"/>
          </a:xfrm>
          <a:prstGeom prst="rect">
            <a:avLst/>
          </a:prstGeom>
          <a:noFill/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Template</a:t>
            </a:r>
            <a:endParaRPr lang="en-US" sz="22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Routing Strategies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 way the Angular application parses and creates paths from and to route definitions is </a:t>
            </a:r>
            <a:r>
              <a:rPr lang="en-US" sz="2000" dirty="0" smtClean="0"/>
              <a:t>now location </a:t>
            </a:r>
            <a:r>
              <a:rPr lang="en-US" sz="2000" dirty="0"/>
              <a:t>strategy.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/>
              <a:t>HashLocationStrategy</a:t>
            </a:r>
            <a:r>
              <a:rPr lang="en-US" sz="2000" dirty="0" smtClean="0"/>
              <a:t> ('#/')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/>
              <a:t>PathLocationStrategy</a:t>
            </a:r>
            <a:r>
              <a:rPr lang="en-US" sz="2000" dirty="0" smtClean="0"/>
              <a:t> (HTML 5 Mode Default)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4038" y="3575304"/>
            <a:ext cx="8003306" cy="2483652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>
                <a:solidFill>
                  <a:srgbClr val="000000"/>
                </a:solidFill>
              </a:rPr>
              <a:t>//import </a:t>
            </a:r>
            <a:r>
              <a:rPr lang="en-US" sz="1600" dirty="0" err="1">
                <a:solidFill>
                  <a:srgbClr val="000000"/>
                </a:solidFill>
              </a:rPr>
              <a:t>LocationStrategy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dirty="0" err="1">
                <a:solidFill>
                  <a:srgbClr val="000000"/>
                </a:solidFill>
              </a:rPr>
              <a:t>HashLocationStrategy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import </a:t>
            </a:r>
            <a:r>
              <a:rPr lang="en-US" sz="1600" dirty="0">
                <a:solidFill>
                  <a:srgbClr val="000000"/>
                </a:solidFill>
              </a:rPr>
              <a:t>{</a:t>
            </a:r>
            <a:r>
              <a:rPr lang="en-US" sz="1600" dirty="0" err="1">
                <a:solidFill>
                  <a:srgbClr val="000000"/>
                </a:solidFill>
              </a:rPr>
              <a:t>LocationStrategy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HashLocationStrategy</a:t>
            </a:r>
            <a:r>
              <a:rPr lang="en-US" sz="1600" dirty="0">
                <a:solidFill>
                  <a:srgbClr val="000000"/>
                </a:solidFill>
              </a:rPr>
              <a:t>} from '@angular/common</a:t>
            </a:r>
            <a:r>
              <a:rPr lang="en-US" sz="1600" dirty="0" smtClean="0">
                <a:solidFill>
                  <a:srgbClr val="000000"/>
                </a:solidFill>
              </a:rPr>
              <a:t>';</a:t>
            </a:r>
          </a:p>
          <a:p>
            <a:pPr lvl="1"/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//add that location strategy to the providers </a:t>
            </a:r>
            <a:r>
              <a:rPr lang="en-US" sz="1600" dirty="0" smtClean="0">
                <a:solidFill>
                  <a:srgbClr val="000000"/>
                </a:solidFill>
              </a:rPr>
              <a:t>of </a:t>
            </a:r>
            <a:r>
              <a:rPr lang="en-US" sz="1600" dirty="0" err="1" smtClean="0">
                <a:solidFill>
                  <a:srgbClr val="000000"/>
                </a:solidFill>
              </a:rPr>
              <a:t>NgModule</a:t>
            </a: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providers: [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{ </a:t>
            </a:r>
            <a:r>
              <a:rPr lang="en-US" sz="1600" dirty="0">
                <a:solidFill>
                  <a:srgbClr val="000000"/>
                </a:solidFill>
              </a:rPr>
              <a:t>provide: </a:t>
            </a:r>
            <a:r>
              <a:rPr lang="en-US" sz="1600" dirty="0" err="1">
                <a:solidFill>
                  <a:srgbClr val="000000"/>
                </a:solidFill>
              </a:rPr>
              <a:t>LocationStrategy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useClass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HashLocationStrategy</a:t>
            </a:r>
            <a:r>
              <a:rPr lang="en-US" sz="1600" dirty="0">
                <a:solidFill>
                  <a:srgbClr val="000000"/>
                </a:solidFill>
              </a:rPr>
              <a:t> }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Route Parameters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Route </a:t>
            </a:r>
            <a:r>
              <a:rPr lang="en-US" sz="2000" dirty="0" err="1" smtClean="0"/>
              <a:t>Parametes</a:t>
            </a:r>
            <a:r>
              <a:rPr lang="en-US" sz="2000" dirty="0" smtClean="0"/>
              <a:t> helps to navigate to a specific resource. For instance product with id 3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/products/3</a:t>
            </a:r>
          </a:p>
          <a:p>
            <a:r>
              <a:rPr lang="en-US" sz="2000" dirty="0" smtClean="0"/>
              <a:t>route takes a parameter by putting a colon : in front of the path segment</a:t>
            </a:r>
          </a:p>
          <a:p>
            <a:pPr lvl="1"/>
            <a:r>
              <a:rPr lang="en-US" sz="1600" dirty="0" smtClean="0"/>
              <a:t>/route/:</a:t>
            </a:r>
            <a:r>
              <a:rPr lang="en-US" sz="1600" dirty="0" err="1" smtClean="0"/>
              <a:t>param</a:t>
            </a:r>
            <a:endParaRPr lang="en-US" sz="1600" dirty="0" smtClean="0"/>
          </a:p>
          <a:p>
            <a:r>
              <a:rPr lang="en-US" sz="2000" dirty="0" smtClean="0"/>
              <a:t>To add a parameter to router configuration and to access the value refer the code given below</a:t>
            </a:r>
          </a:p>
          <a:p>
            <a:endParaRPr lang="en-US" sz="2000" dirty="0" smtClean="0"/>
          </a:p>
          <a:p>
            <a:pPr lvl="1" algn="just">
              <a:lnSpc>
                <a:spcPct val="150000"/>
              </a:lnSpc>
            </a:pPr>
            <a:endParaRPr lang="en-US" sz="16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91661" y="4232029"/>
            <a:ext cx="7655169" cy="2028093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err="1">
                <a:solidFill>
                  <a:srgbClr val="000000"/>
                </a:solidFill>
              </a:rPr>
              <a:t>const</a:t>
            </a:r>
            <a:r>
              <a:rPr lang="en-US" sz="1600" dirty="0">
                <a:solidFill>
                  <a:srgbClr val="000000"/>
                </a:solidFill>
              </a:rPr>
              <a:t> routes: Routes =([    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  { path:'/products/:id', </a:t>
            </a:r>
            <a:r>
              <a:rPr lang="en-US" sz="1600" dirty="0" err="1" smtClean="0">
                <a:solidFill>
                  <a:srgbClr val="000000"/>
                </a:solidFill>
              </a:rPr>
              <a:t>name:‘Product</a:t>
            </a:r>
            <a:r>
              <a:rPr lang="en-US" sz="1600" dirty="0" smtClean="0">
                <a:solidFill>
                  <a:srgbClr val="000000"/>
                </a:solidFill>
              </a:rPr>
              <a:t>', </a:t>
            </a:r>
            <a:r>
              <a:rPr lang="en-US" sz="1600" dirty="0" err="1" smtClean="0">
                <a:solidFill>
                  <a:srgbClr val="000000"/>
                </a:solidFill>
              </a:rPr>
              <a:t>component:ProductComponent</a:t>
            </a:r>
            <a:r>
              <a:rPr lang="en-US" sz="1600" dirty="0" smtClean="0">
                <a:solidFill>
                  <a:srgbClr val="000000"/>
                </a:solidFill>
              </a:rPr>
              <a:t> }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])</a:t>
            </a:r>
          </a:p>
          <a:p>
            <a:pPr lvl="1"/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/*To access the parameter value */</a:t>
            </a:r>
          </a:p>
          <a:p>
            <a:pPr lvl="1"/>
            <a:r>
              <a:rPr lang="en-US" sz="1600" dirty="0" err="1" smtClean="0">
                <a:solidFill>
                  <a:srgbClr val="000000"/>
                </a:solidFill>
              </a:rPr>
              <a:t>routeParams.get</a:t>
            </a:r>
            <a:r>
              <a:rPr lang="en-US" sz="1600" dirty="0" smtClean="0">
                <a:solidFill>
                  <a:srgbClr val="000000"/>
                </a:solidFill>
              </a:rPr>
              <a:t>('id')</a:t>
            </a: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ActivatedRoute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In order to </a:t>
            </a:r>
            <a:r>
              <a:rPr lang="en-US" sz="2000" dirty="0" smtClean="0"/>
              <a:t>access </a:t>
            </a:r>
            <a:r>
              <a:rPr lang="en-US" sz="2000" dirty="0"/>
              <a:t>route </a:t>
            </a:r>
            <a:r>
              <a:rPr lang="en-US" sz="2000" dirty="0" smtClean="0"/>
              <a:t>parameter value in Components, </a:t>
            </a:r>
            <a:r>
              <a:rPr lang="en-US" sz="2000" dirty="0"/>
              <a:t>we need to </a:t>
            </a:r>
            <a:r>
              <a:rPr lang="en-US" sz="2000" dirty="0" smtClean="0"/>
              <a:t>import </a:t>
            </a:r>
            <a:r>
              <a:rPr lang="en-US" sz="2000" dirty="0" err="1"/>
              <a:t>ActivatedRoute</a:t>
            </a:r>
            <a:endParaRPr lang="en-US" sz="2000" dirty="0" smtClean="0"/>
          </a:p>
          <a:p>
            <a:pPr lvl="1" algn="just">
              <a:lnSpc>
                <a:spcPct val="150000"/>
              </a:lnSpc>
            </a:pPr>
            <a:endParaRPr lang="en-US" sz="1600" dirty="0" smtClean="0"/>
          </a:p>
          <a:p>
            <a:pPr lvl="1" algn="just">
              <a:lnSpc>
                <a:spcPct val="150000"/>
              </a:lnSpc>
            </a:pPr>
            <a:endParaRPr lang="en-US" sz="16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inject </a:t>
            </a:r>
            <a:r>
              <a:rPr lang="en-US" sz="2000" dirty="0"/>
              <a:t>the </a:t>
            </a:r>
            <a:r>
              <a:rPr lang="en-US" sz="2000" dirty="0" err="1"/>
              <a:t>ActivatedRoute</a:t>
            </a:r>
            <a:r>
              <a:rPr lang="en-US" sz="2000" dirty="0"/>
              <a:t> into the constructor of our component</a:t>
            </a:r>
            <a:endParaRPr lang="en-US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554011" y="2339498"/>
            <a:ext cx="5221693" cy="830934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>
                <a:solidFill>
                  <a:srgbClr val="000000"/>
                </a:solidFill>
              </a:rPr>
              <a:t>import { </a:t>
            </a:r>
            <a:r>
              <a:rPr lang="en-US" sz="1600" dirty="0" err="1">
                <a:solidFill>
                  <a:srgbClr val="000000"/>
                </a:solidFill>
              </a:rPr>
              <a:t>ActivatedRoute</a:t>
            </a:r>
            <a:r>
              <a:rPr lang="en-US" sz="1600" dirty="0">
                <a:solidFill>
                  <a:srgbClr val="000000"/>
                </a:solidFill>
              </a:rPr>
              <a:t> } from '@</a:t>
            </a:r>
            <a:r>
              <a:rPr lang="en-US" sz="1600" dirty="0" smtClean="0">
                <a:solidFill>
                  <a:srgbClr val="000000"/>
                </a:solidFill>
              </a:rPr>
              <a:t>angular/router’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6611" y="3899328"/>
            <a:ext cx="7434071" cy="2135712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>
                <a:solidFill>
                  <a:srgbClr val="000000"/>
                </a:solidFill>
              </a:rPr>
              <a:t>export class </a:t>
            </a:r>
            <a:r>
              <a:rPr lang="en-US" sz="1600" dirty="0" err="1" smtClean="0">
                <a:solidFill>
                  <a:srgbClr val="000000"/>
                </a:solidFill>
              </a:rPr>
              <a:t>ProductComponent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id</a:t>
            </a:r>
            <a:r>
              <a:rPr lang="en-US" sz="1600" dirty="0">
                <a:solidFill>
                  <a:srgbClr val="000000"/>
                </a:solidFill>
              </a:rPr>
              <a:t>: string;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constructor(private </a:t>
            </a:r>
            <a:r>
              <a:rPr lang="en-US" sz="1600" dirty="0">
                <a:solidFill>
                  <a:srgbClr val="000000"/>
                </a:solidFill>
              </a:rPr>
              <a:t>route: </a:t>
            </a:r>
            <a:r>
              <a:rPr lang="en-US" sz="1600" dirty="0" err="1">
                <a:solidFill>
                  <a:srgbClr val="000000"/>
                </a:solidFill>
              </a:rPr>
              <a:t>ActivatedRoute</a:t>
            </a:r>
            <a:r>
              <a:rPr lang="en-US" sz="1600" dirty="0">
                <a:solidFill>
                  <a:srgbClr val="000000"/>
                </a:solidFill>
              </a:rPr>
              <a:t>) {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</a:rPr>
              <a:t>route.params.subscribe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</a:rPr>
              <a:t>params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=&gt; { this.id = </a:t>
            </a:r>
            <a:r>
              <a:rPr lang="en-US" sz="1600" dirty="0" err="1">
                <a:solidFill>
                  <a:srgbClr val="000000"/>
                </a:solidFill>
              </a:rPr>
              <a:t>params</a:t>
            </a:r>
            <a:r>
              <a:rPr lang="en-US" sz="1600" dirty="0">
                <a:solidFill>
                  <a:srgbClr val="000000"/>
                </a:solidFill>
              </a:rPr>
              <a:t>['id']; });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}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DemoRouter</a:t>
            </a:r>
            <a:endParaRPr lang="en-US" dirty="0" smtClean="0"/>
          </a:p>
          <a:p>
            <a:r>
              <a:rPr lang="en-US" dirty="0" err="1" smtClean="0"/>
              <a:t>DemoRouterPassingParameter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4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823738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Routing means loading sub-templates depending upon the URL of the page</a:t>
            </a:r>
            <a:r>
              <a:rPr lang="en-US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 implement Routing to Angular Application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Import </a:t>
            </a:r>
            <a:r>
              <a:rPr lang="en-US" sz="2000" dirty="0" err="1"/>
              <a:t>RouterModule</a:t>
            </a:r>
            <a:r>
              <a:rPr lang="en-US" sz="2000" dirty="0"/>
              <a:t> and Routes from ‘@angular/router’</a:t>
            </a:r>
          </a:p>
          <a:p>
            <a:pPr marL="174625" lvl="1" indent="0" algn="just">
              <a:lnSpc>
                <a:spcPct val="150000"/>
              </a:lnSpc>
              <a:buNone/>
            </a:pPr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Routes} from '@angular/router';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1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Why use routing?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Defining a route table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Navigation using hyperlink &amp;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Supplying parameters to a route URL</a:t>
            </a:r>
          </a:p>
          <a:p>
            <a:r>
              <a:rPr lang="en-US" dirty="0"/>
              <a:t>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Routing means loading sub-templates depending upon the URL of the page.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can break out the view into a layout and template views and only show the view which we want to show based upon the URL the user is accessing</a:t>
            </a:r>
            <a:r>
              <a:rPr lang="en-US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Routes </a:t>
            </a:r>
            <a:r>
              <a:rPr lang="en-US" sz="2000" dirty="0"/>
              <a:t>are a way for multiple views to be used within a single HTML page. This enables you page to look more "app-like" because users are not seeing page reloads happen within the browser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Defining routes in </a:t>
            </a:r>
            <a:r>
              <a:rPr lang="en-US" sz="2000" dirty="0" smtClean="0"/>
              <a:t>application can</a:t>
            </a:r>
            <a:r>
              <a:rPr lang="en-US" sz="2000" dirty="0"/>
              <a:t>:</a:t>
            </a:r>
          </a:p>
          <a:p>
            <a:pPr lvl="2" algn="just">
              <a:lnSpc>
                <a:spcPct val="100000"/>
              </a:lnSpc>
            </a:pPr>
            <a:r>
              <a:rPr lang="en-US" sz="1400" dirty="0" smtClean="0"/>
              <a:t>Separate </a:t>
            </a:r>
            <a:r>
              <a:rPr lang="en-US" sz="1400" dirty="0"/>
              <a:t>different areas of the </a:t>
            </a:r>
            <a:r>
              <a:rPr lang="en-US" sz="1400" dirty="0" smtClean="0"/>
              <a:t>app</a:t>
            </a:r>
            <a:endParaRPr lang="en-US" sz="1400" dirty="0"/>
          </a:p>
          <a:p>
            <a:pPr lvl="2" algn="just">
              <a:lnSpc>
                <a:spcPct val="100000"/>
              </a:lnSpc>
            </a:pPr>
            <a:r>
              <a:rPr lang="en-US" sz="1400" dirty="0" smtClean="0"/>
              <a:t>Maintain </a:t>
            </a:r>
            <a:r>
              <a:rPr lang="en-US" sz="1400" dirty="0"/>
              <a:t>the state in the </a:t>
            </a:r>
            <a:r>
              <a:rPr lang="en-US" sz="1400" dirty="0" smtClean="0"/>
              <a:t>app</a:t>
            </a:r>
            <a:endParaRPr lang="en-US" sz="1400" dirty="0"/>
          </a:p>
          <a:p>
            <a:pPr lvl="2" algn="just">
              <a:lnSpc>
                <a:spcPct val="100000"/>
              </a:lnSpc>
            </a:pPr>
            <a:r>
              <a:rPr lang="en-US" sz="1400" dirty="0" smtClean="0"/>
              <a:t>Protect </a:t>
            </a:r>
            <a:r>
              <a:rPr lang="en-US" sz="1400" dirty="0"/>
              <a:t>areas of the app based on certain </a:t>
            </a:r>
            <a:r>
              <a:rPr lang="en-US" sz="1400" dirty="0" smtClean="0"/>
              <a:t>rules</a:t>
            </a:r>
            <a:endParaRPr lang="en-US" sz="1400" dirty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07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AngularJS Routes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AngularJS routes enable us to create different URLs for different content in our application. 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Having </a:t>
            </a:r>
            <a:r>
              <a:rPr lang="en-US" sz="2000" dirty="0"/>
              <a:t>different URLs for different content enables the user to bookmark URLs to specific content. 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Angular </a:t>
            </a:r>
            <a:r>
              <a:rPr lang="en-US" sz="2000" dirty="0" smtClean="0"/>
              <a:t>2 routes are configured  </a:t>
            </a:r>
            <a:r>
              <a:rPr lang="en-US" sz="2000" dirty="0"/>
              <a:t>by mapping paths to the component that will handle them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For instance, let consider an application with 2 </a:t>
            </a:r>
            <a:r>
              <a:rPr lang="en-US" sz="2000" dirty="0"/>
              <a:t>routes: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A </a:t>
            </a:r>
            <a:r>
              <a:rPr lang="en-US" sz="1600" dirty="0"/>
              <a:t>main page route, using the /#/home path;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An </a:t>
            </a:r>
            <a:r>
              <a:rPr lang="en-US" sz="1600" dirty="0"/>
              <a:t>about page, using the /#/about path;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And </a:t>
            </a:r>
            <a:r>
              <a:rPr lang="en-US" sz="1600" dirty="0"/>
              <a:t>when the user visits the root path (/#/), it will redirect to the home path.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215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Routing Setup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383" y="1277988"/>
            <a:ext cx="8845484" cy="491197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To  implement Routing to Angular Application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Import </a:t>
            </a:r>
            <a:r>
              <a:rPr lang="en-US" sz="2000" dirty="0" err="1" smtClean="0"/>
              <a:t>RouterModule</a:t>
            </a:r>
            <a:r>
              <a:rPr lang="en-US" sz="2000" dirty="0" smtClean="0"/>
              <a:t> and Routes from ‘</a:t>
            </a:r>
            <a:r>
              <a:rPr lang="en-US" sz="2000" dirty="0"/>
              <a:t>@angular/router</a:t>
            </a:r>
            <a:r>
              <a:rPr lang="en-US" sz="2000" dirty="0" smtClean="0"/>
              <a:t>’</a:t>
            </a:r>
          </a:p>
          <a:p>
            <a:pPr marL="174625" lvl="1" indent="0" algn="just">
              <a:lnSpc>
                <a:spcPct val="150000"/>
              </a:lnSpc>
              <a:buNone/>
            </a:pPr>
            <a:r>
              <a:rPr lang="en-US" sz="1600" dirty="0"/>
              <a:t>import </a:t>
            </a:r>
            <a:r>
              <a:rPr lang="en-US" sz="1600" dirty="0" smtClean="0"/>
              <a:t>{ </a:t>
            </a:r>
            <a:r>
              <a:rPr lang="en-US" sz="1600" dirty="0" err="1"/>
              <a:t>RouterModule</a:t>
            </a:r>
            <a:r>
              <a:rPr lang="en-US" sz="1600" dirty="0" smtClean="0"/>
              <a:t>, Routes} </a:t>
            </a:r>
            <a:r>
              <a:rPr lang="en-US" sz="1600" dirty="0"/>
              <a:t>from '@angular/router</a:t>
            </a:r>
            <a:r>
              <a:rPr lang="en-US" sz="1600" dirty="0" smtClean="0"/>
              <a:t>';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Define routes for application</a:t>
            </a:r>
            <a:endParaRPr lang="en-US" sz="2000" dirty="0"/>
          </a:p>
          <a:p>
            <a:pPr marL="174625" lvl="1" indent="0" algn="just">
              <a:lnSpc>
                <a:spcPct val="150000"/>
              </a:lnSpc>
              <a:buNone/>
            </a:pPr>
            <a:r>
              <a:rPr lang="en-US" sz="1600" dirty="0" err="1"/>
              <a:t>const</a:t>
            </a:r>
            <a:r>
              <a:rPr lang="en-US" sz="1600" dirty="0"/>
              <a:t> routes: Routes = </a:t>
            </a:r>
            <a:r>
              <a:rPr lang="en-US" sz="1600" dirty="0" smtClean="0"/>
              <a:t>[ { </a:t>
            </a:r>
            <a:r>
              <a:rPr lang="en-US" sz="1600" dirty="0"/>
              <a:t>path: 'home', component: </a:t>
            </a:r>
            <a:r>
              <a:rPr lang="en-US" sz="1600" dirty="0" err="1"/>
              <a:t>HomeComponent</a:t>
            </a:r>
            <a:r>
              <a:rPr lang="en-US" sz="1600" dirty="0"/>
              <a:t> </a:t>
            </a:r>
            <a:r>
              <a:rPr lang="en-US" sz="1600" dirty="0" smtClean="0"/>
              <a:t>}];</a:t>
            </a:r>
          </a:p>
          <a:p>
            <a:pPr marL="342900" lvl="1" indent="-342900" algn="just">
              <a:lnSpc>
                <a:spcPct val="150000"/>
              </a:lnSpc>
              <a:buClr>
                <a:schemeClr val="accent5"/>
              </a:buClr>
            </a:pPr>
            <a:r>
              <a:rPr lang="en-US" sz="2000" dirty="0"/>
              <a:t>Install the routes using </a:t>
            </a:r>
            <a:r>
              <a:rPr lang="en-US" sz="2000" dirty="0" err="1"/>
              <a:t>RouterModule.forRoot</a:t>
            </a:r>
            <a:r>
              <a:rPr lang="en-US" sz="2000" dirty="0"/>
              <a:t>(routes) in the imports of </a:t>
            </a:r>
            <a:r>
              <a:rPr lang="en-US" sz="2000" dirty="0" err="1"/>
              <a:t>NgModule</a:t>
            </a:r>
            <a:endParaRPr lang="en-US" sz="2000" dirty="0"/>
          </a:p>
          <a:p>
            <a:pPr marL="174625" lvl="1" indent="0" algn="just">
              <a:lnSpc>
                <a:spcPct val="150000"/>
              </a:lnSpc>
              <a:buNone/>
            </a:pPr>
            <a:r>
              <a:rPr lang="en-US" sz="1600" dirty="0" smtClean="0"/>
              <a:t>imports: [ </a:t>
            </a:r>
            <a:r>
              <a:rPr lang="en-US" sz="1600" dirty="0" err="1" smtClean="0"/>
              <a:t>BrowserModule</a:t>
            </a:r>
            <a:r>
              <a:rPr lang="en-US" sz="1600" dirty="0" smtClean="0"/>
              <a:t>,  </a:t>
            </a:r>
            <a:r>
              <a:rPr lang="en-US" sz="1600" dirty="0" err="1"/>
              <a:t>RouterModule.forRoot</a:t>
            </a:r>
            <a:r>
              <a:rPr lang="en-US" sz="1600" dirty="0"/>
              <a:t>(routes</a:t>
            </a:r>
            <a:r>
              <a:rPr lang="en-US" sz="1600" dirty="0" smtClean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3215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Components of Angular 2 routing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There are three main components </a:t>
            </a:r>
            <a:r>
              <a:rPr lang="en-US" sz="2000" dirty="0" smtClean="0"/>
              <a:t>are used </a:t>
            </a:r>
            <a:r>
              <a:rPr lang="en-US" sz="2000" dirty="0"/>
              <a:t>to configure routing in </a:t>
            </a:r>
            <a:r>
              <a:rPr lang="en-US" sz="2000" dirty="0" smtClean="0"/>
              <a:t>Angular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58159687"/>
              </p:ext>
            </p:extLst>
          </p:nvPr>
        </p:nvGraphicFramePr>
        <p:xfrm>
          <a:off x="422031" y="1922585"/>
          <a:ext cx="8170983" cy="4230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538607"/>
              </p:ext>
            </p:extLst>
          </p:nvPr>
        </p:nvGraphicFramePr>
        <p:xfrm>
          <a:off x="457200" y="1302861"/>
          <a:ext cx="8528050" cy="5207666"/>
        </p:xfrm>
        <a:graphic>
          <a:graphicData uri="http://schemas.openxmlformats.org/drawingml/2006/table">
            <a:tbl>
              <a:tblPr/>
              <a:tblGrid>
                <a:gridCol w="4264025"/>
                <a:gridCol w="4264025"/>
              </a:tblGrid>
              <a:tr h="472091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Router Part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Meaning</a:t>
                      </a:r>
                    </a:p>
                  </a:txBody>
                  <a:tcPr marL="203200" marR="203200" marT="101600" marB="101600">
                    <a:lnL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47115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Router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Displays the application component for the active URL. Manages navigation from one component to the next.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4627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RouterModule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A separate Angular module that provides the necessary service providers and directives for navigating through application views.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9603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Routes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Defines an array of Routes, each mapping a URL path to a component.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4627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Route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Defines how the router should navigate to a component based on a URL pattern. Most routes consist of a path and a component type.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9603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RouterOutlet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The directive (&lt;router-outlet&gt;) that marks where the router displays a view.</a:t>
                      </a:r>
                    </a:p>
                  </a:txBody>
                  <a:tcPr marL="203200" marR="2032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0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282520"/>
              </p:ext>
            </p:extLst>
          </p:nvPr>
        </p:nvGraphicFramePr>
        <p:xfrm>
          <a:off x="612648" y="978409"/>
          <a:ext cx="8009802" cy="5357277"/>
        </p:xfrm>
        <a:graphic>
          <a:graphicData uri="http://schemas.openxmlformats.org/drawingml/2006/table">
            <a:tbl>
              <a:tblPr/>
              <a:tblGrid>
                <a:gridCol w="4004901"/>
                <a:gridCol w="4004901"/>
              </a:tblGrid>
              <a:tr h="993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 err="1">
                          <a:effectLst/>
                        </a:rPr>
                        <a:t>RouterLink</a:t>
                      </a:r>
                      <a:endParaRPr lang="en-US" sz="1200" b="0" dirty="0">
                        <a:effectLst/>
                      </a:endParaRP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The directive for binding a clickable HTML element to a route. Clicking an element with a routerLinkdirective that is bound to a </a:t>
                      </a:r>
                      <a:r>
                        <a:rPr lang="en-US" sz="1200" b="0" i="1">
                          <a:effectLst/>
                        </a:rPr>
                        <a:t>string</a:t>
                      </a:r>
                      <a:r>
                        <a:rPr lang="en-US" sz="1200" b="0">
                          <a:effectLst/>
                        </a:rPr>
                        <a:t> or a </a:t>
                      </a:r>
                      <a:r>
                        <a:rPr lang="en-US" sz="1200" b="0" i="1">
                          <a:effectLst/>
                        </a:rPr>
                        <a:t>link parameters array</a:t>
                      </a:r>
                      <a:r>
                        <a:rPr lang="en-US" sz="1200" b="0">
                          <a:effectLst/>
                        </a:rPr>
                        <a:t> triggers a navigation.</a:t>
                      </a: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75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 err="1">
                          <a:effectLst/>
                        </a:rPr>
                        <a:t>RouterLinkActive</a:t>
                      </a:r>
                      <a:endParaRPr lang="en-US" sz="1200" b="0" dirty="0">
                        <a:effectLst/>
                      </a:endParaRP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The directive for adding/removing classes from an HTML element when an associated routerLinkcontained on or inside the element becomes active/inactive.</a:t>
                      </a: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3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 err="1">
                          <a:effectLst/>
                        </a:rPr>
                        <a:t>ActivatedRoute</a:t>
                      </a:r>
                      <a:endParaRPr lang="en-US" sz="1200" b="0" dirty="0">
                        <a:effectLst/>
                      </a:endParaRP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A service that is provided to each route component that contains route specific information such as route parameters, static data, resolve data, global query </a:t>
                      </a:r>
                      <a:r>
                        <a:rPr lang="en-US" sz="1200" b="0" dirty="0" err="1">
                          <a:effectLst/>
                        </a:rPr>
                        <a:t>params</a:t>
                      </a:r>
                      <a:r>
                        <a:rPr lang="en-US" sz="1200" b="0" dirty="0">
                          <a:effectLst/>
                        </a:rPr>
                        <a:t>, and the global fragment.</a:t>
                      </a: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75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RouterState</a:t>
                      </a: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The current state of the router including a tree of the currently activated routes together with convenience methods for traversing the route tree.</a:t>
                      </a: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752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1">
                          <a:effectLst/>
                        </a:rPr>
                        <a:t>Link parameters array</a:t>
                      </a:r>
                      <a:endParaRPr lang="en-US" sz="1200" b="0">
                        <a:effectLst/>
                      </a:endParaRP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An array that the router interprets as a routing instruction. You can bind that array to a </a:t>
                      </a:r>
                      <a:r>
                        <a:rPr lang="en-US" sz="1200" b="0" dirty="0" err="1">
                          <a:effectLst/>
                        </a:rPr>
                        <a:t>RouterLink</a:t>
                      </a:r>
                      <a:r>
                        <a:rPr lang="en-US" sz="1200" b="0" dirty="0">
                          <a:effectLst/>
                        </a:rPr>
                        <a:t> or pass the array as an argument to the </a:t>
                      </a:r>
                      <a:r>
                        <a:rPr lang="en-US" sz="1200" b="0" dirty="0" err="1">
                          <a:effectLst/>
                        </a:rPr>
                        <a:t>Router.navigate</a:t>
                      </a:r>
                      <a:r>
                        <a:rPr lang="en-US" sz="1200" b="0" dirty="0">
                          <a:effectLst/>
                        </a:rPr>
                        <a:t> method.</a:t>
                      </a: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164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1">
                          <a:effectLst/>
                        </a:rPr>
                        <a:t>Routing component</a:t>
                      </a:r>
                      <a:endParaRPr lang="en-US" sz="1200" b="0">
                        <a:effectLst/>
                      </a:endParaRP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An Angular component with a </a:t>
                      </a:r>
                      <a:r>
                        <a:rPr lang="en-US" sz="1200" b="0" dirty="0" err="1">
                          <a:effectLst/>
                        </a:rPr>
                        <a:t>RouterOutlet</a:t>
                      </a:r>
                      <a:r>
                        <a:rPr lang="en-US" sz="1200" b="0" dirty="0">
                          <a:effectLst/>
                        </a:rPr>
                        <a:t> that displays views based on router navigations.</a:t>
                      </a:r>
                    </a:p>
                  </a:txBody>
                  <a:tcPr marL="148293" marR="148293" marT="74147" marB="7414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95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define routes for </a:t>
            </a:r>
            <a:r>
              <a:rPr lang="en-US" sz="2000" dirty="0" smtClean="0"/>
              <a:t>application</a:t>
            </a:r>
            <a:r>
              <a:rPr lang="en-US" sz="2000" dirty="0"/>
              <a:t>, create a Routes configuration and then use </a:t>
            </a:r>
            <a:r>
              <a:rPr lang="en-US" sz="2000" dirty="0" err="1" smtClean="0"/>
              <a:t>RouterModule.forRoot</a:t>
            </a:r>
            <a:r>
              <a:rPr lang="en-US" sz="2000" dirty="0" smtClean="0"/>
              <a:t>(routes</a:t>
            </a:r>
            <a:r>
              <a:rPr lang="en-US" sz="2000" dirty="0"/>
              <a:t>) to provide </a:t>
            </a:r>
            <a:r>
              <a:rPr lang="en-US" sz="2000" dirty="0" smtClean="0"/>
              <a:t>application </a:t>
            </a:r>
            <a:r>
              <a:rPr lang="en-US" sz="2000" dirty="0"/>
              <a:t>with the dependencies necessary to use the </a:t>
            </a:r>
            <a:r>
              <a:rPr lang="en-US" sz="2000" dirty="0" smtClean="0"/>
              <a:t>router.</a:t>
            </a:r>
          </a:p>
          <a:p>
            <a:pPr lvl="2" algn="just">
              <a:lnSpc>
                <a:spcPct val="150000"/>
              </a:lnSpc>
            </a:pPr>
            <a:r>
              <a:rPr lang="en-US" sz="1400" dirty="0" smtClean="0"/>
              <a:t>path specifies the URL this route will handle</a:t>
            </a:r>
          </a:p>
          <a:p>
            <a:pPr lvl="2" algn="just">
              <a:lnSpc>
                <a:spcPct val="150000"/>
              </a:lnSpc>
            </a:pPr>
            <a:r>
              <a:rPr lang="en-US" sz="1400" dirty="0" smtClean="0"/>
              <a:t>component maps to the Component and its template</a:t>
            </a:r>
          </a:p>
          <a:p>
            <a:pPr lvl="2" algn="just">
              <a:lnSpc>
                <a:spcPct val="150000"/>
              </a:lnSpc>
            </a:pPr>
            <a:r>
              <a:rPr lang="en-US" sz="1400" dirty="0" smtClean="0"/>
              <a:t>optional </a:t>
            </a:r>
            <a:r>
              <a:rPr lang="en-US" sz="1400" dirty="0" err="1" smtClean="0"/>
              <a:t>redirectTo</a:t>
            </a:r>
            <a:r>
              <a:rPr lang="en-US" sz="1400" dirty="0" smtClean="0"/>
              <a:t> is used to redirect a given path to an existing route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2739" y="4314092"/>
            <a:ext cx="8464061" cy="1793630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err="1">
                <a:solidFill>
                  <a:srgbClr val="000000"/>
                </a:solidFill>
              </a:rPr>
              <a:t>const</a:t>
            </a:r>
            <a:r>
              <a:rPr lang="en-US" sz="1600" dirty="0">
                <a:solidFill>
                  <a:srgbClr val="000000"/>
                </a:solidFill>
              </a:rPr>
              <a:t> routes: Routes = [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'', </a:t>
            </a:r>
            <a:r>
              <a:rPr lang="en-US" sz="1600" dirty="0" err="1">
                <a:solidFill>
                  <a:srgbClr val="000000"/>
                </a:solidFill>
              </a:rPr>
              <a:t>redirectTo</a:t>
            </a:r>
            <a:r>
              <a:rPr lang="en-US" sz="1600" dirty="0">
                <a:solidFill>
                  <a:srgbClr val="000000"/>
                </a:solidFill>
              </a:rPr>
              <a:t>: 'home', </a:t>
            </a:r>
            <a:r>
              <a:rPr lang="en-US" sz="1600" dirty="0" err="1">
                <a:solidFill>
                  <a:srgbClr val="000000"/>
                </a:solidFill>
              </a:rPr>
              <a:t>pathMatch</a:t>
            </a:r>
            <a:r>
              <a:rPr lang="en-US" sz="1600" dirty="0">
                <a:solidFill>
                  <a:srgbClr val="000000"/>
                </a:solidFill>
              </a:rPr>
              <a:t>: 'full' },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'home', component: </a:t>
            </a:r>
            <a:r>
              <a:rPr lang="en-US" sz="1600" dirty="0" err="1">
                <a:solidFill>
                  <a:srgbClr val="000000"/>
                </a:solidFill>
              </a:rPr>
              <a:t>HomeComponent</a:t>
            </a:r>
            <a:r>
              <a:rPr lang="en-US" sz="1600" dirty="0">
                <a:solidFill>
                  <a:srgbClr val="000000"/>
                </a:solidFill>
              </a:rPr>
              <a:t> },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'about', component: </a:t>
            </a:r>
            <a:r>
              <a:rPr lang="en-US" sz="1600" dirty="0" err="1">
                <a:solidFill>
                  <a:srgbClr val="000000"/>
                </a:solidFill>
              </a:rPr>
              <a:t>AboutComponent</a:t>
            </a:r>
            <a:r>
              <a:rPr lang="en-US" sz="1600" dirty="0">
                <a:solidFill>
                  <a:srgbClr val="000000"/>
                </a:solidFill>
              </a:rPr>
              <a:t> },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'contact', component: </a:t>
            </a:r>
            <a:r>
              <a:rPr lang="en-US" sz="1600" dirty="0" err="1">
                <a:solidFill>
                  <a:srgbClr val="000000"/>
                </a:solidFill>
              </a:rPr>
              <a:t>ContactComponent</a:t>
            </a:r>
            <a:r>
              <a:rPr lang="en-US" sz="1600" dirty="0">
                <a:solidFill>
                  <a:srgbClr val="000000"/>
                </a:solidFill>
              </a:rPr>
              <a:t> },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</a:t>
            </a:r>
            <a:r>
              <a:rPr lang="en-US" sz="1600" dirty="0" err="1">
                <a:solidFill>
                  <a:srgbClr val="000000"/>
                </a:solidFill>
              </a:rPr>
              <a:t>contactus</a:t>
            </a:r>
            <a:r>
              <a:rPr lang="en-US" sz="1600" dirty="0">
                <a:solidFill>
                  <a:srgbClr val="000000"/>
                </a:solidFill>
              </a:rPr>
              <a:t>', </a:t>
            </a:r>
            <a:r>
              <a:rPr lang="en-US" sz="1600" dirty="0" err="1">
                <a:solidFill>
                  <a:srgbClr val="000000"/>
                </a:solidFill>
              </a:rPr>
              <a:t>redirectTo</a:t>
            </a:r>
            <a:r>
              <a:rPr lang="en-US" sz="1600" dirty="0">
                <a:solidFill>
                  <a:srgbClr val="000000"/>
                </a:solidFill>
              </a:rPr>
              <a:t>: 'contact' },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2A668E2-A2C0-441C-98B1-C064EF3C7B80}" vid="{275EFF7A-992F-43CC-9E2C-78EACCB7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E62D972F90F4BABD1137CCFB20CA1" ma:contentTypeVersion="6" ma:contentTypeDescription="Create a new document." ma:contentTypeScope="" ma:versionID="2bbef86511ba2588bc91d47363499510">
  <xsd:schema xmlns:xsd="http://www.w3.org/2001/XMLSchema" xmlns:xs="http://www.w3.org/2001/XMLSchema" xmlns:p="http://schemas.microsoft.com/office/2006/metadata/properties" xmlns:ns1="f9b258c7-9c72-463b-80f6-91d061ebb25d" xmlns:ns3="http://schemas.microsoft.com/sharepoint/v3/fields" targetNamespace="http://schemas.microsoft.com/office/2006/metadata/properties" ma:root="true" ma:fieldsID="eb827f4a88cabd8c5609f4e55a7167a7" ns1:_="" ns3:_="">
    <xsd:import namespace="f9b258c7-9c72-463b-80f6-91d061ebb25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Level"/>
                <xsd:element ref="ns1:Category"/>
                <xsd:element ref="ns1:Material_x0020_Type"/>
                <xsd:element ref="ns3:_DCDateModified" minOccurs="0"/>
                <xsd:element ref="ns3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258c7-9c72-463b-80f6-91d061ebb25d" elementFormDefault="qualified">
    <xsd:import namespace="http://schemas.microsoft.com/office/2006/documentManagement/types"/>
    <xsd:import namespace="http://schemas.microsoft.com/office/infopath/2007/PartnerControls"/>
    <xsd:element name="Level" ma:index="0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Version" ma:index="6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9b258c7-9c72-463b-80f6-91d061ebb25d">Demos</Material_x0020_Type>
    <_Version xmlns="http://schemas.microsoft.com/sharepoint/v3/fields" xsi:nil="true"/>
    <_DCDateModified xmlns="http://schemas.microsoft.com/sharepoint/v3/fields" xsi:nil="true"/>
    <Level xmlns="f9b258c7-9c72-463b-80f6-91d061ebb25d">L1</Level>
    <Category xmlns="f9b258c7-9c72-463b-80f6-91d061ebb25d">Module Artifact</Category>
  </documentManagement>
</p:properties>
</file>

<file path=customXml/itemProps1.xml><?xml version="1.0" encoding="utf-8"?>
<ds:datastoreItem xmlns:ds="http://schemas.openxmlformats.org/officeDocument/2006/customXml" ds:itemID="{66858D51-CBDC-4C57-8E16-6FC628EA6985}"/>
</file>

<file path=customXml/itemProps2.xml><?xml version="1.0" encoding="utf-8"?>
<ds:datastoreItem xmlns:ds="http://schemas.openxmlformats.org/officeDocument/2006/customXml" ds:itemID="{1B673CDC-8BE6-4391-ABD9-A817C61AB8C9}"/>
</file>

<file path=customXml/itemProps3.xml><?xml version="1.0" encoding="utf-8"?>
<ds:datastoreItem xmlns:ds="http://schemas.openxmlformats.org/officeDocument/2006/customXml" ds:itemID="{7C1830C8-F522-4AF4-83DD-915E4EE23EB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9785</TotalTime>
  <Words>1429</Words>
  <Application>Microsoft Office PowerPoint</Application>
  <PresentationFormat>On-screen Show (4:3)</PresentationFormat>
  <Paragraphs>198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Verdana</vt:lpstr>
      <vt:lpstr>Wingdings</vt:lpstr>
      <vt:lpstr>Section slides</vt:lpstr>
      <vt:lpstr>think-cell Slide</vt:lpstr>
      <vt:lpstr>Routing</vt:lpstr>
      <vt:lpstr>Lesson Objectives</vt:lpstr>
      <vt:lpstr>Routing</vt:lpstr>
      <vt:lpstr>AngularJS Routes</vt:lpstr>
      <vt:lpstr>Routing Setup</vt:lpstr>
      <vt:lpstr>Components of Angular 2 routing</vt:lpstr>
      <vt:lpstr>Router </vt:lpstr>
      <vt:lpstr>Router</vt:lpstr>
      <vt:lpstr>Routes</vt:lpstr>
      <vt:lpstr>RouterOutlet</vt:lpstr>
      <vt:lpstr>RouterLink</vt:lpstr>
      <vt:lpstr>RouterOutlet &amp; RouterLink</vt:lpstr>
      <vt:lpstr>Routing Strategies</vt:lpstr>
      <vt:lpstr>Route Parameters</vt:lpstr>
      <vt:lpstr>ActivatedRoute</vt:lpstr>
      <vt:lpstr>Demo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Srivastava, Vaishali</cp:lastModifiedBy>
  <cp:revision>931</cp:revision>
  <cp:lastPrinted>2016-10-16T23:19:34Z</cp:lastPrinted>
  <dcterms:created xsi:type="dcterms:W3CDTF">2012-05-18T02:59:15Z</dcterms:created>
  <dcterms:modified xsi:type="dcterms:W3CDTF">2018-04-23T11:15:18Z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0x010100A0AE62D972F90F4BABD1137CCFB20CA1</vt:lpwstr>
  </property>
</Properties>
</file>