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05"/>
    <a:srgbClr val="001945"/>
    <a:srgbClr val="4B66A6"/>
    <a:srgbClr val="607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2933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0E5F-2FC0-254A-B1A8-028783062CA8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5ACD-1A34-5945-A275-C097CE63C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057B-6F34-1949-8AFB-4CF18C196AED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3AE57-7EE0-B64A-926E-EC6AF3424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66A6"/>
            </a:gs>
            <a:gs pos="40000">
              <a:srgbClr val="001945"/>
            </a:gs>
          </a:gsLst>
          <a:lin ang="55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evl_transparent.em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0224" y="6477000"/>
            <a:ext cx="56735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20588" y="6477000"/>
            <a:ext cx="1223412" cy="276999"/>
          </a:xfrm>
          <a:prstGeom prst="rect">
            <a:avLst/>
          </a:prstGeom>
          <a:noFill/>
          <a:effectLst>
            <a:glow rad="101600">
              <a:schemeClr val="bg2">
                <a:lumMod val="20000"/>
                <a:lumOff val="8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C6D9F1"/>
                </a:solidFill>
              </a:rPr>
              <a:t>www.evl.uic.edu</a:t>
            </a:r>
            <a:endParaRPr lang="en-US" sz="1200" dirty="0">
              <a:solidFill>
                <a:srgbClr val="C6D9F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omegalib/" TargetMode="External"/><Relationship Id="rId2" Type="http://schemas.openxmlformats.org/officeDocument/2006/relationships/hyperlink" Target="http://code.google.com/p/omicron-s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qualizergraphic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omicron-sdk/wiki/EventRe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google.com/p/omegado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omegalib</a:t>
            </a:r>
            <a:r>
              <a:rPr lang="en-US" dirty="0" smtClean="0"/>
              <a:t> and omicron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Alessandro </a:t>
            </a:r>
            <a:r>
              <a:rPr lang="en-US" sz="1400" dirty="0" err="1" smtClean="0"/>
              <a:t>Febretti</a:t>
            </a:r>
            <a:endParaRPr lang="en-US" sz="1400" dirty="0" smtClean="0"/>
          </a:p>
          <a:p>
            <a:r>
              <a:rPr lang="en-US" sz="1400" dirty="0" smtClean="0"/>
              <a:t>Electronic Visualization Lab – University of Illinois at Chicago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direction: </a:t>
            </a:r>
            <a:r>
              <a:rPr lang="en-US" dirty="0" smtClean="0">
                <a:solidFill>
                  <a:srgbClr val="FFFF00"/>
                </a:solidFill>
              </a:rPr>
              <a:t>multi-application VR</a:t>
            </a:r>
          </a:p>
          <a:p>
            <a:pPr lvl="1"/>
            <a:r>
              <a:rPr lang="en-US" dirty="0" smtClean="0"/>
              <a:t>run multiple applications inside separate viewports / windows (a la SAGE)</a:t>
            </a:r>
          </a:p>
          <a:p>
            <a:pPr lvl="1"/>
            <a:r>
              <a:rPr lang="en-US" dirty="0" smtClean="0"/>
              <a:t>Allow applications to switch to ‘</a:t>
            </a:r>
            <a:r>
              <a:rPr lang="en-US" dirty="0" err="1" smtClean="0"/>
              <a:t>fullscreen</a:t>
            </a:r>
            <a:r>
              <a:rPr lang="en-US" dirty="0" smtClean="0"/>
              <a:t> mode’ and take over entire display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Challenges:</a:t>
            </a:r>
          </a:p>
          <a:p>
            <a:pPr lvl="2"/>
            <a:r>
              <a:rPr lang="en-US" dirty="0" smtClean="0"/>
              <a:t>Load balancing (equalizer helps a bit)</a:t>
            </a:r>
          </a:p>
          <a:p>
            <a:pPr lvl="2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10" y="101014"/>
            <a:ext cx="2299580" cy="9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Links:</a:t>
            </a:r>
          </a:p>
          <a:p>
            <a:pPr lvl="1"/>
            <a:r>
              <a:rPr lang="en-US" dirty="0" smtClean="0"/>
              <a:t>omicron: </a:t>
            </a:r>
            <a:r>
              <a:rPr lang="en-US" dirty="0">
                <a:hlinkClick r:id="rId2"/>
              </a:rPr>
              <a:t>http://code.google.com/p/omicron-sdk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omegalib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https://code.google.com/p/omegalib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Equalizer: </a:t>
            </a:r>
            <a:r>
              <a:rPr lang="en-US" dirty="0">
                <a:hlinkClick r:id="rId4"/>
              </a:rPr>
              <a:t>http://www.equalizergraphics.com/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omicron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omegalib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omicron: </a:t>
            </a:r>
            <a:r>
              <a:rPr lang="en-US" dirty="0" smtClean="0"/>
              <a:t>input management library</a:t>
            </a:r>
          </a:p>
          <a:p>
            <a:pPr lvl="1"/>
            <a:r>
              <a:rPr lang="en-US" dirty="0" smtClean="0"/>
              <a:t>Can be integrated directly as library or used as </a:t>
            </a:r>
            <a:r>
              <a:rPr lang="en-US" dirty="0" smtClean="0">
                <a:solidFill>
                  <a:srgbClr val="FFFF00"/>
                </a:solidFill>
              </a:rPr>
              <a:t>input 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3886200"/>
            <a:ext cx="1600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device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2838" y="4724400"/>
            <a:ext cx="1600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device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4267200"/>
            <a:ext cx="2057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omicron input 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29400" y="4267200"/>
            <a:ext cx="20574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7277100" y="2838261"/>
            <a:ext cx="762000" cy="819339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3183" y="2513091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omicronConnector.h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Curved Connector 11"/>
          <p:cNvCxnSpPr>
            <a:stCxn id="6" idx="3"/>
            <a:endCxn id="7" idx="1"/>
          </p:cNvCxnSpPr>
          <p:nvPr/>
        </p:nvCxnSpPr>
        <p:spPr>
          <a:xfrm flipV="1">
            <a:off x="2123038" y="4686300"/>
            <a:ext cx="543962" cy="304800"/>
          </a:xfrm>
          <a:prstGeom prst="curvedConnector3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  <a:endCxn id="7" idx="1"/>
          </p:cNvCxnSpPr>
          <p:nvPr/>
        </p:nvCxnSpPr>
        <p:spPr>
          <a:xfrm>
            <a:off x="2133600" y="4152900"/>
            <a:ext cx="533400" cy="533400"/>
          </a:xfrm>
          <a:prstGeom prst="curvedConnector3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8" idx="1"/>
          </p:cNvCxnSpPr>
          <p:nvPr/>
        </p:nvCxnSpPr>
        <p:spPr>
          <a:xfrm>
            <a:off x="4724400" y="4686300"/>
            <a:ext cx="1905000" cy="12700"/>
          </a:xfrm>
          <a:prstGeom prst="curvedConnector3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8" idx="0"/>
          </p:cNvCxnSpPr>
          <p:nvPr/>
        </p:nvCxnSpPr>
        <p:spPr>
          <a:xfrm rot="5400000">
            <a:off x="7353300" y="3962400"/>
            <a:ext cx="609600" cy="12700"/>
          </a:xfrm>
          <a:prstGeom prst="curvedConnector3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7329" y="411182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Udp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omicronConnector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77238" cy="443597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#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include &lt;connector/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omicronConnectorClient.h</a:t>
            </a:r>
            <a:r>
              <a:rPr lang="en-US" sz="1600" dirty="0">
                <a:solidFill>
                  <a:srgbClr val="FFC000"/>
                </a:solidFill>
                <a:latin typeface="+mj-lt"/>
              </a:rPr>
              <a:t>&gt;</a:t>
            </a:r>
          </a:p>
          <a:p>
            <a:pPr marL="68580" indent="0">
              <a:buNone/>
            </a:pPr>
            <a:r>
              <a:rPr lang="en-US" sz="1600" dirty="0" smtClean="0">
                <a:solidFill>
                  <a:srgbClr val="99CCFF"/>
                </a:solidFill>
                <a:latin typeface="+mj-lt"/>
              </a:rPr>
              <a:t>using </a:t>
            </a:r>
            <a:r>
              <a:rPr lang="en-US" sz="1600" dirty="0">
                <a:solidFill>
                  <a:srgbClr val="99CCFF"/>
                </a:solidFill>
                <a:latin typeface="+mj-lt"/>
              </a:rPr>
              <a:t>namespace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omicronConnector</a:t>
            </a:r>
            <a:r>
              <a:rPr lang="en-US" sz="1600" dirty="0">
                <a:latin typeface="+mj-lt"/>
              </a:rPr>
              <a:t>;</a:t>
            </a:r>
          </a:p>
          <a:p>
            <a:pPr marL="68580" indent="0">
              <a:buNone/>
            </a:pPr>
            <a:endParaRPr lang="en-US" sz="1600" dirty="0" smtClean="0">
              <a:solidFill>
                <a:srgbClr val="99CCFF"/>
              </a:solidFill>
              <a:latin typeface="+mj-lt"/>
            </a:endParaRPr>
          </a:p>
          <a:p>
            <a:pPr marL="68580" indent="0">
              <a:buNone/>
            </a:pPr>
            <a:r>
              <a:rPr lang="en-US" sz="1600" dirty="0" err="1">
                <a:solidFill>
                  <a:srgbClr val="99CCFF"/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 main(</a:t>
            </a:r>
            <a:r>
              <a:rPr lang="en-US" sz="1600" dirty="0" err="1">
                <a:solidFill>
                  <a:srgbClr val="99CCFF"/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solidFill>
                  <a:srgbClr val="99CCFF"/>
                </a:solidFill>
                <a:latin typeface="+mj-lt"/>
              </a:rPr>
              <a:t>char</a:t>
            </a:r>
            <a:r>
              <a:rPr lang="en-US" sz="1600" dirty="0">
                <a:latin typeface="+mj-lt"/>
              </a:rPr>
              <a:t>**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)</a:t>
            </a:r>
          </a:p>
          <a:p>
            <a:pPr marL="68580" indent="0">
              <a:buNone/>
            </a:pPr>
            <a:r>
              <a:rPr lang="en-US" sz="1600" dirty="0">
                <a:latin typeface="+mj-lt"/>
              </a:rPr>
              <a:t>{</a:t>
            </a:r>
          </a:p>
          <a:p>
            <a:pPr marL="397764" lvl="1" indent="0">
              <a:buNone/>
            </a:pPr>
            <a:r>
              <a:rPr lang="en-US" sz="1600" dirty="0" err="1">
                <a:latin typeface="+mj-lt"/>
              </a:rPr>
              <a:t>OmicronConnectorClient</a:t>
            </a:r>
            <a:r>
              <a:rPr lang="en-US" sz="1600" dirty="0">
                <a:latin typeface="+mj-lt"/>
              </a:rPr>
              <a:t>&lt;</a:t>
            </a:r>
            <a:r>
              <a:rPr lang="en-US" sz="1600" dirty="0" err="1">
                <a:latin typeface="+mj-lt"/>
              </a:rPr>
              <a:t>ConnectorListener</a:t>
            </a:r>
            <a:r>
              <a:rPr lang="en-US" sz="1600" dirty="0">
                <a:latin typeface="+mj-lt"/>
              </a:rPr>
              <a:t>&gt; client;</a:t>
            </a:r>
          </a:p>
          <a:p>
            <a:pPr marL="397764" lvl="1" indent="0">
              <a:buNone/>
            </a:pPr>
            <a:r>
              <a:rPr lang="en-US" sz="1600" dirty="0" err="1">
                <a:latin typeface="+mj-lt"/>
              </a:rPr>
              <a:t>client.connect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+mj-lt"/>
              </a:rPr>
              <a:t>"127.0.0.1"</a:t>
            </a:r>
            <a:r>
              <a:rPr lang="en-US" sz="1600" dirty="0">
                <a:latin typeface="+mj-lt"/>
              </a:rPr>
              <a:t>);</a:t>
            </a:r>
          </a:p>
          <a:p>
            <a:pPr marL="397764" lvl="1" indent="0">
              <a:buNone/>
            </a:pPr>
            <a:r>
              <a:rPr lang="en-US" sz="1600" dirty="0">
                <a:solidFill>
                  <a:srgbClr val="99CCFF"/>
                </a:solidFill>
                <a:latin typeface="+mj-lt"/>
              </a:rPr>
              <a:t>while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99CCFF"/>
                </a:solidFill>
                <a:latin typeface="+mj-lt"/>
              </a:rPr>
              <a:t>true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 err="1">
                <a:latin typeface="+mj-lt"/>
              </a:rPr>
              <a:t>client.poll</a:t>
            </a:r>
            <a:r>
              <a:rPr lang="en-US" sz="1600" dirty="0">
                <a:latin typeface="+mj-lt"/>
              </a:rPr>
              <a:t>(); </a:t>
            </a:r>
          </a:p>
          <a:p>
            <a:pPr marL="6858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68580" indent="0">
              <a:buNone/>
            </a:pPr>
            <a:endParaRPr lang="en-US" sz="1600" dirty="0" smtClean="0">
              <a:solidFill>
                <a:srgbClr val="99CCFF"/>
              </a:solidFill>
              <a:latin typeface="+mj-lt"/>
            </a:endParaRPr>
          </a:p>
          <a:p>
            <a:pPr marL="68580" indent="0">
              <a:buNone/>
            </a:pPr>
            <a:r>
              <a:rPr lang="en-US" sz="1600" dirty="0" smtClean="0">
                <a:solidFill>
                  <a:srgbClr val="99CCFF"/>
                </a:solidFill>
                <a:latin typeface="+mj-lt"/>
              </a:rPr>
              <a:t>class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ConnectorListener</a:t>
            </a:r>
            <a:endParaRPr lang="en-US" sz="1600" dirty="0">
              <a:latin typeface="+mj-lt"/>
            </a:endParaRPr>
          </a:p>
          <a:p>
            <a:pPr marL="68580" indent="0">
              <a:buNone/>
            </a:pPr>
            <a:r>
              <a:rPr lang="en-US" sz="1600" dirty="0">
                <a:latin typeface="+mj-lt"/>
              </a:rPr>
              <a:t>{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99CCFF"/>
                </a:solidFill>
                <a:latin typeface="+mj-lt"/>
              </a:rPr>
              <a:t>public:</a:t>
            </a:r>
          </a:p>
          <a:p>
            <a:pPr marL="397764" lvl="1" indent="0">
              <a:buNone/>
            </a:pPr>
            <a:r>
              <a:rPr lang="en-US" sz="1600" dirty="0" smtClean="0">
                <a:solidFill>
                  <a:srgbClr val="99CCFF"/>
                </a:solidFill>
                <a:latin typeface="+mj-lt"/>
              </a:rPr>
              <a:t>static </a:t>
            </a:r>
            <a:r>
              <a:rPr lang="en-US" sz="1600" dirty="0">
                <a:solidFill>
                  <a:srgbClr val="99CCFF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onEvent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99CCFF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EventData</a:t>
            </a:r>
            <a:r>
              <a:rPr lang="en-US" sz="1600" dirty="0">
                <a:latin typeface="+mj-lt"/>
              </a:rPr>
              <a:t>&amp; e</a:t>
            </a:r>
            <a:r>
              <a:rPr lang="en-US" sz="1600" dirty="0" smtClean="0">
                <a:latin typeface="+mj-lt"/>
              </a:rPr>
              <a:t>) { </a:t>
            </a:r>
            <a:r>
              <a:rPr lang="en-US" sz="1600" dirty="0" err="1" smtClean="0">
                <a:latin typeface="+mj-lt"/>
              </a:rPr>
              <a:t>printf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“Received event!\n”</a:t>
            </a:r>
            <a:r>
              <a:rPr lang="en-US" sz="1600" dirty="0" smtClean="0">
                <a:latin typeface="+mj-lt"/>
              </a:rPr>
              <a:t>); }</a:t>
            </a:r>
            <a:endParaRPr lang="en-US" sz="1600" dirty="0">
              <a:latin typeface="+mj-lt"/>
            </a:endParaRPr>
          </a:p>
          <a:p>
            <a:pPr marL="68580" indent="0">
              <a:buNone/>
            </a:pPr>
            <a:r>
              <a:rPr lang="en-US" sz="1600" dirty="0" smtClean="0">
                <a:latin typeface="+mj-lt"/>
              </a:rPr>
              <a:t>};</a:t>
            </a:r>
          </a:p>
          <a:p>
            <a:pPr marL="68580" indent="0">
              <a:buNone/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1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omicron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omicron events designed as generic input data containers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information about event source</a:t>
            </a:r>
          </a:p>
          <a:p>
            <a:pPr lvl="2"/>
            <a:r>
              <a:rPr lang="en-US" dirty="0" smtClean="0"/>
              <a:t>service class (wand, gamepad, pointer,  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Services of same class have similar event generation semantics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event type, position, orientation, binary flags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variable length extra data</a:t>
            </a:r>
          </a:p>
          <a:p>
            <a:pPr lvl="2"/>
            <a:r>
              <a:rPr lang="en-US" dirty="0" smtClean="0"/>
              <a:t>can be float array, vector3 array, generic char*</a:t>
            </a:r>
          </a:p>
          <a:p>
            <a:pPr lvl="2"/>
            <a:endParaRPr lang="en-US" dirty="0" smtClean="0"/>
          </a:p>
          <a:p>
            <a:r>
              <a:rPr lang="en-US" sz="1800" dirty="0" smtClean="0"/>
              <a:t>more information: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http://code.google.com/p/omicron-sdk/wiki/Event</a:t>
            </a:r>
            <a:r>
              <a:rPr lang="en-US" sz="1800" dirty="0">
                <a:hlinkClick r:id="rId2"/>
              </a:rPr>
              <a:t>Reference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0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omicron event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event service = source of omicron events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some built-in event services:</a:t>
            </a:r>
          </a:p>
          <a:p>
            <a:pPr lvl="1"/>
            <a:r>
              <a:rPr lang="en-US" dirty="0" smtClean="0"/>
              <a:t>VRPN-supported trackers</a:t>
            </a:r>
          </a:p>
          <a:p>
            <a:pPr lvl="1"/>
            <a:r>
              <a:rPr lang="en-US" dirty="0" err="1" smtClean="0"/>
              <a:t>Optitrack</a:t>
            </a:r>
            <a:r>
              <a:rPr lang="en-US" dirty="0" smtClean="0"/>
              <a:t> native</a:t>
            </a:r>
          </a:p>
          <a:p>
            <a:pPr lvl="1"/>
            <a:r>
              <a:rPr lang="en-US" dirty="0" smtClean="0"/>
              <a:t>XBox360, PS3, </a:t>
            </a:r>
            <a:r>
              <a:rPr lang="en-US" dirty="0" err="1" smtClean="0"/>
              <a:t>Wiimote</a:t>
            </a:r>
            <a:r>
              <a:rPr lang="en-US" dirty="0" smtClean="0"/>
              <a:t> controllers</a:t>
            </a:r>
          </a:p>
          <a:p>
            <a:pPr lvl="1"/>
            <a:r>
              <a:rPr lang="en-US" dirty="0" err="1" smtClean="0"/>
              <a:t>PQLabs</a:t>
            </a:r>
            <a:r>
              <a:rPr lang="en-US" dirty="0" smtClean="0"/>
              <a:t> touch overlays</a:t>
            </a:r>
          </a:p>
          <a:p>
            <a:pPr lvl="1"/>
            <a:r>
              <a:rPr lang="en-US" dirty="0" smtClean="0"/>
              <a:t>Kinect skeletons</a:t>
            </a:r>
          </a:p>
          <a:p>
            <a:pPr lvl="1"/>
            <a:r>
              <a:rPr lang="en-US" dirty="0" err="1" smtClean="0"/>
              <a:t>ThinkGear</a:t>
            </a:r>
            <a:endParaRPr lang="en-US" dirty="0" smtClean="0"/>
          </a:p>
          <a:p>
            <a:pPr lvl="1"/>
            <a:r>
              <a:rPr lang="en-US" dirty="0" err="1" smtClean="0"/>
              <a:t>iPad</a:t>
            </a:r>
            <a:r>
              <a:rPr lang="en-US" dirty="0" smtClean="0"/>
              <a:t> app (prototype)</a:t>
            </a:r>
          </a:p>
          <a:p>
            <a:pPr lvl="1"/>
            <a:r>
              <a:rPr lang="en-US" dirty="0" smtClean="0"/>
              <a:t>SAGE Pointer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omicron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omicron also offers utility APIs for app developers (used by </a:t>
            </a:r>
            <a:r>
              <a:rPr lang="en-US" dirty="0" err="1" smtClean="0">
                <a:solidFill>
                  <a:srgbClr val="FFFF00"/>
                </a:solidFill>
              </a:rPr>
              <a:t>omegalib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support (</a:t>
            </a:r>
            <a:r>
              <a:rPr lang="en-US" dirty="0" err="1" smtClean="0">
                <a:solidFill>
                  <a:srgbClr val="00B0F0"/>
                </a:solidFill>
              </a:rPr>
              <a:t>libconfig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xml reading/writing (</a:t>
            </a:r>
            <a:r>
              <a:rPr lang="en-US" dirty="0" err="1" smtClean="0">
                <a:solidFill>
                  <a:srgbClr val="00B0F0"/>
                </a:solidFill>
              </a:rPr>
              <a:t>tinyxml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multithreading (</a:t>
            </a:r>
            <a:r>
              <a:rPr lang="en-US" dirty="0" err="1" smtClean="0">
                <a:solidFill>
                  <a:srgbClr val="00B0F0"/>
                </a:solidFill>
              </a:rPr>
              <a:t>tinythreads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tcp</a:t>
            </a:r>
            <a:r>
              <a:rPr lang="en-US" dirty="0" smtClean="0"/>
              <a:t> client/server API (</a:t>
            </a:r>
            <a:r>
              <a:rPr lang="en-US" dirty="0" err="1" smtClean="0">
                <a:solidFill>
                  <a:srgbClr val="00B0F0"/>
                </a:solidFill>
              </a:rPr>
              <a:t>asio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math library (</a:t>
            </a:r>
            <a:r>
              <a:rPr lang="en-US" dirty="0" smtClean="0">
                <a:solidFill>
                  <a:srgbClr val="00B0F0"/>
                </a:solidFill>
              </a:rPr>
              <a:t>Eigen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86200" y="3340469"/>
            <a:ext cx="1905000" cy="472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omegalib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VR toolkit built on top of </a:t>
            </a:r>
            <a:r>
              <a:rPr lang="en-US" sz="2400" dirty="0" smtClean="0">
                <a:solidFill>
                  <a:srgbClr val="00B0F0"/>
                </a:solidFill>
              </a:rPr>
              <a:t>omicron</a:t>
            </a:r>
            <a:r>
              <a:rPr lang="en-US" sz="2400" dirty="0" smtClean="0"/>
              <a:t> (input) and </a:t>
            </a:r>
            <a:r>
              <a:rPr lang="en-US" sz="2400" dirty="0" smtClean="0">
                <a:solidFill>
                  <a:srgbClr val="00B0F0"/>
                </a:solidFill>
              </a:rPr>
              <a:t>Equalizer</a:t>
            </a:r>
            <a:r>
              <a:rPr lang="en-US" sz="2400" dirty="0" smtClean="0"/>
              <a:t> (display)</a:t>
            </a:r>
          </a:p>
          <a:p>
            <a:pPr lvl="1"/>
            <a:endParaRPr lang="en-US" dirty="0"/>
          </a:p>
        </p:txBody>
      </p:sp>
      <p:pic>
        <p:nvPicPr>
          <p:cNvPr id="1027" name="Picture 3" descr="C:\Users\Febret\Desktop\intr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80" y="4572000"/>
            <a:ext cx="3227560" cy="20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10" y="101014"/>
            <a:ext cx="2299580" cy="90828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641695" y="3859794"/>
            <a:ext cx="1600200" cy="4836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omicron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300080" y="3859794"/>
            <a:ext cx="1600200" cy="4836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qualizer</a:t>
            </a:r>
            <a:endParaRPr lang="en-US" sz="2400" dirty="0"/>
          </a:p>
        </p:txBody>
      </p:sp>
      <p:cxnSp>
        <p:nvCxnSpPr>
          <p:cNvPr id="9" name="Elbow Connector 8"/>
          <p:cNvCxnSpPr>
            <a:stCxn id="10" idx="0"/>
            <a:endCxn id="7" idx="1"/>
          </p:cNvCxnSpPr>
          <p:nvPr/>
        </p:nvCxnSpPr>
        <p:spPr>
          <a:xfrm rot="5400000" flipH="1" flipV="1">
            <a:off x="3022525" y="2996120"/>
            <a:ext cx="282945" cy="14444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1" idx="0"/>
          </p:cNvCxnSpPr>
          <p:nvPr/>
        </p:nvCxnSpPr>
        <p:spPr>
          <a:xfrm>
            <a:off x="5791200" y="3576849"/>
            <a:ext cx="1308980" cy="2829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1" b="70034" l="0" r="98966">
                        <a14:foregroundMark x1="64138" y1="25926" x2="64138" y2="25926"/>
                        <a14:foregroundMark x1="70690" y1="26599" x2="70690" y2="26599"/>
                        <a14:foregroundMark x1="73276" y1="26599" x2="73276" y2="26599"/>
                        <a14:foregroundMark x1="97414" y1="25926" x2="97414" y2="25926"/>
                        <a14:foregroundMark x1="2069" y1="25926" x2="2069" y2="25926"/>
                        <a14:foregroundMark x1="5000" y1="25926" x2="5000" y2="25926"/>
                        <a14:foregroundMark x1="8966" y1="25926" x2="8966" y2="25926"/>
                        <a14:foregroundMark x1="16207" y1="25926" x2="16207" y2="25926"/>
                        <a14:foregroundMark x1="24310" y1="25926" x2="24310" y2="25926"/>
                        <a14:foregroundMark x1="33103" y1="26599" x2="33103" y2="26599"/>
                        <a14:foregroundMark x1="45172" y1="25926" x2="45172" y2="25926"/>
                        <a14:foregroundMark x1="80690" y1="25926" x2="80690" y2="2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402"/>
          <a:stretch/>
        </p:blipFill>
        <p:spPr>
          <a:xfrm>
            <a:off x="304800" y="5448299"/>
            <a:ext cx="1773066" cy="6500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00" b="90000" l="9949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5" y="4837561"/>
            <a:ext cx="1371599" cy="1749488"/>
          </a:xfrm>
          <a:prstGeom prst="rect">
            <a:avLst/>
          </a:prstGeom>
        </p:spPr>
      </p:pic>
      <p:sp>
        <p:nvSpPr>
          <p:cNvPr id="26" name="Isosceles Triangle 25"/>
          <p:cNvSpPr/>
          <p:nvPr/>
        </p:nvSpPr>
        <p:spPr>
          <a:xfrm>
            <a:off x="2289395" y="4419600"/>
            <a:ext cx="304800" cy="228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flipV="1">
            <a:off x="6961360" y="4419600"/>
            <a:ext cx="304800" cy="228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886200" y="2819400"/>
            <a:ext cx="1905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frontend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886200" y="1752600"/>
            <a:ext cx="1905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cxnSp>
        <p:nvCxnSpPr>
          <p:cNvPr id="1033" name="Straight Arrow Connector 1032"/>
          <p:cNvCxnSpPr>
            <a:stCxn id="30" idx="0"/>
            <a:endCxn id="31" idx="2"/>
          </p:cNvCxnSpPr>
          <p:nvPr/>
        </p:nvCxnSpPr>
        <p:spPr>
          <a:xfrm flipV="1">
            <a:off x="4838700" y="2286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omegalib</a:t>
            </a:r>
            <a:r>
              <a:rPr lang="en-US" sz="2400" dirty="0" smtClean="0"/>
              <a:t> core = support backend for different </a:t>
            </a:r>
            <a:r>
              <a:rPr lang="en-US" sz="2400" dirty="0" smtClean="0">
                <a:solidFill>
                  <a:srgbClr val="FFFF00"/>
                </a:solidFill>
              </a:rPr>
              <a:t>graphics frontends</a:t>
            </a:r>
          </a:p>
          <a:p>
            <a:pPr marL="0" indent="0">
              <a:buNone/>
            </a:pPr>
            <a:r>
              <a:rPr lang="en-US" sz="2400" dirty="0" smtClean="0"/>
              <a:t>Currently supported frontends: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OpenSceneGraph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Vtk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Plain OpenGL</a:t>
            </a: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10" y="101014"/>
            <a:ext cx="2299580" cy="908281"/>
          </a:xfrm>
          <a:prstGeom prst="rect">
            <a:avLst/>
          </a:prstGeom>
        </p:spPr>
      </p:pic>
      <p:pic>
        <p:nvPicPr>
          <p:cNvPr id="2050" name="Picture 2" descr="C:\Users\Febret\Desktop\intro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82" y="4018615"/>
            <a:ext cx="2332613" cy="2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ebret\Desktop\intro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2" y="1600200"/>
            <a:ext cx="4208674" cy="25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ebret\Desktop\osgvie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08" y="4101818"/>
            <a:ext cx="3591517" cy="21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some legacy applications can be ported to </a:t>
            </a:r>
            <a:r>
              <a:rPr lang="en-US" sz="2400" dirty="0" err="1" smtClean="0"/>
              <a:t>omegalib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1800" dirty="0" smtClean="0"/>
              <a:t>(</a:t>
            </a:r>
            <a:r>
              <a:rPr lang="en-US" sz="1800" dirty="0">
                <a:hlinkClick r:id="rId2"/>
              </a:rPr>
              <a:t>https://code.google.com/p/omegadoom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10" y="101014"/>
            <a:ext cx="2299580" cy="908281"/>
          </a:xfrm>
          <a:prstGeom prst="rect">
            <a:avLst/>
          </a:prstGeom>
        </p:spPr>
      </p:pic>
      <p:pic>
        <p:nvPicPr>
          <p:cNvPr id="3074" name="Picture 2" descr="C:\Users\Febret\Desktop\intro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7363" r="3517" b="7348"/>
          <a:stretch/>
        </p:blipFill>
        <p:spPr bwMode="auto">
          <a:xfrm>
            <a:off x="377983" y="2286000"/>
            <a:ext cx="8537417" cy="3005750"/>
          </a:xfrm>
          <a:prstGeom prst="rect">
            <a:avLst/>
          </a:prstGeom>
          <a:noFill/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367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omegalib and omicron</vt:lpstr>
      <vt:lpstr>omicron vs omegalib</vt:lpstr>
      <vt:lpstr>omicronConnector example</vt:lpstr>
      <vt:lpstr>omicron events</vt:lpstr>
      <vt:lpstr>omicron event services</vt:lpstr>
      <vt:lpstr>omicron utilities</vt:lpstr>
      <vt:lpstr>PowerPoint Presentation</vt:lpstr>
      <vt:lpstr>PowerPoint Presentation</vt:lpstr>
      <vt:lpstr>PowerPoint Presentation</vt:lpstr>
      <vt:lpstr>PowerPoint Presentation</vt:lpstr>
      <vt:lpstr>That’s all folks!</vt:lpstr>
    </vt:vector>
  </TitlesOfParts>
  <Company>Univ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omegalib introduction</dc:title>
  <dc:creator>Jason Leigh</dc:creator>
  <cp:lastModifiedBy>Febret</cp:lastModifiedBy>
  <cp:revision>33</cp:revision>
  <dcterms:created xsi:type="dcterms:W3CDTF">2009-03-22T23:17:51Z</dcterms:created>
  <dcterms:modified xsi:type="dcterms:W3CDTF">2012-07-18T15:29:29Z</dcterms:modified>
</cp:coreProperties>
</file>