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4" r:id="rId4"/>
    <p:sldId id="263" r:id="rId5"/>
    <p:sldId id="257" r:id="rId6"/>
    <p:sldId id="260" r:id="rId7"/>
    <p:sldId id="261" r:id="rId8"/>
    <p:sldId id="259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05"/>
    <a:srgbClr val="001945"/>
    <a:srgbClr val="4B66A6"/>
    <a:srgbClr val="607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10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0E5F-2FC0-254A-B1A8-028783062CA8}" type="datetime1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05ACD-1A34-5945-A275-C097CE63C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2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057B-6F34-1949-8AFB-4CF18C196AED}" type="datetime1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3AE57-7EE0-B64A-926E-EC6AF3424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9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2400" y="6355141"/>
            <a:ext cx="4876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BD321-385F-C841-BF26-AC2DB3683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66A6"/>
            </a:gs>
            <a:gs pos="40000">
              <a:srgbClr val="001945"/>
            </a:gs>
          </a:gsLst>
          <a:lin ang="55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evl_transparent.em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0224" y="6477000"/>
            <a:ext cx="56735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20588" y="6477000"/>
            <a:ext cx="1223412" cy="276999"/>
          </a:xfrm>
          <a:prstGeom prst="rect">
            <a:avLst/>
          </a:prstGeom>
          <a:noFill/>
          <a:effectLst>
            <a:glow rad="101600">
              <a:schemeClr val="bg2">
                <a:lumMod val="20000"/>
                <a:lumOff val="8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C6D9F1"/>
                </a:solidFill>
              </a:rPr>
              <a:t>www.evl.uic.edu</a:t>
            </a:r>
            <a:endParaRPr lang="en-US" sz="1200" dirty="0">
              <a:solidFill>
                <a:srgbClr val="C6D9F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omicron-sd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omegalib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</a:t>
            </a:r>
            <a:r>
              <a:rPr lang="en-US" dirty="0" smtClean="0"/>
              <a:t> connection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TcpServer</a:t>
            </a:r>
            <a:endParaRPr lang="en-US" dirty="0" smtClean="0"/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start</a:t>
            </a:r>
          </a:p>
          <a:p>
            <a:pPr lvl="1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accept</a:t>
            </a:r>
          </a:p>
          <a:p>
            <a:pPr lvl="2"/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doCreateConnection</a:t>
            </a: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createConnection</a:t>
            </a: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pPr lvl="4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push connection to clients</a:t>
            </a:r>
          </a:p>
          <a:p>
            <a:pPr lvl="2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acceptor-&gt;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asyncAccept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2"/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handleAccept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800" dirty="0">
                <a:latin typeface="Consolas" pitchFamily="49" charset="0"/>
                <a:cs typeface="Consolas" pitchFamily="49" charset="0"/>
              </a:rPr>
              <a:t>&gt;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poll</a:t>
            </a:r>
          </a:p>
          <a:p>
            <a:pPr lvl="1"/>
            <a:r>
              <a:rPr lang="en-US" sz="1200" dirty="0"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3798" y="1288111"/>
            <a:ext cx="411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TcpConnection</a:t>
            </a:r>
            <a:endParaRPr lang="en-US" dirty="0" smtClean="0"/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[new]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doHandleConnected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set state to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ConnectionOpen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handleConnected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poll</a:t>
            </a:r>
          </a:p>
          <a:p>
            <a:pPr lvl="1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is state = open?</a:t>
            </a:r>
          </a:p>
          <a:p>
            <a:pPr lvl="2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is data available?</a:t>
            </a:r>
          </a:p>
          <a:p>
            <a:pPr lvl="3"/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handleData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is socket closed?</a:t>
            </a:r>
          </a:p>
          <a:p>
            <a:pPr lvl="3"/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handleClosed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2743200" y="1981200"/>
            <a:ext cx="1970598" cy="762000"/>
          </a:xfrm>
          <a:prstGeom prst="bentConnector3">
            <a:avLst>
              <a:gd name="adj1" fmla="val 725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9600" y="3200400"/>
            <a:ext cx="838200" cy="564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1447800" y="2209800"/>
            <a:ext cx="3265998" cy="1828800"/>
          </a:xfrm>
          <a:prstGeom prst="bentConnector3">
            <a:avLst>
              <a:gd name="adj1" fmla="val 882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1447800" y="3200400"/>
            <a:ext cx="3265998" cy="1828800"/>
          </a:xfrm>
          <a:prstGeom prst="bentConnector3">
            <a:avLst>
              <a:gd name="adj1" fmla="val 930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</a:t>
            </a:r>
            <a:r>
              <a:rPr lang="en-US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applications</a:t>
            </a:r>
          </a:p>
          <a:p>
            <a:pPr lvl="1"/>
            <a:r>
              <a:rPr lang="en-US" dirty="0" smtClean="0"/>
              <a:t>Need custom software/library stack depending on scenario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electronic visualization laboratory – university of illinois at chicago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omegalib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objectives:</a:t>
            </a:r>
          </a:p>
          <a:p>
            <a:pPr lvl="1"/>
            <a:r>
              <a:rPr lang="en-US" dirty="0" smtClean="0"/>
              <a:t>Build / run out of the box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FF00"/>
                </a:solidFill>
              </a:rPr>
              <a:t>clustered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multi-</a:t>
            </a:r>
            <a:r>
              <a:rPr lang="en-US" dirty="0" err="1" smtClean="0">
                <a:solidFill>
                  <a:srgbClr val="FFFF00"/>
                </a:solidFill>
              </a:rPr>
              <a:t>gpu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5100" y="3048000"/>
            <a:ext cx="3733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Abstraction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05100" y="3733800"/>
            <a:ext cx="17907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4263" y="3733800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3676650" cy="1162049"/>
          </a:xfrm>
          <a:prstGeom prst="rect">
            <a:avLst/>
          </a:prstGeom>
          <a:gradFill flip="none" rotWithShape="1">
            <a:gsLst>
              <a:gs pos="67000">
                <a:srgbClr val="FFC000">
                  <a:alpha val="0"/>
                </a:srgbClr>
              </a:gs>
              <a:gs pos="100000">
                <a:srgbClr val="FFC000">
                  <a:lumMod val="70000"/>
                  <a:lumOff val="30000"/>
                  <a:alpha val="4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Back-ends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828800"/>
            <a:ext cx="3676650" cy="990600"/>
          </a:xfrm>
          <a:prstGeom prst="rect">
            <a:avLst/>
          </a:prstGeom>
          <a:gradFill flip="none" rotWithShape="1">
            <a:gsLst>
              <a:gs pos="66000">
                <a:srgbClr val="92D050">
                  <a:alpha val="0"/>
                  <a:lumMod val="76000"/>
                  <a:lumOff val="24000"/>
                </a:srgbClr>
              </a:gs>
              <a:gs pos="100000">
                <a:srgbClr val="92D050">
                  <a:alpha val="54000"/>
                  <a:lumMod val="68000"/>
                  <a:lumOff val="3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Front-ends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838325" y="4911880"/>
            <a:ext cx="1428750" cy="66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Equalizer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10300" y="4905090"/>
            <a:ext cx="1138096" cy="3408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019800" y="5156230"/>
            <a:ext cx="1138096" cy="3408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Kinect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791200" y="5402749"/>
            <a:ext cx="1138096" cy="3408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VRPN devices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562600" y="5678974"/>
            <a:ext cx="1138096" cy="3408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09800" y="5416329"/>
            <a:ext cx="1428750" cy="66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62400" y="1905000"/>
            <a:ext cx="1147338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362200" y="1905000"/>
            <a:ext cx="1147338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562600" y="1905000"/>
            <a:ext cx="1147338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0" name="Bent-Up Arrow 29"/>
          <p:cNvSpPr/>
          <p:nvPr/>
        </p:nvSpPr>
        <p:spPr>
          <a:xfrm>
            <a:off x="3676650" y="4495800"/>
            <a:ext cx="285750" cy="830843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-Up Arrow 30"/>
          <p:cNvSpPr/>
          <p:nvPr/>
        </p:nvSpPr>
        <p:spPr>
          <a:xfrm flipH="1">
            <a:off x="5276850" y="4495799"/>
            <a:ext cx="285750" cy="830843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2819400" y="2590800"/>
            <a:ext cx="188331" cy="381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4441903" y="2596836"/>
            <a:ext cx="188331" cy="381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6042103" y="2590800"/>
            <a:ext cx="188331" cy="381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structure: omicron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omicron</a:t>
            </a:r>
          </a:p>
          <a:p>
            <a:pPr lvl="1"/>
            <a:r>
              <a:rPr lang="en-US" dirty="0">
                <a:hlinkClick r:id="rId2"/>
              </a:rPr>
              <a:t>https://code.google.com/p/omicron-sdk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Event Services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files, Xml, Threading, Math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omicronConnector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/>
              <a:t>simplify integration of </a:t>
            </a:r>
            <a:r>
              <a:rPr lang="en-US" dirty="0" smtClean="0"/>
              <a:t>input </a:t>
            </a:r>
            <a:r>
              <a:rPr lang="en-US" dirty="0"/>
              <a:t>support into third party C++ code.</a:t>
            </a:r>
          </a:p>
          <a:p>
            <a:pPr lvl="2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Header only: </a:t>
            </a:r>
            <a:r>
              <a:rPr lang="en-US" b="1" dirty="0"/>
              <a:t>Just need to include one single header</a:t>
            </a:r>
          </a:p>
          <a:p>
            <a:pPr lvl="2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Streamlined binary event format</a:t>
            </a:r>
            <a:endParaRPr lang="en-US" dirty="0"/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omicronConnector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8737" y="1143000"/>
            <a:ext cx="837723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Arial"/>
              <a:buNone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#include &lt;connector/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omicronConnectorClient.h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&gt;</a:t>
            </a:r>
          </a:p>
          <a:p>
            <a:pPr marL="68580" indent="0">
              <a:buFont typeface="Arial"/>
              <a:buNone/>
            </a:pP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using namespace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omicronConnector</a:t>
            </a:r>
            <a:r>
              <a:rPr lang="en-US" sz="1800" dirty="0" smtClean="0">
                <a:latin typeface="+mj-lt"/>
              </a:rPr>
              <a:t>;</a:t>
            </a:r>
          </a:p>
          <a:p>
            <a:pPr marL="68580" indent="0">
              <a:buFont typeface="Arial"/>
              <a:buNone/>
            </a:pPr>
            <a:endParaRPr lang="en-US" sz="1800" dirty="0" smtClean="0">
              <a:solidFill>
                <a:srgbClr val="99CCFF"/>
              </a:solidFill>
              <a:latin typeface="+mj-lt"/>
            </a:endParaRPr>
          </a:p>
          <a:p>
            <a:pPr marL="68580" indent="0">
              <a:buFont typeface="Arial"/>
              <a:buNone/>
            </a:pPr>
            <a:r>
              <a:rPr lang="en-US" sz="1800" dirty="0" err="1" smtClean="0">
                <a:solidFill>
                  <a:srgbClr val="99CCFF"/>
                </a:solidFill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main(</a:t>
            </a:r>
            <a:r>
              <a:rPr lang="en-US" sz="1800" dirty="0" err="1" smtClean="0">
                <a:solidFill>
                  <a:srgbClr val="99CCFF"/>
                </a:solidFill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argc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char</a:t>
            </a:r>
            <a:r>
              <a:rPr lang="en-US" sz="1800" dirty="0" smtClean="0">
                <a:latin typeface="+mj-lt"/>
              </a:rPr>
              <a:t>** </a:t>
            </a:r>
            <a:r>
              <a:rPr lang="en-US" sz="1800" dirty="0" err="1" smtClean="0">
                <a:latin typeface="+mj-lt"/>
              </a:rPr>
              <a:t>argv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68580" indent="0">
              <a:buFont typeface="Arial"/>
              <a:buNone/>
            </a:pPr>
            <a:r>
              <a:rPr lang="en-US" sz="1800" dirty="0" smtClean="0">
                <a:latin typeface="+mj-lt"/>
              </a:rPr>
              <a:t>{</a:t>
            </a:r>
          </a:p>
          <a:p>
            <a:pPr marL="397764" lvl="1" indent="0">
              <a:buFont typeface="Arial"/>
              <a:buNone/>
            </a:pPr>
            <a:r>
              <a:rPr lang="en-US" sz="1800" dirty="0" err="1" smtClean="0">
                <a:latin typeface="+mj-lt"/>
              </a:rPr>
              <a:t>OmicronConnectorClient</a:t>
            </a:r>
            <a:r>
              <a:rPr lang="en-US" sz="1800" dirty="0" smtClean="0">
                <a:latin typeface="+mj-lt"/>
              </a:rPr>
              <a:t>&lt;</a:t>
            </a:r>
            <a:r>
              <a:rPr lang="en-US" sz="1800" dirty="0" err="1" smtClean="0">
                <a:latin typeface="+mj-lt"/>
              </a:rPr>
              <a:t>ConnectorListener</a:t>
            </a:r>
            <a:r>
              <a:rPr lang="en-US" sz="1800" dirty="0" smtClean="0">
                <a:latin typeface="+mj-lt"/>
              </a:rPr>
              <a:t>&gt; client;</a:t>
            </a:r>
          </a:p>
          <a:p>
            <a:pPr marL="397764" lvl="1" indent="0">
              <a:buFont typeface="Arial"/>
              <a:buNone/>
            </a:pPr>
            <a:r>
              <a:rPr lang="en-US" sz="1800" dirty="0" err="1" smtClean="0">
                <a:latin typeface="+mj-lt"/>
              </a:rPr>
              <a:t>client.connect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"127.0.0.1"</a:t>
            </a:r>
            <a:r>
              <a:rPr lang="en-US" sz="1800" dirty="0" smtClean="0">
                <a:latin typeface="+mj-lt"/>
              </a:rPr>
              <a:t>);</a:t>
            </a:r>
          </a:p>
          <a:p>
            <a:pPr marL="397764" lvl="1" indent="0">
              <a:buFont typeface="Arial"/>
              <a:buNone/>
            </a:pP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while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true</a:t>
            </a:r>
            <a:r>
              <a:rPr lang="en-US" sz="1800" dirty="0" smtClean="0">
                <a:latin typeface="+mj-lt"/>
              </a:rPr>
              <a:t>) </a:t>
            </a:r>
            <a:r>
              <a:rPr lang="en-US" sz="1800" dirty="0" err="1" smtClean="0">
                <a:latin typeface="+mj-lt"/>
              </a:rPr>
              <a:t>client.poll</a:t>
            </a:r>
            <a:r>
              <a:rPr lang="en-US" sz="1800" dirty="0" smtClean="0">
                <a:latin typeface="+mj-lt"/>
              </a:rPr>
              <a:t>(); </a:t>
            </a:r>
          </a:p>
          <a:p>
            <a:pPr marL="68580" indent="0">
              <a:buFont typeface="Arial"/>
              <a:buNone/>
            </a:pPr>
            <a:r>
              <a:rPr lang="en-US" sz="1800" dirty="0" smtClean="0">
                <a:latin typeface="+mj-lt"/>
              </a:rPr>
              <a:t>}</a:t>
            </a:r>
          </a:p>
          <a:p>
            <a:pPr marL="68580" indent="0">
              <a:buFont typeface="Arial"/>
              <a:buNone/>
            </a:pPr>
            <a:endParaRPr lang="en-US" sz="1800" dirty="0" smtClean="0">
              <a:solidFill>
                <a:srgbClr val="99CCFF"/>
              </a:solidFill>
              <a:latin typeface="+mj-lt"/>
            </a:endParaRPr>
          </a:p>
          <a:p>
            <a:pPr marL="68580" indent="0">
              <a:buFont typeface="Arial"/>
              <a:buNone/>
            </a:pP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class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ConnectorListener</a:t>
            </a:r>
            <a:endParaRPr lang="en-US" sz="1800" dirty="0" smtClean="0">
              <a:latin typeface="+mj-lt"/>
            </a:endParaRPr>
          </a:p>
          <a:p>
            <a:pPr marL="68580" indent="0">
              <a:buFont typeface="Arial"/>
              <a:buNone/>
            </a:pPr>
            <a:r>
              <a:rPr lang="en-US" sz="1800" dirty="0" smtClean="0">
                <a:latin typeface="+mj-lt"/>
              </a:rPr>
              <a:t>{</a:t>
            </a:r>
          </a:p>
          <a:p>
            <a:pPr marL="68580" indent="0">
              <a:buFont typeface="Arial"/>
              <a:buNone/>
            </a:pP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public:</a:t>
            </a:r>
          </a:p>
          <a:p>
            <a:pPr marL="397764" lvl="1" indent="0">
              <a:buFont typeface="Arial"/>
              <a:buNone/>
            </a:pPr>
            <a:r>
              <a:rPr lang="en-US" sz="1800" dirty="0" smtClean="0">
                <a:solidFill>
                  <a:srgbClr val="99CCFF"/>
                </a:solidFill>
                <a:latin typeface="+mj-lt"/>
              </a:rPr>
              <a:t>static void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onEvent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solidFill>
                  <a:srgbClr val="99CCFF"/>
                </a:solidFill>
                <a:latin typeface="+mj-lt"/>
              </a:rPr>
              <a:t>const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EventData</a:t>
            </a:r>
            <a:r>
              <a:rPr lang="en-US" sz="1800" dirty="0" smtClean="0">
                <a:latin typeface="+mj-lt"/>
              </a:rPr>
              <a:t>&amp; e) { </a:t>
            </a:r>
            <a:r>
              <a:rPr lang="en-US" sz="1800" dirty="0" err="1" smtClean="0">
                <a:latin typeface="+mj-lt"/>
              </a:rPr>
              <a:t>printf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“Received event!\n”</a:t>
            </a:r>
            <a:r>
              <a:rPr lang="en-US" sz="1800" dirty="0" smtClean="0">
                <a:latin typeface="+mj-lt"/>
              </a:rPr>
              <a:t>); }</a:t>
            </a:r>
          </a:p>
          <a:p>
            <a:pPr marL="68580" indent="0">
              <a:buFont typeface="Arial"/>
              <a:buNone/>
            </a:pPr>
            <a:r>
              <a:rPr lang="en-US" sz="1800" dirty="0" smtClean="0">
                <a:latin typeface="+mj-lt"/>
              </a:rPr>
              <a:t>};</a:t>
            </a:r>
          </a:p>
          <a:p>
            <a:pPr marL="68580" indent="0">
              <a:buFont typeface="Arial"/>
              <a:buNone/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3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Binary event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r>
              <a:rPr lang="en-US" dirty="0" smtClean="0"/>
              <a:t>Old protocol available through </a:t>
            </a:r>
            <a:r>
              <a:rPr lang="en-US" dirty="0" err="1" smtClean="0"/>
              <a:t>LegacyNetService</a:t>
            </a:r>
            <a:r>
              <a:rPr lang="en-US" dirty="0" smtClean="0"/>
              <a:t>, legacy-</a:t>
            </a:r>
            <a:r>
              <a:rPr lang="en-US" dirty="0" err="1" smtClean="0"/>
              <a:t>oinputserver</a:t>
            </a:r>
            <a:endParaRPr lang="en-US" dirty="0" smtClean="0"/>
          </a:p>
          <a:p>
            <a:r>
              <a:rPr lang="en-US" dirty="0" smtClean="0"/>
              <a:t>Same Handshake</a:t>
            </a:r>
          </a:p>
          <a:p>
            <a:r>
              <a:rPr lang="en-US" dirty="0" smtClean="0"/>
              <a:t>Same Transport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47858"/>
              </p:ext>
            </p:extLst>
          </p:nvPr>
        </p:nvGraphicFramePr>
        <p:xfrm>
          <a:off x="1447800" y="97536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  <a:tableStyleId>{72833802-FEF1-4C79-8D5D-14CF1EAF98D9}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Source ID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Service ID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Service Type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Event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Flags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r>
                        <a:rPr lang="en-US" sz="1200" baseline="0" dirty="0" smtClean="0"/>
                        <a:t> X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 Y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Position</a:t>
                      </a:r>
                      <a:r>
                        <a:rPr lang="en-US" sz="1200" baseline="0" dirty="0" smtClean="0"/>
                        <a:t> Z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Orientation W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Orientation X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Orientation Y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Orientation Z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Extra Data Type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Extra</a:t>
                      </a:r>
                      <a:r>
                        <a:rPr lang="en-US" sz="1200" baseline="0" dirty="0" smtClean="0"/>
                        <a:t> Data Length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Extra Data …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4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structure: omega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omega</a:t>
            </a:r>
          </a:p>
          <a:p>
            <a:pPr lvl="1"/>
            <a:r>
              <a:rPr lang="en-US" dirty="0" smtClean="0"/>
              <a:t>Display system</a:t>
            </a:r>
          </a:p>
          <a:p>
            <a:pPr lvl="1"/>
            <a:r>
              <a:rPr lang="en-US" dirty="0" smtClean="0"/>
              <a:t>Multi-</a:t>
            </a:r>
            <a:r>
              <a:rPr lang="en-US" dirty="0" err="1" smtClean="0"/>
              <a:t>Gpu</a:t>
            </a:r>
            <a:r>
              <a:rPr lang="en-US" dirty="0" smtClean="0"/>
              <a:t> resource management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scenegraph</a:t>
            </a:r>
            <a:endParaRPr lang="en-US" dirty="0" smtClean="0"/>
          </a:p>
          <a:p>
            <a:pPr lvl="1"/>
            <a:r>
              <a:rPr lang="en-US" dirty="0" smtClean="0"/>
              <a:t>Python scripting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omegaToolkit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loaders, </a:t>
            </a:r>
            <a:r>
              <a:rPr lang="en-US" dirty="0" err="1" smtClean="0"/>
              <a:t>gui</a:t>
            </a:r>
            <a:r>
              <a:rPr lang="en-US" dirty="0" smtClean="0"/>
              <a:t> widgets, other utilities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omegaOsg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err="1" smtClean="0"/>
              <a:t>Osg</a:t>
            </a:r>
            <a:r>
              <a:rPr lang="en-US" dirty="0" smtClean="0"/>
              <a:t> integration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omegaVtk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err="1" smtClean="0"/>
              <a:t>Vtk</a:t>
            </a:r>
            <a:r>
              <a:rPr lang="en-US" dirty="0" smtClean="0"/>
              <a:t> integration (</a:t>
            </a:r>
            <a:r>
              <a:rPr lang="en-US" dirty="0" err="1" smtClean="0"/>
              <a:t>experimentl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800600" cy="2895600"/>
          </a:xfrm>
        </p:spPr>
        <p:txBody>
          <a:bodyPr>
            <a:normAutofit/>
          </a:bodyPr>
          <a:lstStyle/>
          <a:p>
            <a:r>
              <a:rPr lang="en-US" sz="2400" dirty="0" err="1"/>
              <a:t>Ohello</a:t>
            </a:r>
            <a:r>
              <a:rPr lang="en-US" sz="2400" dirty="0"/>
              <a:t> (</a:t>
            </a:r>
            <a:r>
              <a:rPr lang="en-US" sz="2400" dirty="0" err="1"/>
              <a:t>openGl</a:t>
            </a:r>
            <a:r>
              <a:rPr lang="en-US" sz="2400" dirty="0"/>
              <a:t>)</a:t>
            </a:r>
          </a:p>
          <a:p>
            <a:r>
              <a:rPr lang="en-US" sz="2400" dirty="0" err="1" smtClean="0"/>
              <a:t>Meshviewer</a:t>
            </a:r>
            <a:r>
              <a:rPr lang="en-US" sz="2400" dirty="0" smtClean="0"/>
              <a:t> (</a:t>
            </a:r>
            <a:r>
              <a:rPr lang="en-US" sz="2400" dirty="0" err="1" smtClean="0"/>
              <a:t>obj</a:t>
            </a:r>
            <a:r>
              <a:rPr lang="en-US" sz="2400" dirty="0" smtClean="0"/>
              <a:t> loader)</a:t>
            </a:r>
          </a:p>
          <a:p>
            <a:r>
              <a:rPr lang="en-US" sz="2400" dirty="0" smtClean="0"/>
              <a:t>Cyclops (</a:t>
            </a:r>
            <a:r>
              <a:rPr lang="en-US" sz="2400" dirty="0" err="1" smtClean="0"/>
              <a:t>osg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Nightfield</a:t>
            </a:r>
            <a:r>
              <a:rPr lang="en-US" sz="2400" dirty="0" smtClean="0"/>
              <a:t> (</a:t>
            </a:r>
            <a:r>
              <a:rPr lang="en-US" sz="2400" dirty="0" err="1" smtClean="0"/>
              <a:t>OpenCl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Vtk</a:t>
            </a:r>
            <a:r>
              <a:rPr lang="en-US" sz="2400" dirty="0"/>
              <a:t> </a:t>
            </a:r>
            <a:r>
              <a:rPr lang="en-US" sz="2400" dirty="0" smtClean="0"/>
              <a:t>viewer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29000"/>
            <a:ext cx="4440739" cy="2577977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7474"/>
            <a:ext cx="2626712" cy="2661028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312</Words>
  <Application>Microsoft Office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omegalib</vt:lpstr>
      <vt:lpstr>VR system development</vt:lpstr>
      <vt:lpstr>What is omegalib</vt:lpstr>
      <vt:lpstr>Concept</vt:lpstr>
      <vt:lpstr>Library structure: omicron</vt:lpstr>
      <vt:lpstr>omicronConnector sample</vt:lpstr>
      <vt:lpstr>New Binary event format</vt:lpstr>
      <vt:lpstr>Library structure: omega</vt:lpstr>
      <vt:lpstr>Samples</vt:lpstr>
      <vt:lpstr>Tcp connection flow</vt:lpstr>
    </vt:vector>
  </TitlesOfParts>
  <Company>Univ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Blaze</dc:title>
  <dc:creator>Jason Leigh</dc:creator>
  <cp:lastModifiedBy>Febret</cp:lastModifiedBy>
  <cp:revision>35</cp:revision>
  <dcterms:created xsi:type="dcterms:W3CDTF">2009-03-22T23:17:51Z</dcterms:created>
  <dcterms:modified xsi:type="dcterms:W3CDTF">2012-02-10T21:59:03Z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TfsStoryboard">
    <vt:bool>true</vt:bool>
  </property>
</Properties>
</file>