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handoutMasterIdLst>
    <p:handoutMasterId r:id="rId15"/>
  </p:handoutMasterIdLst>
  <p:sldIdLst>
    <p:sldId id="261" r:id="rId2"/>
    <p:sldId id="262" r:id="rId3"/>
    <p:sldId id="282" r:id="rId4"/>
    <p:sldId id="283" r:id="rId5"/>
    <p:sldId id="281" r:id="rId6"/>
    <p:sldId id="276" r:id="rId7"/>
    <p:sldId id="279" r:id="rId8"/>
    <p:sldId id="284" r:id="rId9"/>
    <p:sldId id="285" r:id="rId10"/>
    <p:sldId id="280" r:id="rId11"/>
    <p:sldId id="286" r:id="rId12"/>
    <p:sldId id="287"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6F21"/>
    <a:srgbClr val="F9D3B8"/>
    <a:srgbClr val="4BBDCD"/>
    <a:srgbClr val="66CCFF"/>
    <a:srgbClr val="1F4E7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guide orient="horz" pos="2160"/>
        <p:guide pos="3840"/>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7F9DF9-911E-47ED-C89B-282D456A46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D2A1886-CCB7-0FA5-8AF5-7062455C01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BA05D0-E042-4AF1-ADBB-CE9596CE117F}" type="datetimeFigureOut">
              <a:rPr lang="en-IN" smtClean="0"/>
              <a:t>17-04-2023</a:t>
            </a:fld>
            <a:endParaRPr lang="en-IN"/>
          </a:p>
        </p:txBody>
      </p:sp>
      <p:sp>
        <p:nvSpPr>
          <p:cNvPr id="4" name="Footer Placeholder 3">
            <a:extLst>
              <a:ext uri="{FF2B5EF4-FFF2-40B4-BE49-F238E27FC236}">
                <a16:creationId xmlns:a16="http://schemas.microsoft.com/office/drawing/2014/main" id="{E1E52F09-756A-3300-83AE-A3192E1C92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BD519BD-6BC4-035B-EB14-C9CAFD039F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2EA85E-7789-4DAC-9A58-DE37BDB1C1A9}" type="slidenum">
              <a:rPr lang="en-IN" smtClean="0"/>
              <a:t>‹#›</a:t>
            </a:fld>
            <a:endParaRPr lang="en-IN"/>
          </a:p>
        </p:txBody>
      </p:sp>
    </p:spTree>
    <p:extLst>
      <p:ext uri="{BB962C8B-B14F-4D97-AF65-F5344CB8AC3E}">
        <p14:creationId xmlns:p14="http://schemas.microsoft.com/office/powerpoint/2010/main" val="375305079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18C4A4B-D738-42E1-9D5D-B905D71055B2}"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A1C4D-D9BD-488B-B01D-326CF31C459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59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C4A4B-D738-42E1-9D5D-B905D71055B2}"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A1C4D-D9BD-488B-B01D-326CF31C459C}" type="slidenum">
              <a:rPr lang="en-IN" smtClean="0"/>
              <a:t>‹#›</a:t>
            </a:fld>
            <a:endParaRPr lang="en-IN"/>
          </a:p>
        </p:txBody>
      </p:sp>
    </p:spTree>
    <p:extLst>
      <p:ext uri="{BB962C8B-B14F-4D97-AF65-F5344CB8AC3E}">
        <p14:creationId xmlns:p14="http://schemas.microsoft.com/office/powerpoint/2010/main" val="286113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C4A4B-D738-42E1-9D5D-B905D71055B2}"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A1C4D-D9BD-488B-B01D-326CF31C459C}"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349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529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C4A4B-D738-42E1-9D5D-B905D71055B2}"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A1C4D-D9BD-488B-B01D-326CF31C459C}" type="slidenum">
              <a:rPr lang="en-IN" smtClean="0"/>
              <a:t>‹#›</a:t>
            </a:fld>
            <a:endParaRPr lang="en-IN"/>
          </a:p>
        </p:txBody>
      </p:sp>
    </p:spTree>
    <p:extLst>
      <p:ext uri="{BB962C8B-B14F-4D97-AF65-F5344CB8AC3E}">
        <p14:creationId xmlns:p14="http://schemas.microsoft.com/office/powerpoint/2010/main" val="1657008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8C4A4B-D738-42E1-9D5D-B905D71055B2}"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A1C4D-D9BD-488B-B01D-326CF31C459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81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8C4A4B-D738-42E1-9D5D-B905D71055B2}"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A1C4D-D9BD-488B-B01D-326CF31C459C}" type="slidenum">
              <a:rPr lang="en-IN" smtClean="0"/>
              <a:t>‹#›</a:t>
            </a:fld>
            <a:endParaRPr lang="en-IN"/>
          </a:p>
        </p:txBody>
      </p:sp>
    </p:spTree>
    <p:extLst>
      <p:ext uri="{BB962C8B-B14F-4D97-AF65-F5344CB8AC3E}">
        <p14:creationId xmlns:p14="http://schemas.microsoft.com/office/powerpoint/2010/main" val="92149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8C4A4B-D738-42E1-9D5D-B905D71055B2}" type="datetimeFigureOut">
              <a:rPr lang="en-IN" smtClean="0"/>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BA1C4D-D9BD-488B-B01D-326CF31C459C}" type="slidenum">
              <a:rPr lang="en-IN" smtClean="0"/>
              <a:t>‹#›</a:t>
            </a:fld>
            <a:endParaRPr lang="en-IN"/>
          </a:p>
        </p:txBody>
      </p:sp>
    </p:spTree>
    <p:extLst>
      <p:ext uri="{BB962C8B-B14F-4D97-AF65-F5344CB8AC3E}">
        <p14:creationId xmlns:p14="http://schemas.microsoft.com/office/powerpoint/2010/main" val="404926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8C4A4B-D738-42E1-9D5D-B905D71055B2}" type="datetimeFigureOut">
              <a:rPr lang="en-IN" smtClean="0"/>
              <a:t>17-04-2023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BA1C4D-D9BD-488B-B01D-326CF31C459C}" type="slidenum">
              <a:rPr lang="en-IN" smtClean="0"/>
              <a:t>‹#›</a:t>
            </a:fld>
            <a:endParaRPr lang="en-IN"/>
          </a:p>
        </p:txBody>
      </p:sp>
    </p:spTree>
    <p:extLst>
      <p:ext uri="{BB962C8B-B14F-4D97-AF65-F5344CB8AC3E}">
        <p14:creationId xmlns:p14="http://schemas.microsoft.com/office/powerpoint/2010/main" val="135965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C4A4B-D738-42E1-9D5D-B905D71055B2}" type="datetimeFigureOut">
              <a:rPr lang="en-IN" smtClean="0"/>
              <a:t>17-04-2023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BA1C4D-D9BD-488B-B01D-326CF31C459C}" type="slidenum">
              <a:rPr lang="en-IN" smtClean="0"/>
              <a:t>‹#›</a:t>
            </a:fld>
            <a:endParaRPr lang="en-IN"/>
          </a:p>
        </p:txBody>
      </p:sp>
    </p:spTree>
    <p:extLst>
      <p:ext uri="{BB962C8B-B14F-4D97-AF65-F5344CB8AC3E}">
        <p14:creationId xmlns:p14="http://schemas.microsoft.com/office/powerpoint/2010/main" val="405497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8C4A4B-D738-42E1-9D5D-B905D71055B2}"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A1C4D-D9BD-488B-B01D-326CF31C459C}" type="slidenum">
              <a:rPr lang="en-IN" smtClean="0"/>
              <a:t>‹#›</a:t>
            </a:fld>
            <a:endParaRPr lang="en-IN"/>
          </a:p>
        </p:txBody>
      </p:sp>
    </p:spTree>
    <p:extLst>
      <p:ext uri="{BB962C8B-B14F-4D97-AF65-F5344CB8AC3E}">
        <p14:creationId xmlns:p14="http://schemas.microsoft.com/office/powerpoint/2010/main" val="2331552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8C4A4B-D738-42E1-9D5D-B905D71055B2}"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A1C4D-D9BD-488B-B01D-326CF31C459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88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18C4A4B-D738-42E1-9D5D-B905D71055B2}" type="datetimeFigureOut">
              <a:rPr lang="en-IN" smtClean="0"/>
              <a:t>17-04-2023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8BA1C4D-D9BD-488B-B01D-326CF31C459C}"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15877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ediindia.ac.i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1C430F3-DBFE-4A56-98B3-667C30C0BB16}"/>
              </a:ext>
            </a:extLst>
          </p:cNvPr>
          <p:cNvSpPr/>
          <p:nvPr/>
        </p:nvSpPr>
        <p:spPr>
          <a:xfrm>
            <a:off x="1" y="0"/>
            <a:ext cx="1939980" cy="6858000"/>
          </a:xfrm>
          <a:prstGeom prst="rect">
            <a:avLst/>
          </a:prstGeom>
          <a:solidFill>
            <a:srgbClr val="EF6F21">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6" name="Rectangle 5">
            <a:extLst>
              <a:ext uri="{FF2B5EF4-FFF2-40B4-BE49-F238E27FC236}">
                <a16:creationId xmlns:a16="http://schemas.microsoft.com/office/drawing/2014/main" id="{1C274196-082A-4E09-898C-2C2C189B5EFA}"/>
              </a:ext>
            </a:extLst>
          </p:cNvPr>
          <p:cNvSpPr/>
          <p:nvPr/>
        </p:nvSpPr>
        <p:spPr>
          <a:xfrm>
            <a:off x="-1698" y="6417478"/>
            <a:ext cx="449372" cy="449630"/>
          </a:xfrm>
          <a:prstGeom prst="rect">
            <a:avLst/>
          </a:prstGeom>
          <a:solidFill>
            <a:srgbClr val="E2C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DAC1381-F802-4490-9999-D9455E407D90}"/>
              </a:ext>
            </a:extLst>
          </p:cNvPr>
          <p:cNvSpPr txBox="1"/>
          <p:nvPr/>
        </p:nvSpPr>
        <p:spPr>
          <a:xfrm>
            <a:off x="0" y="6453073"/>
            <a:ext cx="4493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panose="020F0502020204030204"/>
                <a:ea typeface="+mn-ea"/>
                <a:cs typeface="+mn-cs"/>
              </a:rPr>
              <a:t>1</a:t>
            </a:r>
            <a:endParaRPr kumimoji="0" lang="en-IN"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1F30A7A7-EE6E-4BAD-9243-4279578076B4}"/>
              </a:ext>
            </a:extLst>
          </p:cNvPr>
          <p:cNvSpPr txBox="1">
            <a:spLocks/>
          </p:cNvSpPr>
          <p:nvPr/>
        </p:nvSpPr>
        <p:spPr>
          <a:xfrm>
            <a:off x="1939980" y="-3175"/>
            <a:ext cx="10252019" cy="2195390"/>
          </a:xfrm>
          <a:prstGeom prst="rect">
            <a:avLst/>
          </a:prstGeom>
          <a:solidFill>
            <a:srgbClr val="92D050"/>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50000"/>
              </a:lnSpc>
            </a:pPr>
            <a:r>
              <a:rPr lang="en-IN" sz="7200" b="1" dirty="0">
                <a:solidFill>
                  <a:schemeClr val="bg1"/>
                </a:solidFill>
              </a:rPr>
              <a:t>Name of Startup </a:t>
            </a:r>
          </a:p>
        </p:txBody>
      </p:sp>
      <p:sp>
        <p:nvSpPr>
          <p:cNvPr id="9" name="TextBox 8">
            <a:extLst>
              <a:ext uri="{FF2B5EF4-FFF2-40B4-BE49-F238E27FC236}">
                <a16:creationId xmlns:a16="http://schemas.microsoft.com/office/drawing/2014/main" id="{42079951-8A75-4F85-ADC0-8FF51886EEC7}"/>
              </a:ext>
            </a:extLst>
          </p:cNvPr>
          <p:cNvSpPr txBox="1"/>
          <p:nvPr/>
        </p:nvSpPr>
        <p:spPr>
          <a:xfrm>
            <a:off x="2373393" y="3474493"/>
            <a:ext cx="9040578" cy="23083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Calibri" panose="020F0502020204030204"/>
              </a:rPr>
              <a:t>Digital thrifting, </a:t>
            </a:r>
            <a:r>
              <a:rPr lang="en-US" dirty="0">
                <a:latin typeface="Calibri" panose="020F0502020204030204"/>
              </a:rPr>
              <a:t>here thrifting means saving time. Here in our project we save the time of our digitalized world</a:t>
            </a:r>
            <a:r>
              <a:rPr lang="en-US" b="1" dirty="0">
                <a:latin typeface="Calibri" panose="020F0502020204030204"/>
              </a:rPr>
              <a:t>. </a:t>
            </a:r>
            <a:r>
              <a:rPr lang="en-US" dirty="0">
                <a:latin typeface="Calibri" panose="020F0502020204030204"/>
              </a:rPr>
              <a:t>We build an application for online shopping using(</a:t>
            </a:r>
            <a:r>
              <a:rPr lang="en-US" b="1" dirty="0">
                <a:latin typeface="Calibri" panose="020F0502020204030204"/>
              </a:rPr>
              <a:t>augmented reality virtual reality)</a:t>
            </a:r>
            <a:r>
              <a:rPr lang="en-US" dirty="0">
                <a:latin typeface="Calibri" panose="020F0502020204030204"/>
              </a:rPr>
              <a:t>AR&amp;VR technology. It offers more immersive and interactive shopping experience for customers , allowing them to visualize and try on products before purchase.</a:t>
            </a:r>
            <a:r>
              <a:rPr lang="en-IN" dirty="0">
                <a:latin typeface="Calibri" panose="020F0502020204030204"/>
              </a:rPr>
              <a:t>AR enables to view the virtual images of the shopping environment just by mobile camera and allows customer to see how it would look in real world before buying them. VR transports the users to the shopping environment and make customer to feel the product before buying. Hence AR&amp;VR technology offers customers a more interactive experience.</a:t>
            </a:r>
            <a:endParaRPr lang="en-US" dirty="0">
              <a:latin typeface="Calibri" panose="020F0502020204030204"/>
            </a:endParaRPr>
          </a:p>
        </p:txBody>
      </p:sp>
      <p:sp>
        <p:nvSpPr>
          <p:cNvPr id="11" name="TextBox 10">
            <a:extLst>
              <a:ext uri="{FF2B5EF4-FFF2-40B4-BE49-F238E27FC236}">
                <a16:creationId xmlns:a16="http://schemas.microsoft.com/office/drawing/2014/main" id="{42079951-8A75-4F85-ADC0-8FF51886EEC7}"/>
              </a:ext>
            </a:extLst>
          </p:cNvPr>
          <p:cNvSpPr txBox="1"/>
          <p:nvPr/>
        </p:nvSpPr>
        <p:spPr>
          <a:xfrm>
            <a:off x="-8935" y="855158"/>
            <a:ext cx="194806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effectLst/>
                <a:uLnTx/>
                <a:uFillTx/>
                <a:latin typeface="Calibri" panose="020F0502020204030204"/>
                <a:ea typeface="+mn-ea"/>
                <a:cs typeface="+mn-cs"/>
              </a:rPr>
              <a:t>Your Company Logo (If any)</a:t>
            </a:r>
          </a:p>
        </p:txBody>
      </p:sp>
      <p:sp>
        <p:nvSpPr>
          <p:cNvPr id="12" name="TextBox 11">
            <a:extLst>
              <a:ext uri="{FF2B5EF4-FFF2-40B4-BE49-F238E27FC236}">
                <a16:creationId xmlns:a16="http://schemas.microsoft.com/office/drawing/2014/main" id="{42079951-8A75-4F85-ADC0-8FF51886EEC7}"/>
              </a:ext>
            </a:extLst>
          </p:cNvPr>
          <p:cNvSpPr txBox="1"/>
          <p:nvPr/>
        </p:nvSpPr>
        <p:spPr>
          <a:xfrm>
            <a:off x="25898" y="4221027"/>
            <a:ext cx="194806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effectLst/>
                <a:uLnTx/>
                <a:uFillTx/>
                <a:latin typeface="Calibri" panose="020F0502020204030204"/>
                <a:ea typeface="+mn-ea"/>
                <a:cs typeface="+mn-cs"/>
              </a:rPr>
              <a:t>Product Image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effectLst/>
                <a:uLnTx/>
                <a:uFillTx/>
                <a:latin typeface="Calibri" panose="020F0502020204030204"/>
                <a:ea typeface="+mn-ea"/>
                <a:cs typeface="+mn-cs"/>
              </a:rPr>
              <a:t>(If any)</a:t>
            </a:r>
          </a:p>
        </p:txBody>
      </p:sp>
      <p:pic>
        <p:nvPicPr>
          <p:cNvPr id="2" name="Picture 2" descr="https://www.ediindia.org/wp-content/uploads/2020/09/EDII-Top-Image-Website-1-1.jpg">
            <a:extLst>
              <a:ext uri="{FF2B5EF4-FFF2-40B4-BE49-F238E27FC236}">
                <a16:creationId xmlns:a16="http://schemas.microsoft.com/office/drawing/2014/main" id="{A45A7956-A5E9-E886-F820-B9F1492E04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2955"/>
          <a:stretch/>
        </p:blipFill>
        <p:spPr bwMode="auto">
          <a:xfrm>
            <a:off x="10823510" y="-3175"/>
            <a:ext cx="1368490" cy="101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649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274196-082A-4E09-898C-2C2C189B5EFA}"/>
              </a:ext>
            </a:extLst>
          </p:cNvPr>
          <p:cNvSpPr/>
          <p:nvPr/>
        </p:nvSpPr>
        <p:spPr>
          <a:xfrm>
            <a:off x="-1698" y="6417478"/>
            <a:ext cx="449372" cy="449630"/>
          </a:xfrm>
          <a:prstGeom prst="rect">
            <a:avLst/>
          </a:prstGeom>
          <a:solidFill>
            <a:srgbClr val="E2C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DAC1381-F802-4490-9999-D9455E407D90}"/>
              </a:ext>
            </a:extLst>
          </p:cNvPr>
          <p:cNvSpPr txBox="1"/>
          <p:nvPr/>
        </p:nvSpPr>
        <p:spPr>
          <a:xfrm>
            <a:off x="0" y="6453073"/>
            <a:ext cx="4493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noProof="0" dirty="0">
                <a:solidFill>
                  <a:schemeClr val="bg1"/>
                </a:solidFill>
                <a:latin typeface="Calibri" panose="020F0502020204030204"/>
              </a:rPr>
              <a:t>10</a:t>
            </a:r>
            <a:endParaRPr kumimoji="0" lang="en-IN"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1F30A7A7-EE6E-4BAD-9243-4279578076B4}"/>
              </a:ext>
            </a:extLst>
          </p:cNvPr>
          <p:cNvSpPr txBox="1">
            <a:spLocks/>
          </p:cNvSpPr>
          <p:nvPr/>
        </p:nvSpPr>
        <p:spPr>
          <a:xfrm>
            <a:off x="1278671" y="101328"/>
            <a:ext cx="10252019" cy="1050925"/>
          </a:xfrm>
          <a:prstGeom prst="rect">
            <a:avLst/>
          </a:prstGeom>
          <a:solidFill>
            <a:srgbClr val="92D050"/>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N" sz="6000" b="1" dirty="0">
                <a:solidFill>
                  <a:schemeClr val="bg1"/>
                </a:solidFill>
              </a:rPr>
              <a:t>Revenue Model</a:t>
            </a:r>
          </a:p>
        </p:txBody>
      </p:sp>
      <p:sp>
        <p:nvSpPr>
          <p:cNvPr id="9" name="TextBox 8">
            <a:extLst>
              <a:ext uri="{FF2B5EF4-FFF2-40B4-BE49-F238E27FC236}">
                <a16:creationId xmlns:a16="http://schemas.microsoft.com/office/drawing/2014/main" id="{42079951-8A75-4F85-ADC0-8FF51886EEC7}"/>
              </a:ext>
            </a:extLst>
          </p:cNvPr>
          <p:cNvSpPr txBox="1"/>
          <p:nvPr/>
        </p:nvSpPr>
        <p:spPr>
          <a:xfrm>
            <a:off x="1278671" y="1753479"/>
            <a:ext cx="9040578" cy="1754326"/>
          </a:xfrm>
          <a:prstGeom prst="rect">
            <a:avLst/>
          </a:prstGeom>
          <a:noFill/>
        </p:spPr>
        <p:txBody>
          <a:bodyPr wrap="square" rtlCol="0">
            <a:spAutoFit/>
          </a:bodyPr>
          <a:lstStyle/>
          <a:p>
            <a:pPr lvl="0" algn="just">
              <a:defRPr/>
            </a:pPr>
            <a:r>
              <a:rPr lang="en-US" b="1" dirty="0">
                <a:latin typeface="Calibri" panose="020F0502020204030204"/>
              </a:rPr>
              <a:t>Mention the Investment and revenue plan of your business idea or innovation in brief. (For those, who are at their ideation, conceptual, and prototype development stages, they can write an expected plan)</a:t>
            </a:r>
          </a:p>
          <a:p>
            <a:pPr lvl="0" algn="just">
              <a:defRPr/>
            </a:pPr>
            <a:endParaRPr lang="en-IN" b="1" dirty="0">
              <a:latin typeface="Calibri" panose="020F0502020204030204"/>
            </a:endParaRPr>
          </a:p>
          <a:p>
            <a:pPr lvl="0" algn="just">
              <a:defRPr/>
            </a:pPr>
            <a:r>
              <a:rPr lang="en-IN" b="1" dirty="0">
                <a:latin typeface="Calibri" panose="020F0502020204030204"/>
              </a:rPr>
              <a:t> </a:t>
            </a:r>
            <a:r>
              <a:rPr lang="en-IN" dirty="0">
                <a:latin typeface="Calibri" panose="020F0502020204030204"/>
              </a:rPr>
              <a:t>This app will be useful to the customers on payment of  Rs.500 per month (on offer basis). In addition to this, we may also generate revenue through the display of </a:t>
            </a:r>
            <a:r>
              <a:rPr lang="en-IN" dirty="0" err="1">
                <a:latin typeface="Calibri" panose="020F0502020204030204"/>
              </a:rPr>
              <a:t>adverstisements</a:t>
            </a:r>
            <a:r>
              <a:rPr lang="en-IN" dirty="0">
                <a:latin typeface="Calibri" panose="020F0502020204030204"/>
              </a:rPr>
              <a:t>.</a:t>
            </a:r>
            <a:endParaRPr lang="en-IN" b="1" dirty="0">
              <a:latin typeface="Calibri" panose="020F0502020204030204"/>
            </a:endParaRPr>
          </a:p>
        </p:txBody>
      </p:sp>
      <p:sp>
        <p:nvSpPr>
          <p:cNvPr id="2" name="TextBox 1">
            <a:extLst>
              <a:ext uri="{FF2B5EF4-FFF2-40B4-BE49-F238E27FC236}">
                <a16:creationId xmlns:a16="http://schemas.microsoft.com/office/drawing/2014/main" id="{DE92ADC9-95DB-331D-5113-D72F7CFEF6EC}"/>
              </a:ext>
            </a:extLst>
          </p:cNvPr>
          <p:cNvSpPr txBox="1"/>
          <p:nvPr/>
        </p:nvSpPr>
        <p:spPr>
          <a:xfrm>
            <a:off x="548639" y="6447219"/>
            <a:ext cx="11508377" cy="338554"/>
          </a:xfrm>
          <a:prstGeom prst="rect">
            <a:avLst/>
          </a:prstGeom>
          <a:noFill/>
        </p:spPr>
        <p:txBody>
          <a:bodyPr wrap="square" rtlCol="0">
            <a:spAutoFit/>
          </a:bodyPr>
          <a:lstStyle/>
          <a:p>
            <a:pPr lvl="0">
              <a:defRPr/>
            </a:pPr>
            <a:r>
              <a:rPr lang="en-IN" sz="1600" dirty="0">
                <a:solidFill>
                  <a:schemeClr val="accent2"/>
                </a:solidFill>
                <a:latin typeface="Calibri" panose="020F0502020204030204"/>
              </a:rPr>
              <a:t>https://ediindia.ac.in/			           [© Entrepreneurship Development Institute of India, Ahmedabad. All rights reserved]</a:t>
            </a:r>
            <a:endParaRPr kumimoji="0" lang="en-IN" sz="1600" i="0" u="none" strike="noStrike" kern="1200" cap="none" spc="0" normalizeH="0" baseline="0" noProof="0" dirty="0">
              <a:ln>
                <a:noFill/>
              </a:ln>
              <a:solidFill>
                <a:schemeClr val="accent2"/>
              </a:solidFill>
              <a:effectLst/>
              <a:uLnTx/>
              <a:uFillTx/>
              <a:latin typeface="Calibri" panose="020F0502020204030204"/>
            </a:endParaRPr>
          </a:p>
        </p:txBody>
      </p:sp>
      <p:pic>
        <p:nvPicPr>
          <p:cNvPr id="3" name="Picture 2" descr="https://www.ediindia.org/wp-content/uploads/2020/09/EDII-Top-Image-Website-1-1.jpg">
            <a:extLst>
              <a:ext uri="{FF2B5EF4-FFF2-40B4-BE49-F238E27FC236}">
                <a16:creationId xmlns:a16="http://schemas.microsoft.com/office/drawing/2014/main" id="{6B0E7272-D710-DD1F-63BA-A46915EFE7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2955"/>
          <a:stretch/>
        </p:blipFill>
        <p:spPr bwMode="auto">
          <a:xfrm>
            <a:off x="10823510" y="-3175"/>
            <a:ext cx="1368490" cy="101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27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274196-082A-4E09-898C-2C2C189B5EFA}"/>
              </a:ext>
            </a:extLst>
          </p:cNvPr>
          <p:cNvSpPr/>
          <p:nvPr/>
        </p:nvSpPr>
        <p:spPr>
          <a:xfrm>
            <a:off x="-1698" y="6417478"/>
            <a:ext cx="449372" cy="449630"/>
          </a:xfrm>
          <a:prstGeom prst="rect">
            <a:avLst/>
          </a:prstGeom>
          <a:solidFill>
            <a:srgbClr val="E2C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DAC1381-F802-4490-9999-D9455E407D90}"/>
              </a:ext>
            </a:extLst>
          </p:cNvPr>
          <p:cNvSpPr txBox="1"/>
          <p:nvPr/>
        </p:nvSpPr>
        <p:spPr>
          <a:xfrm>
            <a:off x="0" y="6453073"/>
            <a:ext cx="4493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noProof="0" dirty="0">
                <a:solidFill>
                  <a:schemeClr val="bg1"/>
                </a:solidFill>
                <a:latin typeface="Calibri" panose="020F0502020204030204"/>
              </a:rPr>
              <a:t>11</a:t>
            </a:r>
            <a:endParaRPr kumimoji="0" lang="en-IN"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1F30A7A7-EE6E-4BAD-9243-4279578076B4}"/>
              </a:ext>
            </a:extLst>
          </p:cNvPr>
          <p:cNvSpPr txBox="1">
            <a:spLocks/>
          </p:cNvSpPr>
          <p:nvPr/>
        </p:nvSpPr>
        <p:spPr>
          <a:xfrm>
            <a:off x="1278671" y="101328"/>
            <a:ext cx="10252019" cy="1050925"/>
          </a:xfrm>
          <a:prstGeom prst="rect">
            <a:avLst/>
          </a:prstGeom>
          <a:solidFill>
            <a:srgbClr val="92D050"/>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N" sz="6000" b="1" dirty="0">
                <a:solidFill>
                  <a:schemeClr val="bg1"/>
                </a:solidFill>
              </a:rPr>
              <a:t>Milestones &amp; Future Plan</a:t>
            </a:r>
          </a:p>
        </p:txBody>
      </p:sp>
      <p:sp>
        <p:nvSpPr>
          <p:cNvPr id="9" name="TextBox 8">
            <a:extLst>
              <a:ext uri="{FF2B5EF4-FFF2-40B4-BE49-F238E27FC236}">
                <a16:creationId xmlns:a16="http://schemas.microsoft.com/office/drawing/2014/main" id="{42079951-8A75-4F85-ADC0-8FF51886EEC7}"/>
              </a:ext>
            </a:extLst>
          </p:cNvPr>
          <p:cNvSpPr txBox="1"/>
          <p:nvPr/>
        </p:nvSpPr>
        <p:spPr>
          <a:xfrm>
            <a:off x="1278671" y="1753479"/>
            <a:ext cx="9040578" cy="2585323"/>
          </a:xfrm>
          <a:prstGeom prst="rect">
            <a:avLst/>
          </a:prstGeom>
          <a:noFill/>
        </p:spPr>
        <p:txBody>
          <a:bodyPr wrap="square" rtlCol="0">
            <a:spAutoFit/>
          </a:bodyPr>
          <a:lstStyle/>
          <a:p>
            <a:pPr lvl="0" algn="just">
              <a:defRPr/>
            </a:pPr>
            <a:r>
              <a:rPr lang="en-US" b="1" dirty="0">
                <a:latin typeface="Calibri" panose="020F0502020204030204"/>
              </a:rPr>
              <a:t>Mention the milestones achieved by you so far and future plans, related to your business idea or innovation:</a:t>
            </a:r>
          </a:p>
          <a:p>
            <a:pPr lvl="0" algn="just">
              <a:defRPr/>
            </a:pPr>
            <a:r>
              <a:rPr lang="en-US" b="1" dirty="0">
                <a:latin typeface="Calibri" panose="020F0502020204030204"/>
              </a:rPr>
              <a:t>     </a:t>
            </a:r>
          </a:p>
          <a:p>
            <a:pPr lvl="0" algn="just">
              <a:defRPr/>
            </a:pPr>
            <a:r>
              <a:rPr lang="en-US" b="1" dirty="0">
                <a:latin typeface="Calibri" panose="020F0502020204030204"/>
              </a:rPr>
              <a:t> MILESTONES:</a:t>
            </a:r>
          </a:p>
          <a:p>
            <a:pPr lvl="0" algn="just">
              <a:defRPr/>
            </a:pPr>
            <a:r>
              <a:rPr lang="en-US" b="1" dirty="0">
                <a:latin typeface="Calibri" panose="020F0502020204030204"/>
              </a:rPr>
              <a:t>                </a:t>
            </a:r>
            <a:r>
              <a:rPr lang="en-US" dirty="0">
                <a:latin typeface="Calibri" panose="020F0502020204030204"/>
              </a:rPr>
              <a:t>   AR prototype developed.</a:t>
            </a:r>
          </a:p>
          <a:p>
            <a:pPr lvl="0" algn="just">
              <a:defRPr/>
            </a:pPr>
            <a:r>
              <a:rPr lang="en-US" b="1" dirty="0">
                <a:latin typeface="Calibri" panose="020F0502020204030204"/>
              </a:rPr>
              <a:t>                   </a:t>
            </a:r>
            <a:r>
              <a:rPr lang="en-US" dirty="0">
                <a:latin typeface="Calibri" panose="020F0502020204030204"/>
              </a:rPr>
              <a:t>Created minimum Marker Less products.</a:t>
            </a:r>
          </a:p>
          <a:p>
            <a:pPr lvl="0" algn="just">
              <a:defRPr/>
            </a:pPr>
            <a:r>
              <a:rPr lang="en-US" b="1" dirty="0">
                <a:latin typeface="Calibri" panose="020F0502020204030204"/>
              </a:rPr>
              <a:t> FUTURE PLAN :</a:t>
            </a:r>
          </a:p>
          <a:p>
            <a:pPr lvl="0" algn="just">
              <a:defRPr/>
            </a:pPr>
            <a:r>
              <a:rPr lang="en-US" b="1" dirty="0">
                <a:latin typeface="Calibri" panose="020F0502020204030204"/>
              </a:rPr>
              <a:t>                    </a:t>
            </a:r>
            <a:r>
              <a:rPr lang="en-US" dirty="0">
                <a:latin typeface="Calibri" panose="020F0502020204030204"/>
              </a:rPr>
              <a:t>Launching Our Products Using VR Technology.</a:t>
            </a:r>
          </a:p>
          <a:p>
            <a:pPr lvl="0" algn="just">
              <a:defRPr/>
            </a:pPr>
            <a:r>
              <a:rPr lang="en-US" b="1" dirty="0">
                <a:latin typeface="Calibri" panose="020F0502020204030204"/>
              </a:rPr>
              <a:t>                     </a:t>
            </a:r>
            <a:r>
              <a:rPr lang="en-US" dirty="0">
                <a:latin typeface="Calibri" panose="020F0502020204030204"/>
              </a:rPr>
              <a:t>Creating a Profitable Business Plan.</a:t>
            </a:r>
            <a:endParaRPr lang="en-IN" b="1" dirty="0">
              <a:latin typeface="Calibri" panose="020F0502020204030204"/>
            </a:endParaRPr>
          </a:p>
        </p:txBody>
      </p:sp>
      <p:sp>
        <p:nvSpPr>
          <p:cNvPr id="2" name="TextBox 1">
            <a:extLst>
              <a:ext uri="{FF2B5EF4-FFF2-40B4-BE49-F238E27FC236}">
                <a16:creationId xmlns:a16="http://schemas.microsoft.com/office/drawing/2014/main" id="{DE92ADC9-95DB-331D-5113-D72F7CFEF6EC}"/>
              </a:ext>
            </a:extLst>
          </p:cNvPr>
          <p:cNvSpPr txBox="1"/>
          <p:nvPr/>
        </p:nvSpPr>
        <p:spPr>
          <a:xfrm>
            <a:off x="548639" y="6447219"/>
            <a:ext cx="11508377" cy="338554"/>
          </a:xfrm>
          <a:prstGeom prst="rect">
            <a:avLst/>
          </a:prstGeom>
          <a:noFill/>
        </p:spPr>
        <p:txBody>
          <a:bodyPr wrap="square" rtlCol="0">
            <a:spAutoFit/>
          </a:bodyPr>
          <a:lstStyle/>
          <a:p>
            <a:pPr lvl="0">
              <a:defRPr/>
            </a:pPr>
            <a:r>
              <a:rPr lang="en-IN" sz="1600" dirty="0">
                <a:solidFill>
                  <a:schemeClr val="accent2"/>
                </a:solidFill>
                <a:latin typeface="Calibri" panose="020F0502020204030204"/>
              </a:rPr>
              <a:t>https://ediindia.ac.in/			           [© Entrepreneurship Development Institute of India, Ahmedabad. All rights reserved]</a:t>
            </a:r>
            <a:endParaRPr kumimoji="0" lang="en-IN" sz="1600" i="0" u="none" strike="noStrike" kern="1200" cap="none" spc="0" normalizeH="0" baseline="0" noProof="0" dirty="0">
              <a:ln>
                <a:noFill/>
              </a:ln>
              <a:solidFill>
                <a:schemeClr val="accent2"/>
              </a:solidFill>
              <a:effectLst/>
              <a:uLnTx/>
              <a:uFillTx/>
              <a:latin typeface="Calibri" panose="020F0502020204030204"/>
            </a:endParaRPr>
          </a:p>
        </p:txBody>
      </p:sp>
      <p:pic>
        <p:nvPicPr>
          <p:cNvPr id="3" name="Picture 2" descr="https://www.ediindia.org/wp-content/uploads/2020/09/EDII-Top-Image-Website-1-1.jpg">
            <a:extLst>
              <a:ext uri="{FF2B5EF4-FFF2-40B4-BE49-F238E27FC236}">
                <a16:creationId xmlns:a16="http://schemas.microsoft.com/office/drawing/2014/main" id="{6B0E7272-D710-DD1F-63BA-A46915EFE7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2955"/>
          <a:stretch/>
        </p:blipFill>
        <p:spPr bwMode="auto">
          <a:xfrm>
            <a:off x="10823510" y="-3175"/>
            <a:ext cx="1368490" cy="101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79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274196-082A-4E09-898C-2C2C189B5EFA}"/>
              </a:ext>
            </a:extLst>
          </p:cNvPr>
          <p:cNvSpPr/>
          <p:nvPr/>
        </p:nvSpPr>
        <p:spPr>
          <a:xfrm>
            <a:off x="-1698" y="6417478"/>
            <a:ext cx="449372" cy="449630"/>
          </a:xfrm>
          <a:prstGeom prst="rect">
            <a:avLst/>
          </a:prstGeom>
          <a:solidFill>
            <a:srgbClr val="E2C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DAC1381-F802-4490-9999-D9455E407D90}"/>
              </a:ext>
            </a:extLst>
          </p:cNvPr>
          <p:cNvSpPr txBox="1"/>
          <p:nvPr/>
        </p:nvSpPr>
        <p:spPr>
          <a:xfrm>
            <a:off x="0" y="6453073"/>
            <a:ext cx="4493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noProof="0" dirty="0">
                <a:solidFill>
                  <a:schemeClr val="bg1"/>
                </a:solidFill>
                <a:latin typeface="Calibri" panose="020F0502020204030204"/>
              </a:rPr>
              <a:t>12</a:t>
            </a:r>
            <a:endParaRPr kumimoji="0" lang="en-IN"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1F30A7A7-EE6E-4BAD-9243-4279578076B4}"/>
              </a:ext>
            </a:extLst>
          </p:cNvPr>
          <p:cNvSpPr txBox="1">
            <a:spLocks/>
          </p:cNvSpPr>
          <p:nvPr/>
        </p:nvSpPr>
        <p:spPr>
          <a:xfrm>
            <a:off x="1278671" y="101328"/>
            <a:ext cx="10252019" cy="1050925"/>
          </a:xfrm>
          <a:prstGeom prst="rect">
            <a:avLst/>
          </a:prstGeom>
          <a:solidFill>
            <a:srgbClr val="92D050"/>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N" sz="6000" b="1" dirty="0">
                <a:solidFill>
                  <a:schemeClr val="bg1"/>
                </a:solidFill>
              </a:rPr>
              <a:t>Team &amp; Mentors</a:t>
            </a:r>
          </a:p>
        </p:txBody>
      </p:sp>
      <p:sp>
        <p:nvSpPr>
          <p:cNvPr id="2" name="TextBox 1">
            <a:extLst>
              <a:ext uri="{FF2B5EF4-FFF2-40B4-BE49-F238E27FC236}">
                <a16:creationId xmlns:a16="http://schemas.microsoft.com/office/drawing/2014/main" id="{DE92ADC9-95DB-331D-5113-D72F7CFEF6EC}"/>
              </a:ext>
            </a:extLst>
          </p:cNvPr>
          <p:cNvSpPr txBox="1"/>
          <p:nvPr/>
        </p:nvSpPr>
        <p:spPr>
          <a:xfrm>
            <a:off x="548639" y="6447219"/>
            <a:ext cx="11508377" cy="338554"/>
          </a:xfrm>
          <a:prstGeom prst="rect">
            <a:avLst/>
          </a:prstGeom>
          <a:noFill/>
        </p:spPr>
        <p:txBody>
          <a:bodyPr wrap="square" rtlCol="0">
            <a:spAutoFit/>
          </a:bodyPr>
          <a:lstStyle/>
          <a:p>
            <a:pPr lvl="0">
              <a:defRPr/>
            </a:pPr>
            <a:r>
              <a:rPr lang="en-IN" sz="1600" dirty="0">
                <a:solidFill>
                  <a:schemeClr val="accent2"/>
                </a:solidFill>
                <a:latin typeface="Calibri" panose="020F0502020204030204"/>
              </a:rPr>
              <a:t>https://ediindia.ac.in/			           [© Entrepreneurship Development Institute of India, Ahmedabad. All rights reserved]</a:t>
            </a:r>
            <a:endParaRPr kumimoji="0" lang="en-IN" sz="1600" i="0" u="none" strike="noStrike" kern="1200" cap="none" spc="0" normalizeH="0" baseline="0" noProof="0" dirty="0">
              <a:ln>
                <a:noFill/>
              </a:ln>
              <a:solidFill>
                <a:schemeClr val="accent2"/>
              </a:solidFill>
              <a:effectLst/>
              <a:uLnTx/>
              <a:uFillTx/>
              <a:latin typeface="Calibri" panose="020F0502020204030204"/>
            </a:endParaRPr>
          </a:p>
        </p:txBody>
      </p:sp>
      <p:pic>
        <p:nvPicPr>
          <p:cNvPr id="3" name="Picture 2" descr="https://www.ediindia.org/wp-content/uploads/2020/09/EDII-Top-Image-Website-1-1.jpg">
            <a:extLst>
              <a:ext uri="{FF2B5EF4-FFF2-40B4-BE49-F238E27FC236}">
                <a16:creationId xmlns:a16="http://schemas.microsoft.com/office/drawing/2014/main" id="{6B0E7272-D710-DD1F-63BA-A46915EFE7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2955"/>
          <a:stretch/>
        </p:blipFill>
        <p:spPr bwMode="auto">
          <a:xfrm>
            <a:off x="10823510" y="-3175"/>
            <a:ext cx="1368490" cy="10165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727EC619-C553-8200-AEC1-F5BE5072CAB2}"/>
              </a:ext>
            </a:extLst>
          </p:cNvPr>
          <p:cNvGraphicFramePr>
            <a:graphicFrameLocks noGrp="1"/>
          </p:cNvGraphicFramePr>
          <p:nvPr>
            <p:extLst>
              <p:ext uri="{D42A27DB-BD31-4B8C-83A1-F6EECF244321}">
                <p14:modId xmlns:p14="http://schemas.microsoft.com/office/powerpoint/2010/main" val="1520771793"/>
              </p:ext>
            </p:extLst>
          </p:nvPr>
        </p:nvGraphicFramePr>
        <p:xfrm>
          <a:off x="2032000" y="1760220"/>
          <a:ext cx="8127999" cy="3337560"/>
        </p:xfrm>
        <a:graphic>
          <a:graphicData uri="http://schemas.openxmlformats.org/drawingml/2006/table">
            <a:tbl>
              <a:tblPr firstRow="1" bandRow="1">
                <a:tableStyleId>{5C22544A-7EE6-4342-B048-85BDC9FD1C3A}</a:tableStyleId>
              </a:tblPr>
              <a:tblGrid>
                <a:gridCol w="757853">
                  <a:extLst>
                    <a:ext uri="{9D8B030D-6E8A-4147-A177-3AD203B41FA5}">
                      <a16:colId xmlns:a16="http://schemas.microsoft.com/office/drawing/2014/main" val="3062087862"/>
                    </a:ext>
                  </a:extLst>
                </a:gridCol>
                <a:gridCol w="3498980">
                  <a:extLst>
                    <a:ext uri="{9D8B030D-6E8A-4147-A177-3AD203B41FA5}">
                      <a16:colId xmlns:a16="http://schemas.microsoft.com/office/drawing/2014/main" val="3678828343"/>
                    </a:ext>
                  </a:extLst>
                </a:gridCol>
                <a:gridCol w="3871166">
                  <a:extLst>
                    <a:ext uri="{9D8B030D-6E8A-4147-A177-3AD203B41FA5}">
                      <a16:colId xmlns:a16="http://schemas.microsoft.com/office/drawing/2014/main" val="3860086041"/>
                    </a:ext>
                  </a:extLst>
                </a:gridCol>
              </a:tblGrid>
              <a:tr h="370840">
                <a:tc>
                  <a:txBody>
                    <a:bodyPr/>
                    <a:lstStyle/>
                    <a:p>
                      <a:r>
                        <a:rPr lang="en-IN" dirty="0"/>
                        <a:t>S. No.</a:t>
                      </a:r>
                    </a:p>
                  </a:txBody>
                  <a:tcPr/>
                </a:tc>
                <a:tc>
                  <a:txBody>
                    <a:bodyPr/>
                    <a:lstStyle/>
                    <a:p>
                      <a:r>
                        <a:rPr lang="en-IN" dirty="0"/>
                        <a:t>Name of Team Member</a:t>
                      </a:r>
                    </a:p>
                  </a:txBody>
                  <a:tcPr/>
                </a:tc>
                <a:tc>
                  <a:txBody>
                    <a:bodyPr/>
                    <a:lstStyle/>
                    <a:p>
                      <a:r>
                        <a:rPr lang="en-IN" dirty="0"/>
                        <a:t>Present role of Team Member</a:t>
                      </a:r>
                    </a:p>
                  </a:txBody>
                  <a:tcPr/>
                </a:tc>
                <a:extLst>
                  <a:ext uri="{0D108BD9-81ED-4DB2-BD59-A6C34878D82A}">
                    <a16:rowId xmlns:a16="http://schemas.microsoft.com/office/drawing/2014/main" val="1027531539"/>
                  </a:ext>
                </a:extLst>
              </a:tr>
              <a:tr h="370840">
                <a:tc>
                  <a:txBody>
                    <a:bodyPr/>
                    <a:lstStyle/>
                    <a:p>
                      <a:r>
                        <a:rPr lang="en-IN" dirty="0"/>
                        <a:t>1</a:t>
                      </a:r>
                    </a:p>
                  </a:txBody>
                  <a:tcPr/>
                </a:tc>
                <a:tc>
                  <a:txBody>
                    <a:bodyPr/>
                    <a:lstStyle/>
                    <a:p>
                      <a:r>
                        <a:rPr lang="en-IN" dirty="0"/>
                        <a:t>R.JAISHREE</a:t>
                      </a:r>
                    </a:p>
                  </a:txBody>
                  <a:tcPr/>
                </a:tc>
                <a:tc>
                  <a:txBody>
                    <a:bodyPr/>
                    <a:lstStyle/>
                    <a:p>
                      <a:r>
                        <a:rPr lang="en-IN" dirty="0"/>
                        <a:t>Tech Project Developer</a:t>
                      </a:r>
                    </a:p>
                  </a:txBody>
                  <a:tcPr/>
                </a:tc>
                <a:extLst>
                  <a:ext uri="{0D108BD9-81ED-4DB2-BD59-A6C34878D82A}">
                    <a16:rowId xmlns:a16="http://schemas.microsoft.com/office/drawing/2014/main" val="1922216966"/>
                  </a:ext>
                </a:extLst>
              </a:tr>
              <a:tr h="370840">
                <a:tc>
                  <a:txBody>
                    <a:bodyPr/>
                    <a:lstStyle/>
                    <a:p>
                      <a:r>
                        <a:rPr lang="en-IN" dirty="0"/>
                        <a:t>2</a:t>
                      </a:r>
                    </a:p>
                  </a:txBody>
                  <a:tcPr/>
                </a:tc>
                <a:tc>
                  <a:txBody>
                    <a:bodyPr/>
                    <a:lstStyle/>
                    <a:p>
                      <a:r>
                        <a:rPr lang="en-IN" dirty="0"/>
                        <a:t>V.E.NANDINI</a:t>
                      </a:r>
                    </a:p>
                  </a:txBody>
                  <a:tcPr/>
                </a:tc>
                <a:tc>
                  <a:txBody>
                    <a:bodyPr/>
                    <a:lstStyle/>
                    <a:p>
                      <a:endParaRPr lang="en-IN" dirty="0"/>
                    </a:p>
                  </a:txBody>
                  <a:tcPr/>
                </a:tc>
                <a:extLst>
                  <a:ext uri="{0D108BD9-81ED-4DB2-BD59-A6C34878D82A}">
                    <a16:rowId xmlns:a16="http://schemas.microsoft.com/office/drawing/2014/main" val="1488795971"/>
                  </a:ext>
                </a:extLst>
              </a:tr>
              <a:tr h="370840">
                <a:tc>
                  <a:txBody>
                    <a:bodyPr/>
                    <a:lstStyle/>
                    <a:p>
                      <a:r>
                        <a:rPr lang="en-IN" dirty="0"/>
                        <a:t>3</a:t>
                      </a:r>
                    </a:p>
                  </a:txBody>
                  <a:tcPr/>
                </a:tc>
                <a:tc>
                  <a:txBody>
                    <a:bodyPr/>
                    <a:lstStyle/>
                    <a:p>
                      <a:r>
                        <a:rPr lang="en-IN" dirty="0"/>
                        <a:t>G.ROHINI</a:t>
                      </a:r>
                    </a:p>
                  </a:txBody>
                  <a:tcPr/>
                </a:tc>
                <a:tc>
                  <a:txBody>
                    <a:bodyPr/>
                    <a:lstStyle/>
                    <a:p>
                      <a:endParaRPr lang="en-IN" dirty="0"/>
                    </a:p>
                  </a:txBody>
                  <a:tcPr/>
                </a:tc>
                <a:extLst>
                  <a:ext uri="{0D108BD9-81ED-4DB2-BD59-A6C34878D82A}">
                    <a16:rowId xmlns:a16="http://schemas.microsoft.com/office/drawing/2014/main" val="3327017541"/>
                  </a:ext>
                </a:extLst>
              </a:tr>
              <a:tr h="370840">
                <a:tc>
                  <a:txBody>
                    <a:bodyPr/>
                    <a:lstStyle/>
                    <a:p>
                      <a:r>
                        <a:rPr lang="en-IN" dirty="0"/>
                        <a:t>4</a:t>
                      </a:r>
                    </a:p>
                  </a:txBody>
                  <a:tcPr/>
                </a:tc>
                <a:tc>
                  <a:txBody>
                    <a:bodyPr/>
                    <a:lstStyle/>
                    <a:p>
                      <a:r>
                        <a:rPr lang="en-IN" dirty="0"/>
                        <a:t>M.SUDHESHNA</a:t>
                      </a:r>
                    </a:p>
                  </a:txBody>
                  <a:tcPr/>
                </a:tc>
                <a:tc>
                  <a:txBody>
                    <a:bodyPr/>
                    <a:lstStyle/>
                    <a:p>
                      <a:r>
                        <a:rPr lang="en-IN" dirty="0"/>
                        <a:t>Marketing Manager</a:t>
                      </a:r>
                    </a:p>
                  </a:txBody>
                  <a:tcPr/>
                </a:tc>
                <a:extLst>
                  <a:ext uri="{0D108BD9-81ED-4DB2-BD59-A6C34878D82A}">
                    <a16:rowId xmlns:a16="http://schemas.microsoft.com/office/drawing/2014/main" val="77924333"/>
                  </a:ext>
                </a:extLst>
              </a:tr>
              <a:tr h="370840">
                <a:tc>
                  <a:txBody>
                    <a:bodyPr/>
                    <a:lstStyle/>
                    <a:p>
                      <a:r>
                        <a:rPr lang="en-IN" dirty="0"/>
                        <a:t>5</a:t>
                      </a:r>
                    </a:p>
                  </a:txBody>
                  <a:tcPr/>
                </a:tc>
                <a:tc>
                  <a:txBody>
                    <a:bodyPr/>
                    <a:lstStyle/>
                    <a:p>
                      <a:r>
                        <a:rPr lang="en-IN" dirty="0"/>
                        <a:t>R.SURUTHI</a:t>
                      </a:r>
                    </a:p>
                  </a:txBody>
                  <a:tcPr/>
                </a:tc>
                <a:tc>
                  <a:txBody>
                    <a:bodyPr/>
                    <a:lstStyle/>
                    <a:p>
                      <a:r>
                        <a:rPr lang="en-IN" dirty="0"/>
                        <a:t>Mobile App Developer</a:t>
                      </a:r>
                    </a:p>
                  </a:txBody>
                  <a:tcPr/>
                </a:tc>
                <a:extLst>
                  <a:ext uri="{0D108BD9-81ED-4DB2-BD59-A6C34878D82A}">
                    <a16:rowId xmlns:a16="http://schemas.microsoft.com/office/drawing/2014/main" val="793320256"/>
                  </a:ext>
                </a:extLst>
              </a:tr>
              <a:tr h="370840">
                <a:tc>
                  <a:txBody>
                    <a:bodyPr/>
                    <a:lstStyle/>
                    <a:p>
                      <a:r>
                        <a:rPr lang="en-IN" dirty="0"/>
                        <a:t>6</a:t>
                      </a:r>
                    </a:p>
                  </a:txBody>
                  <a:tcPr/>
                </a:tc>
                <a:tc>
                  <a:txBody>
                    <a:bodyPr/>
                    <a:lstStyle/>
                    <a:p>
                      <a:r>
                        <a:rPr lang="en-IN" dirty="0"/>
                        <a:t>S.UMAMAHESHWARI</a:t>
                      </a:r>
                    </a:p>
                  </a:txBody>
                  <a:tcPr/>
                </a:tc>
                <a:tc>
                  <a:txBody>
                    <a:bodyPr/>
                    <a:lstStyle/>
                    <a:p>
                      <a:endParaRPr lang="en-IN" dirty="0"/>
                    </a:p>
                  </a:txBody>
                  <a:tcPr/>
                </a:tc>
                <a:extLst>
                  <a:ext uri="{0D108BD9-81ED-4DB2-BD59-A6C34878D82A}">
                    <a16:rowId xmlns:a16="http://schemas.microsoft.com/office/drawing/2014/main" val="149019618"/>
                  </a:ext>
                </a:extLst>
              </a:tr>
              <a:tr h="370840">
                <a:tc>
                  <a:txBody>
                    <a:bodyPr/>
                    <a:lstStyle/>
                    <a:p>
                      <a:r>
                        <a:rPr lang="en-IN" dirty="0"/>
                        <a:t>7</a:t>
                      </a:r>
                    </a:p>
                  </a:txBody>
                  <a:tcPr/>
                </a:tc>
                <a:tc>
                  <a:txBody>
                    <a:bodyPr/>
                    <a:lstStyle/>
                    <a:p>
                      <a:r>
                        <a:rPr lang="en-IN" dirty="0"/>
                        <a:t>S.VENOTHAPRIYAA</a:t>
                      </a:r>
                    </a:p>
                  </a:txBody>
                  <a:tcPr/>
                </a:tc>
                <a:tc>
                  <a:txBody>
                    <a:bodyPr/>
                    <a:lstStyle/>
                    <a:p>
                      <a:r>
                        <a:rPr lang="en-IN" dirty="0"/>
                        <a:t>Designer</a:t>
                      </a:r>
                    </a:p>
                  </a:txBody>
                  <a:tcPr/>
                </a:tc>
                <a:extLst>
                  <a:ext uri="{0D108BD9-81ED-4DB2-BD59-A6C34878D82A}">
                    <a16:rowId xmlns:a16="http://schemas.microsoft.com/office/drawing/2014/main" val="2722690255"/>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49251268"/>
                  </a:ext>
                </a:extLst>
              </a:tr>
            </a:tbl>
          </a:graphicData>
        </a:graphic>
      </p:graphicFrame>
    </p:spTree>
    <p:extLst>
      <p:ext uri="{BB962C8B-B14F-4D97-AF65-F5344CB8AC3E}">
        <p14:creationId xmlns:p14="http://schemas.microsoft.com/office/powerpoint/2010/main" val="1429039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1C430F3-DBFE-4A56-98B3-667C30C0BB16}"/>
              </a:ext>
            </a:extLst>
          </p:cNvPr>
          <p:cNvSpPr/>
          <p:nvPr/>
        </p:nvSpPr>
        <p:spPr>
          <a:xfrm>
            <a:off x="1" y="0"/>
            <a:ext cx="1939980" cy="6858000"/>
          </a:xfrm>
          <a:prstGeom prst="rect">
            <a:avLst/>
          </a:prstGeom>
          <a:solidFill>
            <a:srgbClr val="EF6F21">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6" name="Rectangle 5">
            <a:extLst>
              <a:ext uri="{FF2B5EF4-FFF2-40B4-BE49-F238E27FC236}">
                <a16:creationId xmlns:a16="http://schemas.microsoft.com/office/drawing/2014/main" id="{1C274196-082A-4E09-898C-2C2C189B5EFA}"/>
              </a:ext>
            </a:extLst>
          </p:cNvPr>
          <p:cNvSpPr/>
          <p:nvPr/>
        </p:nvSpPr>
        <p:spPr>
          <a:xfrm>
            <a:off x="-1698" y="6417478"/>
            <a:ext cx="449372" cy="449630"/>
          </a:xfrm>
          <a:prstGeom prst="rect">
            <a:avLst/>
          </a:prstGeom>
          <a:solidFill>
            <a:srgbClr val="E2C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DAC1381-F802-4490-9999-D9455E407D90}"/>
              </a:ext>
            </a:extLst>
          </p:cNvPr>
          <p:cNvSpPr txBox="1"/>
          <p:nvPr/>
        </p:nvSpPr>
        <p:spPr>
          <a:xfrm>
            <a:off x="0" y="6453073"/>
            <a:ext cx="4493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panose="020F0502020204030204"/>
                <a:ea typeface="+mn-ea"/>
                <a:cs typeface="+mn-cs"/>
              </a:rPr>
              <a:t>1</a:t>
            </a:r>
            <a:r>
              <a:rPr lang="en-US" b="1" dirty="0">
                <a:solidFill>
                  <a:schemeClr val="bg1"/>
                </a:solidFill>
                <a:latin typeface="Calibri" panose="020F0502020204030204"/>
              </a:rPr>
              <a:t>3</a:t>
            </a:r>
            <a:endParaRPr kumimoji="0" lang="en-IN"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1F30A7A7-EE6E-4BAD-9243-4279578076B4}"/>
              </a:ext>
            </a:extLst>
          </p:cNvPr>
          <p:cNvSpPr txBox="1">
            <a:spLocks/>
          </p:cNvSpPr>
          <p:nvPr/>
        </p:nvSpPr>
        <p:spPr>
          <a:xfrm>
            <a:off x="1937743" y="2220415"/>
            <a:ext cx="10252019" cy="2151559"/>
          </a:xfrm>
          <a:prstGeom prst="rect">
            <a:avLst/>
          </a:prstGeom>
          <a:solidFill>
            <a:srgbClr val="92D050"/>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IN" sz="8800" b="1" dirty="0">
                <a:solidFill>
                  <a:schemeClr val="bg1"/>
                </a:solidFill>
              </a:rPr>
              <a:t>THANK YOU!</a:t>
            </a:r>
          </a:p>
        </p:txBody>
      </p:sp>
      <p:sp>
        <p:nvSpPr>
          <p:cNvPr id="2" name="TextBox 1">
            <a:extLst>
              <a:ext uri="{FF2B5EF4-FFF2-40B4-BE49-F238E27FC236}">
                <a16:creationId xmlns:a16="http://schemas.microsoft.com/office/drawing/2014/main" id="{D78766D9-73B8-8966-C8BE-53D53119E73E}"/>
              </a:ext>
            </a:extLst>
          </p:cNvPr>
          <p:cNvSpPr txBox="1"/>
          <p:nvPr/>
        </p:nvSpPr>
        <p:spPr>
          <a:xfrm>
            <a:off x="548639" y="6447219"/>
            <a:ext cx="11508377" cy="338554"/>
          </a:xfrm>
          <a:prstGeom prst="rect">
            <a:avLst/>
          </a:prstGeom>
          <a:noFill/>
        </p:spPr>
        <p:txBody>
          <a:bodyPr wrap="square" rtlCol="0">
            <a:spAutoFit/>
          </a:bodyPr>
          <a:lstStyle/>
          <a:p>
            <a:pPr lvl="0">
              <a:defRPr/>
            </a:pPr>
            <a:r>
              <a:rPr lang="en-IN" sz="1600" dirty="0">
                <a:solidFill>
                  <a:schemeClr val="accent2"/>
                </a:solidFill>
                <a:latin typeface="Calibri" panose="020F0502020204030204"/>
              </a:rPr>
              <a:t>                             </a:t>
            </a:r>
            <a:r>
              <a:rPr lang="en-IN" sz="1600" dirty="0">
                <a:solidFill>
                  <a:schemeClr val="accent2"/>
                </a:solidFill>
                <a:latin typeface="Calibri" panose="020F0502020204030204"/>
                <a:hlinkClick r:id="rId2"/>
              </a:rPr>
              <a:t>https://ediindia.ac.in/</a:t>
            </a:r>
            <a:r>
              <a:rPr lang="en-IN" sz="1600" dirty="0">
                <a:solidFill>
                  <a:schemeClr val="accent2"/>
                </a:solidFill>
                <a:latin typeface="Calibri" panose="020F0502020204030204"/>
              </a:rPr>
              <a:t>  	           [© Entrepreneurship Development Institute of India, Ahmedabad. All rights reserved]</a:t>
            </a:r>
            <a:endParaRPr kumimoji="0" lang="en-IN" sz="1600" i="0" u="none" strike="noStrike" kern="1200" cap="none" spc="0" normalizeH="0" baseline="0" noProof="0" dirty="0">
              <a:ln>
                <a:noFill/>
              </a:ln>
              <a:solidFill>
                <a:schemeClr val="accent2"/>
              </a:solidFill>
              <a:effectLst/>
              <a:uLnTx/>
              <a:uFillTx/>
              <a:latin typeface="Calibri" panose="020F0502020204030204"/>
            </a:endParaRPr>
          </a:p>
        </p:txBody>
      </p:sp>
      <p:pic>
        <p:nvPicPr>
          <p:cNvPr id="3" name="Picture 2" descr="https://www.ediindia.org/wp-content/uploads/2020/09/EDII-Top-Image-Website-1-1.jpg">
            <a:extLst>
              <a:ext uri="{FF2B5EF4-FFF2-40B4-BE49-F238E27FC236}">
                <a16:creationId xmlns:a16="http://schemas.microsoft.com/office/drawing/2014/main" id="{6C6202F0-D2E9-9BA5-B150-261D4EA7C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955"/>
          <a:stretch/>
        </p:blipFill>
        <p:spPr bwMode="auto">
          <a:xfrm>
            <a:off x="10823510" y="-3175"/>
            <a:ext cx="1368490" cy="101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60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454C6B-9D5F-4DAF-B507-44020779D93D}"/>
              </a:ext>
            </a:extLst>
          </p:cNvPr>
          <p:cNvSpPr txBox="1"/>
          <p:nvPr/>
        </p:nvSpPr>
        <p:spPr>
          <a:xfrm>
            <a:off x="548639" y="6447219"/>
            <a:ext cx="11508377" cy="338554"/>
          </a:xfrm>
          <a:prstGeom prst="rect">
            <a:avLst/>
          </a:prstGeom>
          <a:noFill/>
        </p:spPr>
        <p:txBody>
          <a:bodyPr wrap="square" rtlCol="0">
            <a:spAutoFit/>
          </a:bodyPr>
          <a:lstStyle/>
          <a:p>
            <a:pPr lvl="0">
              <a:defRPr/>
            </a:pPr>
            <a:r>
              <a:rPr lang="en-IN" sz="1600" dirty="0">
                <a:solidFill>
                  <a:schemeClr val="accent2"/>
                </a:solidFill>
                <a:latin typeface="Calibri" panose="020F0502020204030204"/>
              </a:rPr>
              <a:t>https://ediindia.ac.in/			           [© Entrepreneurship Development Institute of India, Ahmedabad. All rights reserved]</a:t>
            </a:r>
            <a:endParaRPr kumimoji="0" lang="en-IN" sz="1600" i="0" u="none" strike="noStrike" kern="1200" cap="none" spc="0" normalizeH="0" baseline="0" noProof="0" dirty="0">
              <a:ln>
                <a:noFill/>
              </a:ln>
              <a:solidFill>
                <a:schemeClr val="accent2"/>
              </a:solidFill>
              <a:effectLst/>
              <a:uLnTx/>
              <a:uFillTx/>
              <a:latin typeface="Calibri" panose="020F0502020204030204"/>
            </a:endParaRPr>
          </a:p>
        </p:txBody>
      </p:sp>
      <p:sp>
        <p:nvSpPr>
          <p:cNvPr id="6" name="Rectangle 5">
            <a:extLst>
              <a:ext uri="{FF2B5EF4-FFF2-40B4-BE49-F238E27FC236}">
                <a16:creationId xmlns:a16="http://schemas.microsoft.com/office/drawing/2014/main" id="{1C274196-082A-4E09-898C-2C2C189B5EFA}"/>
              </a:ext>
            </a:extLst>
          </p:cNvPr>
          <p:cNvSpPr/>
          <p:nvPr/>
        </p:nvSpPr>
        <p:spPr>
          <a:xfrm>
            <a:off x="-1698" y="6417478"/>
            <a:ext cx="449372" cy="449630"/>
          </a:xfrm>
          <a:prstGeom prst="rect">
            <a:avLst/>
          </a:prstGeom>
          <a:solidFill>
            <a:srgbClr val="E2C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DAC1381-F802-4490-9999-D9455E407D90}"/>
              </a:ext>
            </a:extLst>
          </p:cNvPr>
          <p:cNvSpPr txBox="1"/>
          <p:nvPr/>
        </p:nvSpPr>
        <p:spPr>
          <a:xfrm>
            <a:off x="0" y="6453073"/>
            <a:ext cx="4493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Calibri" panose="020F0502020204030204"/>
              </a:rPr>
              <a:t>2</a:t>
            </a:r>
            <a:endParaRPr kumimoji="0" lang="en-IN"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1F30A7A7-EE6E-4BAD-9243-4279578076B4}"/>
              </a:ext>
            </a:extLst>
          </p:cNvPr>
          <p:cNvSpPr txBox="1">
            <a:spLocks/>
          </p:cNvSpPr>
          <p:nvPr/>
        </p:nvSpPr>
        <p:spPr>
          <a:xfrm>
            <a:off x="1255736" y="211015"/>
            <a:ext cx="10252019" cy="650237"/>
          </a:xfrm>
          <a:prstGeom prst="rect">
            <a:avLst/>
          </a:prstGeom>
          <a:solidFill>
            <a:srgbClr val="92D050"/>
          </a:solidFill>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N" sz="6000" b="1" dirty="0">
                <a:solidFill>
                  <a:schemeClr val="bg1"/>
                </a:solidFill>
              </a:rPr>
              <a:t>Sustainability </a:t>
            </a:r>
            <a:r>
              <a:rPr lang="en-IN" sz="6000" b="1" dirty="0" err="1">
                <a:solidFill>
                  <a:schemeClr val="bg1"/>
                </a:solidFill>
              </a:rPr>
              <a:t>Hackathon</a:t>
            </a:r>
            <a:r>
              <a:rPr lang="en-IN" sz="6000" b="1" dirty="0">
                <a:solidFill>
                  <a:schemeClr val="bg1"/>
                </a:solidFill>
              </a:rPr>
              <a:t> Challenge Questions</a:t>
            </a:r>
          </a:p>
        </p:txBody>
      </p:sp>
      <p:sp>
        <p:nvSpPr>
          <p:cNvPr id="9" name="TextBox 8">
            <a:extLst>
              <a:ext uri="{FF2B5EF4-FFF2-40B4-BE49-F238E27FC236}">
                <a16:creationId xmlns:a16="http://schemas.microsoft.com/office/drawing/2014/main" id="{42079951-8A75-4F85-ADC0-8FF51886EEC7}"/>
              </a:ext>
            </a:extLst>
          </p:cNvPr>
          <p:cNvSpPr txBox="1"/>
          <p:nvPr/>
        </p:nvSpPr>
        <p:spPr>
          <a:xfrm>
            <a:off x="1149717" y="2304463"/>
            <a:ext cx="9040578" cy="464871"/>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0"/>
              </a:spcAft>
              <a:buClrTx/>
              <a:buSzTx/>
              <a:buFontTx/>
              <a:buChar char="-"/>
              <a:tabLst/>
              <a:defRPr/>
            </a:pPr>
            <a:r>
              <a:rPr lang="en-US" dirty="0">
                <a:latin typeface="Calibri" panose="020F0502020204030204"/>
              </a:rPr>
              <a:t> </a:t>
            </a:r>
            <a:r>
              <a:rPr kumimoji="0" lang="en-US" i="0" u="none" strike="noStrike" kern="1200" cap="none" spc="0" normalizeH="0" baseline="0" noProof="0" dirty="0">
                <a:ln>
                  <a:noFill/>
                </a:ln>
                <a:effectLst/>
                <a:uLnTx/>
                <a:uFillTx/>
                <a:latin typeface="Calibri" panose="020F0502020204030204"/>
              </a:rPr>
              <a:t> </a:t>
            </a:r>
            <a:endParaRPr kumimoji="0" lang="en-IN" i="0" u="none" strike="noStrike" kern="1200" cap="none" spc="0" normalizeH="0" baseline="0" noProof="0" dirty="0">
              <a:ln>
                <a:noFill/>
              </a:ln>
              <a:effectLst/>
              <a:uLnTx/>
              <a:uFillTx/>
              <a:latin typeface="Calibri" panose="020F0502020204030204"/>
            </a:endParaRPr>
          </a:p>
        </p:txBody>
      </p:sp>
      <p:pic>
        <p:nvPicPr>
          <p:cNvPr id="3" name="Picture 2" descr="https://www.ediindia.org/wp-content/uploads/2020/09/EDII-Top-Image-Website-1-1.jpg">
            <a:extLst>
              <a:ext uri="{FF2B5EF4-FFF2-40B4-BE49-F238E27FC236}">
                <a16:creationId xmlns:a16="http://schemas.microsoft.com/office/drawing/2014/main" id="{E34D5332-EAD3-292F-34B6-C9ECBDC792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2955"/>
          <a:stretch/>
        </p:blipFill>
        <p:spPr bwMode="auto">
          <a:xfrm>
            <a:off x="10823510" y="-3175"/>
            <a:ext cx="1368490" cy="101656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1149717" y="1013391"/>
            <a:ext cx="9403260" cy="604394"/>
          </a:xfrm>
        </p:spPr>
        <p:txBody>
          <a:bodyPr>
            <a:noAutofit/>
          </a:bodyPr>
          <a:lstStyle/>
          <a:p>
            <a:pPr lvl="0"/>
            <a:br>
              <a:rPr lang="en-US" sz="1600" b="1" dirty="0">
                <a:latin typeface="Calibri" panose="020F0502020204030204"/>
              </a:rPr>
            </a:br>
            <a:endParaRPr lang="en-IN" sz="1600" dirty="0"/>
          </a:p>
        </p:txBody>
      </p:sp>
      <p:sp>
        <p:nvSpPr>
          <p:cNvPr id="5" name="Content Placeholder 4"/>
          <p:cNvSpPr>
            <a:spLocks noGrp="1"/>
          </p:cNvSpPr>
          <p:nvPr>
            <p:ph sz="half" idx="1"/>
          </p:nvPr>
        </p:nvSpPr>
        <p:spPr>
          <a:xfrm>
            <a:off x="1040712" y="1075443"/>
            <a:ext cx="9782798" cy="1016566"/>
          </a:xfrm>
        </p:spPr>
        <p:txBody>
          <a:bodyPr>
            <a:normAutofit fontScale="92500"/>
          </a:bodyPr>
          <a:lstStyle/>
          <a:p>
            <a:pPr marL="0" lvl="0" indent="0">
              <a:lnSpc>
                <a:spcPct val="150000"/>
              </a:lnSpc>
              <a:spcBef>
                <a:spcPts val="0"/>
              </a:spcBef>
              <a:spcAft>
                <a:spcPts val="0"/>
              </a:spcAft>
              <a:buClrTx/>
              <a:buSzTx/>
              <a:buNone/>
              <a:defRPr/>
            </a:pPr>
            <a:endParaRPr lang="en-US" dirty="0">
              <a:latin typeface="Calibri" panose="020F0502020204030204"/>
            </a:endParaRPr>
          </a:p>
          <a:p>
            <a:pPr marL="285750" lvl="0" indent="-285750">
              <a:lnSpc>
                <a:spcPct val="150000"/>
              </a:lnSpc>
              <a:spcBef>
                <a:spcPts val="0"/>
              </a:spcBef>
              <a:spcAft>
                <a:spcPts val="0"/>
              </a:spcAft>
              <a:buClrTx/>
              <a:buSzTx/>
              <a:buFontTx/>
              <a:buChar char="-"/>
              <a:defRPr/>
            </a:pPr>
            <a:r>
              <a:rPr lang="en-US" b="1" dirty="0">
                <a:latin typeface="Calibri" panose="020F0502020204030204"/>
              </a:rPr>
              <a:t>GOAL 9: Industry, Innovation, and Infrastructure</a:t>
            </a:r>
          </a:p>
          <a:p>
            <a:pPr marL="0" lvl="0" indent="0">
              <a:lnSpc>
                <a:spcPct val="150000"/>
              </a:lnSpc>
              <a:spcBef>
                <a:spcPts val="0"/>
              </a:spcBef>
              <a:spcAft>
                <a:spcPts val="0"/>
              </a:spcAft>
              <a:buClrTx/>
              <a:buSzTx/>
              <a:buNone/>
              <a:defRPr/>
            </a:pPr>
            <a:endParaRPr lang="en-IN" dirty="0"/>
          </a:p>
        </p:txBody>
      </p:sp>
      <p:sp>
        <p:nvSpPr>
          <p:cNvPr id="8" name="Content Placeholder 7"/>
          <p:cNvSpPr>
            <a:spLocks noGrp="1"/>
          </p:cNvSpPr>
          <p:nvPr>
            <p:ph sz="half" idx="2"/>
          </p:nvPr>
        </p:nvSpPr>
        <p:spPr>
          <a:xfrm>
            <a:off x="1040712" y="2433710"/>
            <a:ext cx="9908642" cy="2607213"/>
          </a:xfrm>
        </p:spPr>
        <p:txBody>
          <a:bodyPr>
            <a:normAutofit fontScale="92500"/>
          </a:bodyPr>
          <a:lstStyle/>
          <a:p>
            <a:pPr marL="0" indent="0">
              <a:buNone/>
            </a:pPr>
            <a:r>
              <a:rPr lang="en-IN" dirty="0"/>
              <a:t>   AR&amp;VR shopping has the potential to revolutionize the retail industry and significantly impact innovation and infrastructure. It increases sales as customers are more likely to purchase products they can visualize and interact with before buying. It reduces costs associated with returns and improve overall profitability. It helps in supply chain efficiency, reducing need for physical sample, save time. It is an infrastructure upgrade, that is high-speed internet servers, thus here spur-growth in infrastructure sector</a:t>
            </a:r>
          </a:p>
        </p:txBody>
      </p:sp>
    </p:spTree>
    <p:extLst>
      <p:ext uri="{BB962C8B-B14F-4D97-AF65-F5344CB8AC3E}">
        <p14:creationId xmlns:p14="http://schemas.microsoft.com/office/powerpoint/2010/main" val="103929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454C6B-9D5F-4DAF-B507-44020779D93D}"/>
              </a:ext>
            </a:extLst>
          </p:cNvPr>
          <p:cNvSpPr txBox="1"/>
          <p:nvPr/>
        </p:nvSpPr>
        <p:spPr>
          <a:xfrm>
            <a:off x="548639" y="6447219"/>
            <a:ext cx="11508377" cy="338554"/>
          </a:xfrm>
          <a:prstGeom prst="rect">
            <a:avLst/>
          </a:prstGeom>
          <a:noFill/>
        </p:spPr>
        <p:txBody>
          <a:bodyPr wrap="square" rtlCol="0">
            <a:spAutoFit/>
          </a:bodyPr>
          <a:lstStyle/>
          <a:p>
            <a:pPr lvl="0">
              <a:defRPr/>
            </a:pPr>
            <a:r>
              <a:rPr lang="en-IN" sz="1600" dirty="0">
                <a:solidFill>
                  <a:schemeClr val="accent2"/>
                </a:solidFill>
                <a:latin typeface="Calibri" panose="020F0502020204030204"/>
              </a:rPr>
              <a:t>https://ediindia.ac.in/			           [© Entrepreneurship Development Institute of India, Ahmedabad. All rights reserved]</a:t>
            </a:r>
            <a:endParaRPr kumimoji="0" lang="en-IN" sz="1600" i="0" u="none" strike="noStrike" kern="1200" cap="none" spc="0" normalizeH="0" baseline="0" noProof="0" dirty="0">
              <a:ln>
                <a:noFill/>
              </a:ln>
              <a:solidFill>
                <a:schemeClr val="accent2"/>
              </a:solidFill>
              <a:effectLst/>
              <a:uLnTx/>
              <a:uFillTx/>
              <a:latin typeface="Calibri" panose="020F0502020204030204"/>
            </a:endParaRPr>
          </a:p>
        </p:txBody>
      </p:sp>
      <p:sp>
        <p:nvSpPr>
          <p:cNvPr id="6" name="Rectangle 5">
            <a:extLst>
              <a:ext uri="{FF2B5EF4-FFF2-40B4-BE49-F238E27FC236}">
                <a16:creationId xmlns:a16="http://schemas.microsoft.com/office/drawing/2014/main" id="{1C274196-082A-4E09-898C-2C2C189B5EFA}"/>
              </a:ext>
            </a:extLst>
          </p:cNvPr>
          <p:cNvSpPr/>
          <p:nvPr/>
        </p:nvSpPr>
        <p:spPr>
          <a:xfrm>
            <a:off x="-1698" y="6417478"/>
            <a:ext cx="449372" cy="449630"/>
          </a:xfrm>
          <a:prstGeom prst="rect">
            <a:avLst/>
          </a:prstGeom>
          <a:solidFill>
            <a:srgbClr val="E2C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DAC1381-F802-4490-9999-D9455E407D90}"/>
              </a:ext>
            </a:extLst>
          </p:cNvPr>
          <p:cNvSpPr txBox="1"/>
          <p:nvPr/>
        </p:nvSpPr>
        <p:spPr>
          <a:xfrm>
            <a:off x="0" y="6453073"/>
            <a:ext cx="4493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dirty="0">
                <a:ln>
                  <a:noFill/>
                </a:ln>
                <a:solidFill>
                  <a:schemeClr val="bg1"/>
                </a:solidFill>
                <a:effectLst/>
                <a:uLnTx/>
                <a:uFillTx/>
                <a:latin typeface="Calibri" panose="020F0502020204030204"/>
                <a:ea typeface="+mn-ea"/>
                <a:cs typeface="+mn-cs"/>
              </a:rPr>
              <a:t>3</a:t>
            </a:r>
          </a:p>
        </p:txBody>
      </p:sp>
      <p:sp>
        <p:nvSpPr>
          <p:cNvPr id="9" name="TextBox 8">
            <a:extLst>
              <a:ext uri="{FF2B5EF4-FFF2-40B4-BE49-F238E27FC236}">
                <a16:creationId xmlns:a16="http://schemas.microsoft.com/office/drawing/2014/main" id="{42079951-8A75-4F85-ADC0-8FF51886EEC7}"/>
              </a:ext>
            </a:extLst>
          </p:cNvPr>
          <p:cNvSpPr txBox="1"/>
          <p:nvPr/>
        </p:nvSpPr>
        <p:spPr>
          <a:xfrm>
            <a:off x="1278671" y="1753479"/>
            <a:ext cx="9040578" cy="1477328"/>
          </a:xfrm>
          <a:prstGeom prst="rect">
            <a:avLst/>
          </a:prstGeom>
          <a:noFill/>
        </p:spPr>
        <p:txBody>
          <a:bodyPr wrap="square" rtlCol="0">
            <a:spAutoFit/>
          </a:bodyPr>
          <a:lstStyle/>
          <a:p>
            <a:pPr marL="0" marR="0" lvl="0" indent="0" algn="just" defTabSz="914400" rtl="0" eaLnBrk="1" fontAlgn="auto" latinLnBrk="0" hangingPunct="1">
              <a:spcBef>
                <a:spcPts val="0"/>
              </a:spcBef>
              <a:spcAft>
                <a:spcPts val="0"/>
              </a:spcAft>
              <a:buClrTx/>
              <a:buSzTx/>
              <a:buFontTx/>
              <a:buNone/>
              <a:tabLst/>
              <a:defRPr/>
            </a:pPr>
            <a:r>
              <a:rPr lang="en-US" b="1" dirty="0">
                <a:latin typeface="Calibri" panose="020F0502020204030204"/>
              </a:rPr>
              <a:t>Sector  that our business idea or innovation belong to  - </a:t>
            </a:r>
          </a:p>
          <a:p>
            <a:pPr marL="285750" marR="0" lvl="0" indent="-285750" defTabSz="914400" rtl="0" eaLnBrk="1" fontAlgn="auto" latinLnBrk="0" hangingPunct="1">
              <a:spcBef>
                <a:spcPts val="0"/>
              </a:spcBef>
              <a:spcAft>
                <a:spcPts val="0"/>
              </a:spcAft>
              <a:buClrTx/>
              <a:buSzTx/>
              <a:buFontTx/>
              <a:buChar char="-"/>
              <a:tabLst/>
              <a:defRPr/>
            </a:pPr>
            <a:endParaRPr lang="en-US" dirty="0">
              <a:latin typeface="Calibri" panose="020F0502020204030204"/>
            </a:endParaRPr>
          </a:p>
          <a:p>
            <a:pPr marL="285750" marR="0" lvl="0" indent="-285750" defTabSz="914400" rtl="0" eaLnBrk="1" fontAlgn="auto" latinLnBrk="0" hangingPunct="1">
              <a:spcBef>
                <a:spcPts val="0"/>
              </a:spcBef>
              <a:spcAft>
                <a:spcPts val="0"/>
              </a:spcAft>
              <a:buClrTx/>
              <a:buSzTx/>
              <a:buFontTx/>
              <a:buChar char="-"/>
              <a:tabLst/>
              <a:defRPr/>
            </a:pPr>
            <a:r>
              <a:rPr lang="en-US" dirty="0">
                <a:latin typeface="Calibri" panose="020F0502020204030204"/>
              </a:rPr>
              <a:t>Other Emerging Areas Innovation for Start-up</a:t>
            </a:r>
          </a:p>
          <a:p>
            <a:pPr marL="285750" marR="0" lvl="0" indent="-285750" defTabSz="914400" rtl="0" eaLnBrk="1" fontAlgn="auto" latinLnBrk="0" hangingPunct="1">
              <a:spcBef>
                <a:spcPts val="0"/>
              </a:spcBef>
              <a:spcAft>
                <a:spcPts val="0"/>
              </a:spcAft>
              <a:buClrTx/>
              <a:buSzTx/>
              <a:buFontTx/>
              <a:buChar char="-"/>
              <a:tabLst/>
              <a:defRPr/>
            </a:pPr>
            <a:r>
              <a:rPr lang="en-US" dirty="0">
                <a:latin typeface="Calibri" panose="020F0502020204030204"/>
              </a:rPr>
              <a:t>Software - Mobile App Development</a:t>
            </a:r>
          </a:p>
          <a:p>
            <a:pPr marR="0" lvl="0" defTabSz="914400" rtl="0" eaLnBrk="1" fontAlgn="auto" latinLnBrk="0" hangingPunct="1">
              <a:spcBef>
                <a:spcPts val="0"/>
              </a:spcBef>
              <a:spcAft>
                <a:spcPts val="0"/>
              </a:spcAft>
              <a:buClrTx/>
              <a:buSzTx/>
              <a:tabLst/>
              <a:defRPr/>
            </a:pPr>
            <a:endParaRPr lang="en-US" dirty="0">
              <a:latin typeface="Calibri" panose="020F0502020204030204"/>
            </a:endParaRPr>
          </a:p>
        </p:txBody>
      </p:sp>
      <p:pic>
        <p:nvPicPr>
          <p:cNvPr id="3" name="Picture 2" descr="https://www.ediindia.org/wp-content/uploads/2020/09/EDII-Top-Image-Website-1-1.jpg">
            <a:extLst>
              <a:ext uri="{FF2B5EF4-FFF2-40B4-BE49-F238E27FC236}">
                <a16:creationId xmlns:a16="http://schemas.microsoft.com/office/drawing/2014/main" id="{E34D5332-EAD3-292F-34B6-C9ECBDC792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2955"/>
          <a:stretch/>
        </p:blipFill>
        <p:spPr bwMode="auto">
          <a:xfrm>
            <a:off x="10823510" y="-3175"/>
            <a:ext cx="1368490" cy="101656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F30A7A7-EE6E-4BAD-9243-4279578076B4}"/>
              </a:ext>
            </a:extLst>
          </p:cNvPr>
          <p:cNvSpPr txBox="1">
            <a:spLocks/>
          </p:cNvSpPr>
          <p:nvPr/>
        </p:nvSpPr>
        <p:spPr>
          <a:xfrm>
            <a:off x="449371" y="179989"/>
            <a:ext cx="10252019" cy="650237"/>
          </a:xfrm>
          <a:prstGeom prst="rect">
            <a:avLst/>
          </a:prstGeom>
          <a:solidFill>
            <a:srgbClr val="92D050"/>
          </a:solidFill>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N" sz="6000" b="1" dirty="0">
                <a:solidFill>
                  <a:schemeClr val="bg1"/>
                </a:solidFill>
              </a:rPr>
              <a:t>Sustainability </a:t>
            </a:r>
            <a:r>
              <a:rPr lang="en-IN" sz="6000" b="1" dirty="0" err="1">
                <a:solidFill>
                  <a:schemeClr val="bg1"/>
                </a:solidFill>
              </a:rPr>
              <a:t>Hackathon</a:t>
            </a:r>
            <a:r>
              <a:rPr lang="en-IN" sz="6000" b="1" dirty="0">
                <a:solidFill>
                  <a:schemeClr val="bg1"/>
                </a:solidFill>
              </a:rPr>
              <a:t> Challenge Questions</a:t>
            </a:r>
          </a:p>
        </p:txBody>
      </p:sp>
    </p:spTree>
    <p:extLst>
      <p:ext uri="{BB962C8B-B14F-4D97-AF65-F5344CB8AC3E}">
        <p14:creationId xmlns:p14="http://schemas.microsoft.com/office/powerpoint/2010/main" val="8270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454C6B-9D5F-4DAF-B507-44020779D93D}"/>
              </a:ext>
            </a:extLst>
          </p:cNvPr>
          <p:cNvSpPr txBox="1"/>
          <p:nvPr/>
        </p:nvSpPr>
        <p:spPr>
          <a:xfrm>
            <a:off x="548639" y="6447219"/>
            <a:ext cx="11508377" cy="338554"/>
          </a:xfrm>
          <a:prstGeom prst="rect">
            <a:avLst/>
          </a:prstGeom>
          <a:noFill/>
        </p:spPr>
        <p:txBody>
          <a:bodyPr wrap="square" rtlCol="0">
            <a:spAutoFit/>
          </a:bodyPr>
          <a:lstStyle/>
          <a:p>
            <a:pPr lvl="0">
              <a:defRPr/>
            </a:pPr>
            <a:r>
              <a:rPr lang="en-IN" sz="1600" dirty="0">
                <a:solidFill>
                  <a:schemeClr val="accent2"/>
                </a:solidFill>
                <a:latin typeface="Calibri" panose="020F0502020204030204"/>
              </a:rPr>
              <a:t>https://ediindia.ac.in/			           [© Entrepreneurship Development Institute of India, Ahmedabad. All rights reserved]</a:t>
            </a:r>
            <a:endParaRPr kumimoji="0" lang="en-IN" sz="1600" i="0" u="none" strike="noStrike" kern="1200" cap="none" spc="0" normalizeH="0" baseline="0" noProof="0" dirty="0">
              <a:ln>
                <a:noFill/>
              </a:ln>
              <a:solidFill>
                <a:schemeClr val="accent2"/>
              </a:solidFill>
              <a:effectLst/>
              <a:uLnTx/>
              <a:uFillTx/>
              <a:latin typeface="Calibri" panose="020F0502020204030204"/>
            </a:endParaRPr>
          </a:p>
        </p:txBody>
      </p:sp>
      <p:sp>
        <p:nvSpPr>
          <p:cNvPr id="6" name="Rectangle 5">
            <a:extLst>
              <a:ext uri="{FF2B5EF4-FFF2-40B4-BE49-F238E27FC236}">
                <a16:creationId xmlns:a16="http://schemas.microsoft.com/office/drawing/2014/main" id="{1C274196-082A-4E09-898C-2C2C189B5EFA}"/>
              </a:ext>
            </a:extLst>
          </p:cNvPr>
          <p:cNvSpPr/>
          <p:nvPr/>
        </p:nvSpPr>
        <p:spPr>
          <a:xfrm>
            <a:off x="-1698" y="6417478"/>
            <a:ext cx="449372" cy="449630"/>
          </a:xfrm>
          <a:prstGeom prst="rect">
            <a:avLst/>
          </a:prstGeom>
          <a:solidFill>
            <a:srgbClr val="E2C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DAC1381-F802-4490-9999-D9455E407D90}"/>
              </a:ext>
            </a:extLst>
          </p:cNvPr>
          <p:cNvSpPr txBox="1"/>
          <p:nvPr/>
        </p:nvSpPr>
        <p:spPr>
          <a:xfrm>
            <a:off x="0" y="6453073"/>
            <a:ext cx="4493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dirty="0">
                <a:ln>
                  <a:noFill/>
                </a:ln>
                <a:solidFill>
                  <a:schemeClr val="bg1"/>
                </a:solidFill>
                <a:effectLst/>
                <a:uLnTx/>
                <a:uFillTx/>
                <a:latin typeface="Calibri" panose="020F0502020204030204"/>
                <a:ea typeface="+mn-ea"/>
                <a:cs typeface="+mn-cs"/>
              </a:rPr>
              <a:t>4</a:t>
            </a:r>
          </a:p>
        </p:txBody>
      </p:sp>
      <p:sp>
        <p:nvSpPr>
          <p:cNvPr id="9" name="TextBox 8">
            <a:extLst>
              <a:ext uri="{FF2B5EF4-FFF2-40B4-BE49-F238E27FC236}">
                <a16:creationId xmlns:a16="http://schemas.microsoft.com/office/drawing/2014/main" id="{42079951-8A75-4F85-ADC0-8FF51886EEC7}"/>
              </a:ext>
            </a:extLst>
          </p:cNvPr>
          <p:cNvSpPr txBox="1"/>
          <p:nvPr/>
        </p:nvSpPr>
        <p:spPr>
          <a:xfrm>
            <a:off x="1236468" y="1800371"/>
            <a:ext cx="9040578" cy="1477328"/>
          </a:xfrm>
          <a:prstGeom prst="rect">
            <a:avLst/>
          </a:prstGeom>
          <a:noFill/>
        </p:spPr>
        <p:txBody>
          <a:bodyPr wrap="square" rtlCol="0">
            <a:spAutoFit/>
          </a:bodyPr>
          <a:lstStyle/>
          <a:p>
            <a:pPr lvl="0" algn="just">
              <a:defRPr/>
            </a:pPr>
            <a:r>
              <a:rPr lang="en-US" b="1" dirty="0">
                <a:latin typeface="Calibri" panose="020F0502020204030204"/>
              </a:rPr>
              <a:t> Sector that our business idea or innovation belong to  -</a:t>
            </a:r>
          </a:p>
          <a:p>
            <a:pPr lvl="0" algn="just">
              <a:defRPr/>
            </a:pPr>
            <a:r>
              <a:rPr lang="en-US" b="1" dirty="0">
                <a:latin typeface="Calibri" panose="020F0502020204030204"/>
              </a:rPr>
              <a:t> </a:t>
            </a:r>
            <a:endParaRPr lang="en-US" dirty="0">
              <a:latin typeface="Calibri" panose="020F0502020204030204"/>
            </a:endParaRPr>
          </a:p>
          <a:p>
            <a:pPr marL="285750" marR="0" lvl="0" indent="-285750" defTabSz="914400" rtl="0" eaLnBrk="1" fontAlgn="auto" latinLnBrk="0" hangingPunct="1">
              <a:spcBef>
                <a:spcPts val="0"/>
              </a:spcBef>
              <a:spcAft>
                <a:spcPts val="0"/>
              </a:spcAft>
              <a:buClrTx/>
              <a:buSzTx/>
              <a:buFontTx/>
              <a:buChar char="-"/>
              <a:tabLst/>
              <a:defRPr/>
            </a:pPr>
            <a:r>
              <a:rPr lang="en-US" dirty="0">
                <a:latin typeface="Calibri" panose="020F0502020204030204"/>
              </a:rPr>
              <a:t>Consumer Goods and Retail</a:t>
            </a:r>
          </a:p>
          <a:p>
            <a:pPr marL="285750" marR="0" lvl="0" indent="-285750" defTabSz="914400" rtl="0" eaLnBrk="1" fontAlgn="auto" latinLnBrk="0" hangingPunct="1">
              <a:spcBef>
                <a:spcPts val="0"/>
              </a:spcBef>
              <a:spcAft>
                <a:spcPts val="0"/>
              </a:spcAft>
              <a:buClrTx/>
              <a:buSzTx/>
              <a:buFontTx/>
              <a:buChar char="-"/>
              <a:tabLst/>
              <a:defRPr/>
            </a:pPr>
            <a:r>
              <a:rPr lang="en-US" dirty="0">
                <a:latin typeface="Calibri" panose="020F0502020204030204"/>
              </a:rPr>
              <a:t>Fashion and Textiles</a:t>
            </a:r>
          </a:p>
          <a:p>
            <a:pPr marR="0" lvl="0" defTabSz="914400" rtl="0" eaLnBrk="1" fontAlgn="auto" latinLnBrk="0" hangingPunct="1">
              <a:spcBef>
                <a:spcPts val="0"/>
              </a:spcBef>
              <a:spcAft>
                <a:spcPts val="0"/>
              </a:spcAft>
              <a:buClrTx/>
              <a:buSzTx/>
              <a:tabLst/>
              <a:defRPr/>
            </a:pPr>
            <a:r>
              <a:rPr lang="en-US" dirty="0">
                <a:latin typeface="Calibri" panose="020F0502020204030204"/>
              </a:rPr>
              <a:t>  </a:t>
            </a:r>
            <a:r>
              <a:rPr kumimoji="0" lang="en-US" i="0" u="none" strike="noStrike" kern="1200" cap="none" spc="0" normalizeH="0" baseline="0" noProof="0" dirty="0">
                <a:ln>
                  <a:noFill/>
                </a:ln>
                <a:effectLst/>
                <a:uLnTx/>
                <a:uFillTx/>
                <a:latin typeface="Calibri" panose="020F0502020204030204"/>
              </a:rPr>
              <a:t> </a:t>
            </a:r>
            <a:endParaRPr kumimoji="0" lang="en-IN" i="0" u="none" strike="noStrike" kern="1200" cap="none" spc="0" normalizeH="0" baseline="0" noProof="0" dirty="0">
              <a:ln>
                <a:noFill/>
              </a:ln>
              <a:effectLst/>
              <a:uLnTx/>
              <a:uFillTx/>
              <a:latin typeface="Calibri" panose="020F0502020204030204"/>
            </a:endParaRPr>
          </a:p>
        </p:txBody>
      </p:sp>
      <p:pic>
        <p:nvPicPr>
          <p:cNvPr id="3" name="Picture 2" descr="https://www.ediindia.org/wp-content/uploads/2020/09/EDII-Top-Image-Website-1-1.jpg">
            <a:extLst>
              <a:ext uri="{FF2B5EF4-FFF2-40B4-BE49-F238E27FC236}">
                <a16:creationId xmlns:a16="http://schemas.microsoft.com/office/drawing/2014/main" id="{E34D5332-EAD3-292F-34B6-C9ECBDC792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2955"/>
          <a:stretch/>
        </p:blipFill>
        <p:spPr bwMode="auto">
          <a:xfrm>
            <a:off x="10823510" y="-3175"/>
            <a:ext cx="1368490" cy="101656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F30A7A7-EE6E-4BAD-9243-4279578076B4}"/>
              </a:ext>
            </a:extLst>
          </p:cNvPr>
          <p:cNvSpPr txBox="1">
            <a:spLocks/>
          </p:cNvSpPr>
          <p:nvPr/>
        </p:nvSpPr>
        <p:spPr>
          <a:xfrm>
            <a:off x="672950" y="234461"/>
            <a:ext cx="10252019" cy="650237"/>
          </a:xfrm>
          <a:prstGeom prst="rect">
            <a:avLst/>
          </a:prstGeom>
          <a:solidFill>
            <a:srgbClr val="92D050"/>
          </a:solidFill>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N" sz="6000" b="1" dirty="0">
                <a:solidFill>
                  <a:schemeClr val="bg1"/>
                </a:solidFill>
              </a:rPr>
              <a:t>Sustainability </a:t>
            </a:r>
            <a:r>
              <a:rPr lang="en-IN" sz="6000" b="1" dirty="0" err="1">
                <a:solidFill>
                  <a:schemeClr val="bg1"/>
                </a:solidFill>
              </a:rPr>
              <a:t>Hackathon</a:t>
            </a:r>
            <a:r>
              <a:rPr lang="en-IN" sz="6000" b="1" dirty="0">
                <a:solidFill>
                  <a:schemeClr val="bg1"/>
                </a:solidFill>
              </a:rPr>
              <a:t> Challenge Questions</a:t>
            </a:r>
          </a:p>
        </p:txBody>
      </p:sp>
    </p:spTree>
    <p:extLst>
      <p:ext uri="{BB962C8B-B14F-4D97-AF65-F5344CB8AC3E}">
        <p14:creationId xmlns:p14="http://schemas.microsoft.com/office/powerpoint/2010/main" val="339024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454C6B-9D5F-4DAF-B507-44020779D93D}"/>
              </a:ext>
            </a:extLst>
          </p:cNvPr>
          <p:cNvSpPr txBox="1"/>
          <p:nvPr/>
        </p:nvSpPr>
        <p:spPr>
          <a:xfrm>
            <a:off x="548639" y="6447219"/>
            <a:ext cx="11508377" cy="338554"/>
          </a:xfrm>
          <a:prstGeom prst="rect">
            <a:avLst/>
          </a:prstGeom>
          <a:noFill/>
        </p:spPr>
        <p:txBody>
          <a:bodyPr wrap="square" rtlCol="0">
            <a:spAutoFit/>
          </a:bodyPr>
          <a:lstStyle/>
          <a:p>
            <a:pPr lvl="0">
              <a:defRPr/>
            </a:pPr>
            <a:r>
              <a:rPr lang="en-IN" sz="1600" dirty="0">
                <a:solidFill>
                  <a:schemeClr val="accent2"/>
                </a:solidFill>
                <a:latin typeface="Calibri" panose="020F0502020204030204"/>
              </a:rPr>
              <a:t>https://ediindia.ac.in/			           [© Entrepreneurship Development Institute of India, Ahmedabad. All rights reserved]</a:t>
            </a:r>
            <a:endParaRPr kumimoji="0" lang="en-IN" sz="1600" i="0" u="none" strike="noStrike" kern="1200" cap="none" spc="0" normalizeH="0" baseline="0" noProof="0" dirty="0">
              <a:ln>
                <a:noFill/>
              </a:ln>
              <a:solidFill>
                <a:schemeClr val="accent2"/>
              </a:solidFill>
              <a:effectLst/>
              <a:uLnTx/>
              <a:uFillTx/>
              <a:latin typeface="Calibri" panose="020F0502020204030204"/>
            </a:endParaRPr>
          </a:p>
        </p:txBody>
      </p:sp>
      <p:sp>
        <p:nvSpPr>
          <p:cNvPr id="6" name="Rectangle 5">
            <a:extLst>
              <a:ext uri="{FF2B5EF4-FFF2-40B4-BE49-F238E27FC236}">
                <a16:creationId xmlns:a16="http://schemas.microsoft.com/office/drawing/2014/main" id="{1C274196-082A-4E09-898C-2C2C189B5EFA}"/>
              </a:ext>
            </a:extLst>
          </p:cNvPr>
          <p:cNvSpPr/>
          <p:nvPr/>
        </p:nvSpPr>
        <p:spPr>
          <a:xfrm>
            <a:off x="-1698" y="6417478"/>
            <a:ext cx="449372" cy="449630"/>
          </a:xfrm>
          <a:prstGeom prst="rect">
            <a:avLst/>
          </a:prstGeom>
          <a:solidFill>
            <a:srgbClr val="E2C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DAC1381-F802-4490-9999-D9455E407D90}"/>
              </a:ext>
            </a:extLst>
          </p:cNvPr>
          <p:cNvSpPr txBox="1"/>
          <p:nvPr/>
        </p:nvSpPr>
        <p:spPr>
          <a:xfrm>
            <a:off x="0" y="6453073"/>
            <a:ext cx="4493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dirty="0">
                <a:ln>
                  <a:noFill/>
                </a:ln>
                <a:solidFill>
                  <a:schemeClr val="bg1"/>
                </a:solidFill>
                <a:effectLst/>
                <a:uLnTx/>
                <a:uFillTx/>
                <a:latin typeface="Calibri" panose="020F0502020204030204"/>
                <a:ea typeface="+mn-ea"/>
                <a:cs typeface="+mn-cs"/>
              </a:rPr>
              <a:t>5</a:t>
            </a:r>
          </a:p>
        </p:txBody>
      </p:sp>
      <p:sp>
        <p:nvSpPr>
          <p:cNvPr id="14" name="Title 1">
            <a:extLst>
              <a:ext uri="{FF2B5EF4-FFF2-40B4-BE49-F238E27FC236}">
                <a16:creationId xmlns:a16="http://schemas.microsoft.com/office/drawing/2014/main" id="{1F30A7A7-EE6E-4BAD-9243-4279578076B4}"/>
              </a:ext>
            </a:extLst>
          </p:cNvPr>
          <p:cNvSpPr txBox="1">
            <a:spLocks/>
          </p:cNvSpPr>
          <p:nvPr/>
        </p:nvSpPr>
        <p:spPr>
          <a:xfrm>
            <a:off x="1278671" y="101328"/>
            <a:ext cx="10252019" cy="1050925"/>
          </a:xfrm>
          <a:prstGeom prst="rect">
            <a:avLst/>
          </a:prstGeom>
          <a:solidFill>
            <a:srgbClr val="92D050"/>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N" sz="6000" b="1" dirty="0">
                <a:solidFill>
                  <a:schemeClr val="bg1"/>
                </a:solidFill>
              </a:rPr>
              <a:t>Problem Statement</a:t>
            </a:r>
          </a:p>
        </p:txBody>
      </p:sp>
      <p:sp>
        <p:nvSpPr>
          <p:cNvPr id="9" name="TextBox 8">
            <a:extLst>
              <a:ext uri="{FF2B5EF4-FFF2-40B4-BE49-F238E27FC236}">
                <a16:creationId xmlns:a16="http://schemas.microsoft.com/office/drawing/2014/main" id="{42079951-8A75-4F85-ADC0-8FF51886EEC7}"/>
              </a:ext>
            </a:extLst>
          </p:cNvPr>
          <p:cNvSpPr txBox="1"/>
          <p:nvPr/>
        </p:nvSpPr>
        <p:spPr>
          <a:xfrm>
            <a:off x="1369255" y="1199628"/>
            <a:ext cx="10687760" cy="5632311"/>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US" b="1" dirty="0">
                <a:latin typeface="Calibri" panose="020F0502020204030204"/>
              </a:rPr>
              <a:t>   * What Problem are you solving?</a:t>
            </a:r>
          </a:p>
          <a:p>
            <a:pPr marR="0" lvl="0" defTabSz="914400" rtl="0" eaLnBrk="1" fontAlgn="auto" latinLnBrk="0" hangingPunct="1">
              <a:lnSpc>
                <a:spcPct val="100000"/>
              </a:lnSpc>
              <a:spcBef>
                <a:spcPts val="0"/>
              </a:spcBef>
              <a:spcAft>
                <a:spcPts val="0"/>
              </a:spcAft>
              <a:buClrTx/>
              <a:buSzTx/>
              <a:tabLst/>
              <a:defRPr/>
            </a:pPr>
            <a:r>
              <a:rPr lang="en-US" dirty="0">
                <a:latin typeface="Calibri" panose="020F0502020204030204"/>
              </a:rPr>
              <a:t>        The problem that AR&amp;VR technology in online shopping is lack of physical interaction with products which make difficult for customers to fully understood and appreciate the product they are purchasing. The solution is providing an immersive interactive experience, this AR&amp;VR technology helps customer make more informed purchasing decisions and can increase customer satisfaction.</a:t>
            </a:r>
          </a:p>
          <a:p>
            <a:pPr marL="285750" marR="0" lvl="0" indent="-285750" defTabSz="914400" rtl="0" eaLnBrk="1" fontAlgn="auto" latinLnBrk="0" hangingPunct="1">
              <a:lnSpc>
                <a:spcPct val="100000"/>
              </a:lnSpc>
              <a:spcBef>
                <a:spcPts val="0"/>
              </a:spcBef>
              <a:spcAft>
                <a:spcPts val="0"/>
              </a:spcAft>
              <a:buClrTx/>
              <a:buSzTx/>
              <a:buFontTx/>
              <a:buChar char="-"/>
              <a:tabLst/>
              <a:defRPr/>
            </a:pPr>
            <a:endParaRPr lang="en-US" dirty="0">
              <a:latin typeface="Calibri" panose="020F0502020204030204"/>
            </a:endParaRPr>
          </a:p>
          <a:p>
            <a:pPr marR="0" lvl="0" defTabSz="914400" rtl="0" eaLnBrk="1" fontAlgn="auto" latinLnBrk="0" hangingPunct="1">
              <a:lnSpc>
                <a:spcPct val="100000"/>
              </a:lnSpc>
              <a:spcBef>
                <a:spcPts val="0"/>
              </a:spcBef>
              <a:spcAft>
                <a:spcPts val="0"/>
              </a:spcAft>
              <a:buClrTx/>
              <a:buSzTx/>
              <a:tabLst/>
              <a:defRPr/>
            </a:pPr>
            <a:r>
              <a:rPr lang="en-US" b="1" dirty="0">
                <a:latin typeface="Calibri" panose="020F0502020204030204"/>
              </a:rPr>
              <a:t>    *Why do you want to solve only this problem?</a:t>
            </a:r>
          </a:p>
          <a:p>
            <a:pPr marR="0" lvl="0" defTabSz="914400" rtl="0" eaLnBrk="1" fontAlgn="auto" latinLnBrk="0" hangingPunct="1">
              <a:lnSpc>
                <a:spcPct val="100000"/>
              </a:lnSpc>
              <a:spcBef>
                <a:spcPts val="0"/>
              </a:spcBef>
              <a:spcAft>
                <a:spcPts val="0"/>
              </a:spcAft>
              <a:buClrTx/>
              <a:buSzTx/>
              <a:tabLst/>
              <a:defRPr/>
            </a:pPr>
            <a:r>
              <a:rPr lang="en-US" dirty="0">
                <a:latin typeface="Calibri" panose="020F0502020204030204"/>
              </a:rPr>
              <a:t>         It is needed to be solved because technologies are increasingly popular, and more people are looking to purchase them online.</a:t>
            </a:r>
          </a:p>
          <a:p>
            <a:pPr marL="285750" marR="0" lvl="0" indent="-285750" defTabSz="914400" rtl="0" eaLnBrk="1" fontAlgn="auto" latinLnBrk="0" hangingPunct="1">
              <a:lnSpc>
                <a:spcPct val="100000"/>
              </a:lnSpc>
              <a:spcBef>
                <a:spcPts val="0"/>
              </a:spcBef>
              <a:spcAft>
                <a:spcPts val="0"/>
              </a:spcAft>
              <a:buClrTx/>
              <a:buSzTx/>
              <a:buFontTx/>
              <a:buChar char="-"/>
              <a:tabLst/>
              <a:defRPr/>
            </a:pPr>
            <a:endParaRPr lang="en-US" dirty="0">
              <a:latin typeface="Calibri" panose="020F0502020204030204"/>
            </a:endParaRPr>
          </a:p>
          <a:p>
            <a:pPr marR="0" lvl="0" defTabSz="914400" rtl="0" eaLnBrk="1" fontAlgn="auto" latinLnBrk="0" hangingPunct="1">
              <a:lnSpc>
                <a:spcPct val="100000"/>
              </a:lnSpc>
              <a:spcBef>
                <a:spcPts val="0"/>
              </a:spcBef>
              <a:spcAft>
                <a:spcPts val="0"/>
              </a:spcAft>
              <a:buClrTx/>
              <a:buSzTx/>
              <a:tabLst/>
              <a:defRPr/>
            </a:pPr>
            <a:r>
              <a:rPr lang="en-US" b="1" dirty="0">
                <a:latin typeface="Calibri" panose="020F0502020204030204"/>
              </a:rPr>
              <a:t>    *How big is your problem?</a:t>
            </a:r>
          </a:p>
          <a:p>
            <a:pPr marR="0" lvl="0" defTabSz="914400" rtl="0" eaLnBrk="1" fontAlgn="auto" latinLnBrk="0" hangingPunct="1">
              <a:lnSpc>
                <a:spcPct val="100000"/>
              </a:lnSpc>
              <a:spcBef>
                <a:spcPts val="0"/>
              </a:spcBef>
              <a:spcAft>
                <a:spcPts val="0"/>
              </a:spcAft>
              <a:buClrTx/>
              <a:buSzTx/>
              <a:tabLst/>
              <a:defRPr/>
            </a:pPr>
            <a:r>
              <a:rPr lang="en-US" dirty="0">
                <a:latin typeface="Calibri" panose="020F0502020204030204"/>
              </a:rPr>
              <a:t>        The problem is big up to that there is lack of physical interaction, limited product information, compatibility issues,trust issues. So there occurs controversy in decision making.</a:t>
            </a:r>
          </a:p>
          <a:p>
            <a:pPr marL="285750" marR="0" lvl="0" indent="-285750" defTabSz="914400" rtl="0" eaLnBrk="1" fontAlgn="auto" latinLnBrk="0" hangingPunct="1">
              <a:lnSpc>
                <a:spcPct val="100000"/>
              </a:lnSpc>
              <a:spcBef>
                <a:spcPts val="0"/>
              </a:spcBef>
              <a:spcAft>
                <a:spcPts val="0"/>
              </a:spcAft>
              <a:buClrTx/>
              <a:buSzTx/>
              <a:buFontTx/>
              <a:buChar char="-"/>
              <a:tabLst/>
              <a:defRPr/>
            </a:pPr>
            <a:endParaRPr lang="en-US" dirty="0">
              <a:latin typeface="Calibri" panose="020F0502020204030204"/>
            </a:endParaRPr>
          </a:p>
          <a:p>
            <a:pPr marR="0" lvl="0" defTabSz="914400" rtl="0" eaLnBrk="1" fontAlgn="auto" latinLnBrk="0" hangingPunct="1">
              <a:lnSpc>
                <a:spcPct val="100000"/>
              </a:lnSpc>
              <a:spcBef>
                <a:spcPts val="0"/>
              </a:spcBef>
              <a:spcAft>
                <a:spcPts val="0"/>
              </a:spcAft>
              <a:buClrTx/>
              <a:buSzTx/>
              <a:tabLst/>
              <a:defRPr/>
            </a:pPr>
            <a:r>
              <a:rPr lang="en-US" b="1" dirty="0">
                <a:latin typeface="Calibri" panose="020F0502020204030204"/>
              </a:rPr>
              <a:t>    *Brief background of existing solutions  and their limitations ?</a:t>
            </a:r>
          </a:p>
          <a:p>
            <a:pPr marR="0" lvl="0" defTabSz="914400" rtl="0" eaLnBrk="1" fontAlgn="auto" latinLnBrk="0" hangingPunct="1">
              <a:lnSpc>
                <a:spcPct val="100000"/>
              </a:lnSpc>
              <a:spcBef>
                <a:spcPts val="0"/>
              </a:spcBef>
              <a:spcAft>
                <a:spcPts val="0"/>
              </a:spcAft>
              <a:buClrTx/>
              <a:buSzTx/>
              <a:tabLst/>
              <a:defRPr/>
            </a:pPr>
            <a:r>
              <a:rPr lang="en-US" dirty="0">
                <a:latin typeface="Calibri" panose="020F0502020204030204"/>
              </a:rPr>
              <a:t>          The solution that have limitations are virtual product demos, detailed product description, user reviews, trusted retailers. VR products demos may not fully replicate the in-person experience, and not all retailers offer them. Detailed product description may not be sufficient so customers may not trust on retailers.</a:t>
            </a:r>
          </a:p>
          <a:p>
            <a:pPr marR="0" lvl="0" defTabSz="914400" rtl="0" eaLnBrk="1" fontAlgn="auto" latinLnBrk="0" hangingPunct="1">
              <a:lnSpc>
                <a:spcPct val="100000"/>
              </a:lnSpc>
              <a:spcBef>
                <a:spcPts val="0"/>
              </a:spcBef>
              <a:spcAft>
                <a:spcPts val="0"/>
              </a:spcAft>
              <a:buClrTx/>
              <a:buSzTx/>
              <a:tabLst/>
              <a:defRPr/>
            </a:pPr>
            <a:r>
              <a:rPr lang="en-US" dirty="0">
                <a:latin typeface="Calibri" panose="020F0502020204030204"/>
              </a:rPr>
              <a:t>         </a:t>
            </a:r>
          </a:p>
          <a:p>
            <a:pPr marR="0" lvl="0" defTabSz="914400" rtl="0" eaLnBrk="1" fontAlgn="auto" latinLnBrk="0" hangingPunct="1">
              <a:lnSpc>
                <a:spcPct val="100000"/>
              </a:lnSpc>
              <a:spcBef>
                <a:spcPts val="0"/>
              </a:spcBef>
              <a:spcAft>
                <a:spcPts val="0"/>
              </a:spcAft>
              <a:buClrTx/>
              <a:buSzTx/>
              <a:tabLst/>
              <a:defRPr/>
            </a:pPr>
            <a:r>
              <a:rPr kumimoji="0" lang="en-US" i="0" u="none" strike="noStrike" kern="1200" cap="none" spc="0" normalizeH="0" baseline="0" noProof="0" dirty="0">
                <a:ln>
                  <a:noFill/>
                </a:ln>
                <a:effectLst/>
                <a:uLnTx/>
                <a:uFillTx/>
                <a:latin typeface="Calibri" panose="020F0502020204030204"/>
              </a:rPr>
              <a:t>      </a:t>
            </a:r>
            <a:endParaRPr kumimoji="0" lang="en-IN" i="0" u="none" strike="noStrike" kern="1200" cap="none" spc="0" normalizeH="0" baseline="0" noProof="0" dirty="0">
              <a:ln>
                <a:noFill/>
              </a:ln>
              <a:effectLst/>
              <a:uLnTx/>
              <a:uFillTx/>
              <a:latin typeface="Calibri" panose="020F0502020204030204"/>
            </a:endParaRPr>
          </a:p>
        </p:txBody>
      </p:sp>
      <p:pic>
        <p:nvPicPr>
          <p:cNvPr id="3" name="Picture 2" descr="https://www.ediindia.org/wp-content/uploads/2020/09/EDII-Top-Image-Website-1-1.jpg">
            <a:extLst>
              <a:ext uri="{FF2B5EF4-FFF2-40B4-BE49-F238E27FC236}">
                <a16:creationId xmlns:a16="http://schemas.microsoft.com/office/drawing/2014/main" id="{E34D5332-EAD3-292F-34B6-C9ECBDC792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2955"/>
          <a:stretch/>
        </p:blipFill>
        <p:spPr bwMode="auto">
          <a:xfrm>
            <a:off x="10823510" y="-3175"/>
            <a:ext cx="1368490" cy="101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42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274196-082A-4E09-898C-2C2C189B5EFA}"/>
              </a:ext>
            </a:extLst>
          </p:cNvPr>
          <p:cNvSpPr/>
          <p:nvPr/>
        </p:nvSpPr>
        <p:spPr>
          <a:xfrm>
            <a:off x="-1698" y="6417478"/>
            <a:ext cx="449372" cy="449630"/>
          </a:xfrm>
          <a:prstGeom prst="rect">
            <a:avLst/>
          </a:prstGeom>
          <a:solidFill>
            <a:srgbClr val="E2C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DAC1381-F802-4490-9999-D9455E407D90}"/>
              </a:ext>
            </a:extLst>
          </p:cNvPr>
          <p:cNvSpPr txBox="1"/>
          <p:nvPr/>
        </p:nvSpPr>
        <p:spPr>
          <a:xfrm>
            <a:off x="0" y="6453073"/>
            <a:ext cx="4493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dirty="0">
                <a:ln>
                  <a:noFill/>
                </a:ln>
                <a:solidFill>
                  <a:schemeClr val="bg1"/>
                </a:solidFill>
                <a:effectLst/>
                <a:uLnTx/>
                <a:uFillTx/>
                <a:latin typeface="Calibri" panose="020F0502020204030204"/>
                <a:ea typeface="+mn-ea"/>
                <a:cs typeface="+mn-cs"/>
              </a:rPr>
              <a:t>6</a:t>
            </a:r>
            <a:endParaRPr kumimoji="0" lang="en-IN"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1F30A7A7-EE6E-4BAD-9243-4279578076B4}"/>
              </a:ext>
            </a:extLst>
          </p:cNvPr>
          <p:cNvSpPr txBox="1">
            <a:spLocks/>
          </p:cNvSpPr>
          <p:nvPr/>
        </p:nvSpPr>
        <p:spPr>
          <a:xfrm>
            <a:off x="1278671" y="101328"/>
            <a:ext cx="10252019" cy="1050925"/>
          </a:xfrm>
          <a:prstGeom prst="rect">
            <a:avLst/>
          </a:prstGeom>
          <a:solidFill>
            <a:srgbClr val="92D050"/>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N" sz="6000" b="1" dirty="0">
                <a:solidFill>
                  <a:schemeClr val="bg1"/>
                </a:solidFill>
              </a:rPr>
              <a:t>Our Innovation</a:t>
            </a:r>
          </a:p>
        </p:txBody>
      </p:sp>
      <p:sp>
        <p:nvSpPr>
          <p:cNvPr id="9" name="TextBox 8">
            <a:extLst>
              <a:ext uri="{FF2B5EF4-FFF2-40B4-BE49-F238E27FC236}">
                <a16:creationId xmlns:a16="http://schemas.microsoft.com/office/drawing/2014/main" id="{42079951-8A75-4F85-ADC0-8FF51886EEC7}"/>
              </a:ext>
            </a:extLst>
          </p:cNvPr>
          <p:cNvSpPr txBox="1"/>
          <p:nvPr/>
        </p:nvSpPr>
        <p:spPr>
          <a:xfrm>
            <a:off x="1406769" y="1322363"/>
            <a:ext cx="10597663" cy="4524315"/>
          </a:xfrm>
          <a:prstGeom prst="rect">
            <a:avLst/>
          </a:prstGeom>
          <a:noFill/>
        </p:spPr>
        <p:txBody>
          <a:bodyPr wrap="square" rtlCol="0">
            <a:spAutoFit/>
          </a:bodyPr>
          <a:lstStyle/>
          <a:p>
            <a:pPr lvl="0">
              <a:defRPr/>
            </a:pPr>
            <a:endParaRPr lang="en-US" b="1" dirty="0">
              <a:latin typeface="Calibri" panose="020F0502020204030204"/>
            </a:endParaRPr>
          </a:p>
          <a:p>
            <a:pPr lvl="0">
              <a:defRPr/>
            </a:pPr>
            <a:endParaRPr lang="en-US" b="1" dirty="0">
              <a:latin typeface="Calibri" panose="020F0502020204030204"/>
            </a:endParaRPr>
          </a:p>
          <a:p>
            <a:pPr marL="285750" lvl="0" indent="-285750">
              <a:buFont typeface="Arial" panose="020B0604020202020204" pitchFamily="34" charset="0"/>
              <a:buChar char="•"/>
              <a:defRPr/>
            </a:pPr>
            <a:r>
              <a:rPr lang="en-US" b="1" dirty="0">
                <a:latin typeface="Calibri" panose="020F0502020204030204"/>
              </a:rPr>
              <a:t>What is the category of your innovation? </a:t>
            </a:r>
          </a:p>
          <a:p>
            <a:pPr lvl="0">
              <a:defRPr/>
            </a:pPr>
            <a:r>
              <a:rPr lang="en-US" dirty="0">
                <a:latin typeface="Calibri" panose="020F0502020204030204"/>
              </a:rPr>
              <a:t>             </a:t>
            </a:r>
            <a:r>
              <a:rPr lang="en-US" b="1" i="1" dirty="0">
                <a:latin typeface="Calibri" panose="020F0502020204030204"/>
              </a:rPr>
              <a:t>Product Innovation</a:t>
            </a:r>
            <a:r>
              <a:rPr lang="en-US" dirty="0">
                <a:latin typeface="Calibri" panose="020F0502020204030204"/>
              </a:rPr>
              <a:t>: Our product innovation is that AR have try-on capabilities that allow customers to visualize the technology that helps to easier purchase, also offers interactive product tours, virtuality demos, collaborative shopping experience, and AI-powered product recommendations.</a:t>
            </a:r>
          </a:p>
          <a:p>
            <a:pPr lvl="0">
              <a:defRPr/>
            </a:pPr>
            <a:endParaRPr lang="en-US" dirty="0">
              <a:latin typeface="Calibri" panose="020F0502020204030204"/>
            </a:endParaRPr>
          </a:p>
          <a:p>
            <a:pPr lvl="0">
              <a:defRPr/>
            </a:pPr>
            <a:endParaRPr lang="en-US" dirty="0">
              <a:latin typeface="Calibri" panose="020F0502020204030204"/>
            </a:endParaRPr>
          </a:p>
          <a:p>
            <a:pPr lvl="0">
              <a:defRPr/>
            </a:pPr>
            <a:endParaRPr lang="en-US" dirty="0">
              <a:latin typeface="Calibri" panose="020F0502020204030204"/>
            </a:endParaRPr>
          </a:p>
          <a:p>
            <a:pPr lvl="0">
              <a:defRPr/>
            </a:pPr>
            <a:endParaRPr lang="en-US" dirty="0">
              <a:latin typeface="Calibri" panose="020F0502020204030204"/>
            </a:endParaRPr>
          </a:p>
          <a:p>
            <a:pPr marL="285750" lvl="0" indent="-285750">
              <a:buFont typeface="Arial" panose="020B0604020202020204" pitchFamily="34" charset="0"/>
              <a:buChar char="•"/>
              <a:defRPr/>
            </a:pPr>
            <a:r>
              <a:rPr lang="en-US" b="1" dirty="0">
                <a:latin typeface="Calibri" panose="020F0502020204030204"/>
              </a:rPr>
              <a:t>Explain the uniqueness of your innovation:</a:t>
            </a:r>
          </a:p>
          <a:p>
            <a:pPr lvl="0">
              <a:defRPr/>
            </a:pPr>
            <a:r>
              <a:rPr lang="en-US" b="1" dirty="0">
                <a:latin typeface="Calibri" panose="020F0502020204030204"/>
              </a:rPr>
              <a:t>             </a:t>
            </a:r>
            <a:r>
              <a:rPr lang="en-US" dirty="0">
                <a:latin typeface="Calibri" panose="020F0502020204030204"/>
              </a:rPr>
              <a:t>The uniqueness of our product is that making customers to touch and feel the products in shopping environment and making online shopping easier. The technology that is mostly needed is (AUGMENTED REALITY &amp; VIRTUAL REALITY) and app development for further proceedings for smart click purchase.</a:t>
            </a:r>
            <a:r>
              <a:rPr lang="en-US" b="1" dirty="0">
                <a:latin typeface="Calibri" panose="020F0502020204030204"/>
              </a:rPr>
              <a:t>                   </a:t>
            </a:r>
            <a:endParaRPr lang="en-US" dirty="0">
              <a:latin typeface="Calibri" panose="020F0502020204030204"/>
            </a:endParaRPr>
          </a:p>
          <a:p>
            <a:pPr marL="285750" lvl="0" indent="-285750">
              <a:buFont typeface="Arial" panose="020B0604020202020204" pitchFamily="34" charset="0"/>
              <a:buChar char="•"/>
              <a:defRPr/>
            </a:pPr>
            <a:endParaRPr lang="en-US" dirty="0">
              <a:latin typeface="Calibri" panose="020F0502020204030204"/>
            </a:endParaRPr>
          </a:p>
          <a:p>
            <a:pPr marL="285750" lvl="0" indent="-285750">
              <a:buFont typeface="Arial" panose="020B0604020202020204" pitchFamily="34" charset="0"/>
              <a:buChar char="•"/>
              <a:defRPr/>
            </a:pPr>
            <a:endParaRPr lang="en-IN" dirty="0">
              <a:latin typeface="Calibri" panose="020F0502020204030204"/>
            </a:endParaRPr>
          </a:p>
        </p:txBody>
      </p:sp>
      <p:sp>
        <p:nvSpPr>
          <p:cNvPr id="2" name="TextBox 1">
            <a:extLst>
              <a:ext uri="{FF2B5EF4-FFF2-40B4-BE49-F238E27FC236}">
                <a16:creationId xmlns:a16="http://schemas.microsoft.com/office/drawing/2014/main" id="{55D015C3-1B63-BE45-CE8C-8CE5DA29B680}"/>
              </a:ext>
            </a:extLst>
          </p:cNvPr>
          <p:cNvSpPr txBox="1"/>
          <p:nvPr/>
        </p:nvSpPr>
        <p:spPr>
          <a:xfrm>
            <a:off x="548639" y="6447219"/>
            <a:ext cx="11508377" cy="338554"/>
          </a:xfrm>
          <a:prstGeom prst="rect">
            <a:avLst/>
          </a:prstGeom>
          <a:noFill/>
        </p:spPr>
        <p:txBody>
          <a:bodyPr wrap="square" rtlCol="0">
            <a:spAutoFit/>
          </a:bodyPr>
          <a:lstStyle/>
          <a:p>
            <a:pPr lvl="0">
              <a:defRPr/>
            </a:pPr>
            <a:r>
              <a:rPr lang="en-IN" sz="1600" dirty="0">
                <a:solidFill>
                  <a:schemeClr val="accent2"/>
                </a:solidFill>
                <a:latin typeface="Calibri" panose="020F0502020204030204"/>
              </a:rPr>
              <a:t>https://ediindia.ac.in/			           [© Entrepreneurship Development Institute of India, Ahmedabad. All rights reserved]</a:t>
            </a:r>
            <a:endParaRPr kumimoji="0" lang="en-IN" sz="1600" i="0" u="none" strike="noStrike" kern="1200" cap="none" spc="0" normalizeH="0" baseline="0" noProof="0" dirty="0">
              <a:ln>
                <a:noFill/>
              </a:ln>
              <a:solidFill>
                <a:schemeClr val="accent2"/>
              </a:solidFill>
              <a:effectLst/>
              <a:uLnTx/>
              <a:uFillTx/>
              <a:latin typeface="Calibri" panose="020F0502020204030204"/>
            </a:endParaRPr>
          </a:p>
        </p:txBody>
      </p:sp>
      <p:pic>
        <p:nvPicPr>
          <p:cNvPr id="3" name="Picture 2" descr="https://www.ediindia.org/wp-content/uploads/2020/09/EDII-Top-Image-Website-1-1.jpg">
            <a:extLst>
              <a:ext uri="{FF2B5EF4-FFF2-40B4-BE49-F238E27FC236}">
                <a16:creationId xmlns:a16="http://schemas.microsoft.com/office/drawing/2014/main" id="{71DB963F-EB4C-6179-675F-80F0D960AE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2955"/>
          <a:stretch/>
        </p:blipFill>
        <p:spPr bwMode="auto">
          <a:xfrm>
            <a:off x="10823510" y="-3175"/>
            <a:ext cx="1368490" cy="101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92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274196-082A-4E09-898C-2C2C189B5EFA}"/>
              </a:ext>
            </a:extLst>
          </p:cNvPr>
          <p:cNvSpPr/>
          <p:nvPr/>
        </p:nvSpPr>
        <p:spPr>
          <a:xfrm>
            <a:off x="-1698" y="6417478"/>
            <a:ext cx="449372" cy="449630"/>
          </a:xfrm>
          <a:prstGeom prst="rect">
            <a:avLst/>
          </a:prstGeom>
          <a:solidFill>
            <a:srgbClr val="E2C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DAC1381-F802-4490-9999-D9455E407D90}"/>
              </a:ext>
            </a:extLst>
          </p:cNvPr>
          <p:cNvSpPr txBox="1"/>
          <p:nvPr/>
        </p:nvSpPr>
        <p:spPr>
          <a:xfrm>
            <a:off x="0" y="6453073"/>
            <a:ext cx="4493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dirty="0">
                <a:ln>
                  <a:noFill/>
                </a:ln>
                <a:solidFill>
                  <a:schemeClr val="bg1"/>
                </a:solidFill>
                <a:effectLst/>
                <a:uLnTx/>
                <a:uFillTx/>
                <a:latin typeface="Calibri" panose="020F0502020204030204"/>
                <a:ea typeface="+mn-ea"/>
                <a:cs typeface="+mn-cs"/>
              </a:rPr>
              <a:t>7</a:t>
            </a:r>
            <a:endParaRPr kumimoji="0" lang="en-IN"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1F30A7A7-EE6E-4BAD-9243-4279578076B4}"/>
              </a:ext>
            </a:extLst>
          </p:cNvPr>
          <p:cNvSpPr txBox="1">
            <a:spLocks/>
          </p:cNvSpPr>
          <p:nvPr/>
        </p:nvSpPr>
        <p:spPr>
          <a:xfrm>
            <a:off x="1278671" y="101328"/>
            <a:ext cx="10252019" cy="1050925"/>
          </a:xfrm>
          <a:prstGeom prst="rect">
            <a:avLst/>
          </a:prstGeom>
          <a:solidFill>
            <a:srgbClr val="92D050"/>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N" sz="6000" b="1" dirty="0">
                <a:solidFill>
                  <a:schemeClr val="bg1"/>
                </a:solidFill>
              </a:rPr>
              <a:t>Target Market</a:t>
            </a:r>
          </a:p>
        </p:txBody>
      </p:sp>
      <p:sp>
        <p:nvSpPr>
          <p:cNvPr id="9" name="TextBox 8">
            <a:extLst>
              <a:ext uri="{FF2B5EF4-FFF2-40B4-BE49-F238E27FC236}">
                <a16:creationId xmlns:a16="http://schemas.microsoft.com/office/drawing/2014/main" id="{42079951-8A75-4F85-ADC0-8FF51886EEC7}"/>
              </a:ext>
            </a:extLst>
          </p:cNvPr>
          <p:cNvSpPr txBox="1"/>
          <p:nvPr/>
        </p:nvSpPr>
        <p:spPr>
          <a:xfrm>
            <a:off x="1117041" y="1434611"/>
            <a:ext cx="11010314" cy="2862322"/>
          </a:xfrm>
          <a:prstGeom prst="rect">
            <a:avLst/>
          </a:prstGeom>
          <a:noFill/>
        </p:spPr>
        <p:txBody>
          <a:bodyPr wrap="square" rtlCol="0">
            <a:spAutoFit/>
          </a:bodyPr>
          <a:lstStyle/>
          <a:p>
            <a:pPr algn="just">
              <a:defRPr/>
            </a:pPr>
            <a:r>
              <a:rPr lang="en-US" b="1" dirty="0">
                <a:latin typeface="Calibri" panose="020F0502020204030204"/>
              </a:rPr>
              <a:t>Mention the details about your target market relevant to your business idea or innovation in brief (Answer the following questions in this section, your ideal answer should be at most 150-200 words)</a:t>
            </a:r>
          </a:p>
          <a:p>
            <a:pPr lvl="0">
              <a:defRPr/>
            </a:pPr>
            <a:r>
              <a:rPr lang="en-US" b="1" dirty="0">
                <a:latin typeface="Calibri" panose="020F0502020204030204"/>
              </a:rPr>
              <a:t> </a:t>
            </a:r>
            <a:endParaRPr lang="en-IN" b="1" dirty="0">
              <a:latin typeface="Calibri" panose="020F0502020204030204"/>
            </a:endParaRPr>
          </a:p>
          <a:p>
            <a:pPr marL="285750" lvl="0" indent="-285750">
              <a:buFontTx/>
              <a:buChar char="-"/>
              <a:defRPr/>
            </a:pPr>
            <a:r>
              <a:rPr lang="en-IN" dirty="0">
                <a:latin typeface="Calibri" panose="020F0502020204030204"/>
              </a:rPr>
              <a:t>How big is the market  ( Size , Value , Population  etc.)? </a:t>
            </a:r>
          </a:p>
          <a:p>
            <a:pPr marL="285750" lvl="0" indent="-285750">
              <a:buFontTx/>
              <a:buChar char="-"/>
              <a:defRPr/>
            </a:pPr>
            <a:endParaRPr lang="en-IN" dirty="0">
              <a:latin typeface="Calibri" panose="020F0502020204030204"/>
            </a:endParaRPr>
          </a:p>
          <a:p>
            <a:pPr marL="285750" lvl="0" indent="-285750">
              <a:buFontTx/>
              <a:buChar char="-"/>
              <a:defRPr/>
            </a:pPr>
            <a:endParaRPr lang="en-IN" dirty="0">
              <a:latin typeface="Calibri" panose="020F0502020204030204"/>
            </a:endParaRPr>
          </a:p>
          <a:p>
            <a:pPr marL="285750" lvl="0" indent="-285750">
              <a:buFontTx/>
              <a:buChar char="-"/>
              <a:defRPr/>
            </a:pPr>
            <a:r>
              <a:rPr lang="en-IN" dirty="0">
                <a:latin typeface="Calibri" panose="020F0502020204030204"/>
              </a:rPr>
              <a:t>Who is your target audience, describe the potential customer?</a:t>
            </a:r>
          </a:p>
          <a:p>
            <a:pPr marL="285750" lvl="0" indent="-285750">
              <a:buFontTx/>
              <a:buChar char="-"/>
              <a:defRPr/>
            </a:pPr>
            <a:endParaRPr lang="en-IN" dirty="0">
              <a:latin typeface="Calibri" panose="020F0502020204030204"/>
            </a:endParaRPr>
          </a:p>
          <a:p>
            <a:pPr marL="285750" lvl="0" indent="-285750">
              <a:buFontTx/>
              <a:buChar char="-"/>
              <a:defRPr/>
            </a:pPr>
            <a:endParaRPr lang="en-IN" dirty="0">
              <a:latin typeface="Calibri" panose="020F0502020204030204"/>
            </a:endParaRPr>
          </a:p>
          <a:p>
            <a:pPr marL="285750" lvl="0" indent="-285750">
              <a:buFontTx/>
              <a:buChar char="-"/>
              <a:defRPr/>
            </a:pPr>
            <a:r>
              <a:rPr lang="en-IN" dirty="0">
                <a:latin typeface="Calibri" panose="020F0502020204030204"/>
              </a:rPr>
              <a:t>Who are your competitors, and how will you deal with the competition?</a:t>
            </a:r>
          </a:p>
        </p:txBody>
      </p:sp>
      <p:sp>
        <p:nvSpPr>
          <p:cNvPr id="2" name="TextBox 1">
            <a:extLst>
              <a:ext uri="{FF2B5EF4-FFF2-40B4-BE49-F238E27FC236}">
                <a16:creationId xmlns:a16="http://schemas.microsoft.com/office/drawing/2014/main" id="{B72E212A-E59E-4227-5473-B4D00ED8CDC2}"/>
              </a:ext>
            </a:extLst>
          </p:cNvPr>
          <p:cNvSpPr txBox="1"/>
          <p:nvPr/>
        </p:nvSpPr>
        <p:spPr>
          <a:xfrm>
            <a:off x="548639" y="6447219"/>
            <a:ext cx="11508377" cy="338554"/>
          </a:xfrm>
          <a:prstGeom prst="rect">
            <a:avLst/>
          </a:prstGeom>
          <a:noFill/>
        </p:spPr>
        <p:txBody>
          <a:bodyPr wrap="square" rtlCol="0">
            <a:spAutoFit/>
          </a:bodyPr>
          <a:lstStyle/>
          <a:p>
            <a:pPr lvl="0">
              <a:defRPr/>
            </a:pPr>
            <a:r>
              <a:rPr lang="en-IN" sz="1600" dirty="0">
                <a:solidFill>
                  <a:schemeClr val="accent2"/>
                </a:solidFill>
                <a:latin typeface="Calibri" panose="020F0502020204030204"/>
              </a:rPr>
              <a:t>https://ediindia.ac.in/			           [© Entrepreneurship Development Institute of India, Ahmedabad. All rights reserved]</a:t>
            </a:r>
            <a:endParaRPr kumimoji="0" lang="en-IN" sz="1600" i="0" u="none" strike="noStrike" kern="1200" cap="none" spc="0" normalizeH="0" baseline="0" noProof="0" dirty="0">
              <a:ln>
                <a:noFill/>
              </a:ln>
              <a:solidFill>
                <a:schemeClr val="accent2"/>
              </a:solidFill>
              <a:effectLst/>
              <a:uLnTx/>
              <a:uFillTx/>
              <a:latin typeface="Calibri" panose="020F0502020204030204"/>
            </a:endParaRPr>
          </a:p>
        </p:txBody>
      </p:sp>
      <p:pic>
        <p:nvPicPr>
          <p:cNvPr id="3" name="Picture 2" descr="https://www.ediindia.org/wp-content/uploads/2020/09/EDII-Top-Image-Website-1-1.jpg">
            <a:extLst>
              <a:ext uri="{FF2B5EF4-FFF2-40B4-BE49-F238E27FC236}">
                <a16:creationId xmlns:a16="http://schemas.microsoft.com/office/drawing/2014/main" id="{47063075-A106-D07D-2F6A-D41BD7CD49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2955"/>
          <a:stretch/>
        </p:blipFill>
        <p:spPr bwMode="auto">
          <a:xfrm>
            <a:off x="10823510" y="-3175"/>
            <a:ext cx="1368490" cy="101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968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274196-082A-4E09-898C-2C2C189B5EFA}"/>
              </a:ext>
            </a:extLst>
          </p:cNvPr>
          <p:cNvSpPr/>
          <p:nvPr/>
        </p:nvSpPr>
        <p:spPr>
          <a:xfrm>
            <a:off x="-1698" y="6417478"/>
            <a:ext cx="449372" cy="449630"/>
          </a:xfrm>
          <a:prstGeom prst="rect">
            <a:avLst/>
          </a:prstGeom>
          <a:solidFill>
            <a:srgbClr val="E2C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DAC1381-F802-4490-9999-D9455E407D90}"/>
              </a:ext>
            </a:extLst>
          </p:cNvPr>
          <p:cNvSpPr txBox="1"/>
          <p:nvPr/>
        </p:nvSpPr>
        <p:spPr>
          <a:xfrm>
            <a:off x="0" y="6453073"/>
            <a:ext cx="4493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dirty="0">
                <a:ln>
                  <a:noFill/>
                </a:ln>
                <a:solidFill>
                  <a:schemeClr val="bg1"/>
                </a:solidFill>
                <a:effectLst/>
                <a:uLnTx/>
                <a:uFillTx/>
                <a:latin typeface="Calibri" panose="020F0502020204030204"/>
                <a:ea typeface="+mn-ea"/>
                <a:cs typeface="+mn-cs"/>
              </a:rPr>
              <a:t>8</a:t>
            </a:r>
          </a:p>
        </p:txBody>
      </p:sp>
      <p:sp>
        <p:nvSpPr>
          <p:cNvPr id="14" name="Title 1">
            <a:extLst>
              <a:ext uri="{FF2B5EF4-FFF2-40B4-BE49-F238E27FC236}">
                <a16:creationId xmlns:a16="http://schemas.microsoft.com/office/drawing/2014/main" id="{1F30A7A7-EE6E-4BAD-9243-4279578076B4}"/>
              </a:ext>
            </a:extLst>
          </p:cNvPr>
          <p:cNvSpPr txBox="1">
            <a:spLocks/>
          </p:cNvSpPr>
          <p:nvPr/>
        </p:nvSpPr>
        <p:spPr>
          <a:xfrm>
            <a:off x="1278671" y="101328"/>
            <a:ext cx="10252019" cy="1050925"/>
          </a:xfrm>
          <a:prstGeom prst="rect">
            <a:avLst/>
          </a:prstGeom>
          <a:solidFill>
            <a:srgbClr val="92D050"/>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N" sz="6000" b="1" dirty="0">
                <a:solidFill>
                  <a:schemeClr val="bg1"/>
                </a:solidFill>
              </a:rPr>
              <a:t>Product / Service Details</a:t>
            </a:r>
          </a:p>
        </p:txBody>
      </p:sp>
      <p:sp>
        <p:nvSpPr>
          <p:cNvPr id="9" name="TextBox 8">
            <a:extLst>
              <a:ext uri="{FF2B5EF4-FFF2-40B4-BE49-F238E27FC236}">
                <a16:creationId xmlns:a16="http://schemas.microsoft.com/office/drawing/2014/main" id="{42079951-8A75-4F85-ADC0-8FF51886EEC7}"/>
              </a:ext>
            </a:extLst>
          </p:cNvPr>
          <p:cNvSpPr txBox="1"/>
          <p:nvPr/>
        </p:nvSpPr>
        <p:spPr>
          <a:xfrm>
            <a:off x="1278671" y="1753479"/>
            <a:ext cx="9040578" cy="2308324"/>
          </a:xfrm>
          <a:prstGeom prst="rect">
            <a:avLst/>
          </a:prstGeom>
          <a:noFill/>
        </p:spPr>
        <p:txBody>
          <a:bodyPr wrap="square" rtlCol="0">
            <a:spAutoFit/>
          </a:bodyPr>
          <a:lstStyle/>
          <a:p>
            <a:pPr algn="just">
              <a:defRPr/>
            </a:pPr>
            <a:r>
              <a:rPr lang="en-US" b="1" dirty="0">
                <a:latin typeface="Calibri" panose="020F0502020204030204"/>
              </a:rPr>
              <a:t>Mention the details about your product or service in brief (Answer the following questions in this section, your ideal answer should be at most 150-200 words)</a:t>
            </a:r>
          </a:p>
          <a:p>
            <a:pPr lvl="0">
              <a:defRPr/>
            </a:pPr>
            <a:r>
              <a:rPr lang="en-US" b="1" dirty="0">
                <a:latin typeface="Calibri" panose="020F0502020204030204"/>
              </a:rPr>
              <a:t> </a:t>
            </a:r>
            <a:endParaRPr lang="en-IN" b="1" dirty="0">
              <a:latin typeface="Calibri" panose="020F0502020204030204"/>
            </a:endParaRPr>
          </a:p>
          <a:p>
            <a:pPr marL="285750" lvl="0" indent="-285750">
              <a:buFontTx/>
              <a:buChar char="-"/>
              <a:defRPr/>
            </a:pPr>
            <a:r>
              <a:rPr lang="en-US" dirty="0">
                <a:latin typeface="Calibri" panose="020F0502020204030204"/>
              </a:rPr>
              <a:t>What type of product or service is part of your business idea or innovation? </a:t>
            </a:r>
            <a:r>
              <a:rPr lang="en-IN" dirty="0">
                <a:latin typeface="Calibri" panose="020F0502020204030204"/>
              </a:rPr>
              <a:t>(while writing the answer, </a:t>
            </a:r>
            <a:r>
              <a:rPr lang="en-US" dirty="0">
                <a:latin typeface="Calibri" panose="020F0502020204030204"/>
              </a:rPr>
              <a:t>share a description of its features, benefits, and contribution to society in terms of its sustainable development</a:t>
            </a:r>
            <a:r>
              <a:rPr lang="en-IN" dirty="0">
                <a:latin typeface="Calibri" panose="020F0502020204030204"/>
              </a:rPr>
              <a:t>)</a:t>
            </a:r>
          </a:p>
          <a:p>
            <a:pPr marL="285750" lvl="0" indent="-285750">
              <a:buFontTx/>
              <a:buChar char="-"/>
              <a:defRPr/>
            </a:pPr>
            <a:endParaRPr lang="en-US" dirty="0">
              <a:latin typeface="Calibri" panose="020F0502020204030204"/>
            </a:endParaRPr>
          </a:p>
          <a:p>
            <a:pPr marL="285750" lvl="0" indent="-285750">
              <a:buFontTx/>
              <a:buChar char="-"/>
              <a:defRPr/>
            </a:pPr>
            <a:endParaRPr lang="en-IN" dirty="0">
              <a:latin typeface="Calibri" panose="020F0502020204030204"/>
            </a:endParaRPr>
          </a:p>
        </p:txBody>
      </p:sp>
      <p:sp>
        <p:nvSpPr>
          <p:cNvPr id="2" name="TextBox 1">
            <a:extLst>
              <a:ext uri="{FF2B5EF4-FFF2-40B4-BE49-F238E27FC236}">
                <a16:creationId xmlns:a16="http://schemas.microsoft.com/office/drawing/2014/main" id="{B72E212A-E59E-4227-5473-B4D00ED8CDC2}"/>
              </a:ext>
            </a:extLst>
          </p:cNvPr>
          <p:cNvSpPr txBox="1"/>
          <p:nvPr/>
        </p:nvSpPr>
        <p:spPr>
          <a:xfrm>
            <a:off x="548639" y="6447219"/>
            <a:ext cx="11508377" cy="338554"/>
          </a:xfrm>
          <a:prstGeom prst="rect">
            <a:avLst/>
          </a:prstGeom>
          <a:noFill/>
        </p:spPr>
        <p:txBody>
          <a:bodyPr wrap="square" rtlCol="0">
            <a:spAutoFit/>
          </a:bodyPr>
          <a:lstStyle/>
          <a:p>
            <a:pPr lvl="0">
              <a:defRPr/>
            </a:pPr>
            <a:r>
              <a:rPr lang="en-IN" sz="1600" dirty="0">
                <a:solidFill>
                  <a:schemeClr val="accent2"/>
                </a:solidFill>
                <a:latin typeface="Calibri" panose="020F0502020204030204"/>
              </a:rPr>
              <a:t>https://ediindia.ac.in/			           [© Entrepreneurship Development Institute of India, Ahmedabad. All rights reserved]</a:t>
            </a:r>
            <a:endParaRPr kumimoji="0" lang="en-IN" sz="1600" i="0" u="none" strike="noStrike" kern="1200" cap="none" spc="0" normalizeH="0" baseline="0" noProof="0" dirty="0">
              <a:ln>
                <a:noFill/>
              </a:ln>
              <a:solidFill>
                <a:schemeClr val="accent2"/>
              </a:solidFill>
              <a:effectLst/>
              <a:uLnTx/>
              <a:uFillTx/>
              <a:latin typeface="Calibri" panose="020F0502020204030204"/>
            </a:endParaRPr>
          </a:p>
        </p:txBody>
      </p:sp>
      <p:pic>
        <p:nvPicPr>
          <p:cNvPr id="3" name="Picture 2" descr="https://www.ediindia.org/wp-content/uploads/2020/09/EDII-Top-Image-Website-1-1.jpg">
            <a:extLst>
              <a:ext uri="{FF2B5EF4-FFF2-40B4-BE49-F238E27FC236}">
                <a16:creationId xmlns:a16="http://schemas.microsoft.com/office/drawing/2014/main" id="{47063075-A106-D07D-2F6A-D41BD7CD49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2955"/>
          <a:stretch/>
        </p:blipFill>
        <p:spPr bwMode="auto">
          <a:xfrm>
            <a:off x="10823510" y="-3175"/>
            <a:ext cx="1368490" cy="101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91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274196-082A-4E09-898C-2C2C189B5EFA}"/>
              </a:ext>
            </a:extLst>
          </p:cNvPr>
          <p:cNvSpPr/>
          <p:nvPr/>
        </p:nvSpPr>
        <p:spPr>
          <a:xfrm>
            <a:off x="-1698" y="6417478"/>
            <a:ext cx="449372" cy="449630"/>
          </a:xfrm>
          <a:prstGeom prst="rect">
            <a:avLst/>
          </a:prstGeom>
          <a:solidFill>
            <a:srgbClr val="E2C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DAC1381-F802-4490-9999-D9455E407D90}"/>
              </a:ext>
            </a:extLst>
          </p:cNvPr>
          <p:cNvSpPr txBox="1"/>
          <p:nvPr/>
        </p:nvSpPr>
        <p:spPr>
          <a:xfrm>
            <a:off x="0" y="6453073"/>
            <a:ext cx="4493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chemeClr val="bg1"/>
                </a:solidFill>
                <a:latin typeface="Calibri" panose="020F0502020204030204"/>
              </a:rPr>
              <a:t>9</a:t>
            </a:r>
            <a:endParaRPr kumimoji="0" lang="en-IN"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1F30A7A7-EE6E-4BAD-9243-4279578076B4}"/>
              </a:ext>
            </a:extLst>
          </p:cNvPr>
          <p:cNvSpPr txBox="1">
            <a:spLocks/>
          </p:cNvSpPr>
          <p:nvPr/>
        </p:nvSpPr>
        <p:spPr>
          <a:xfrm>
            <a:off x="1278671" y="101328"/>
            <a:ext cx="10252019" cy="1050925"/>
          </a:xfrm>
          <a:prstGeom prst="rect">
            <a:avLst/>
          </a:prstGeom>
          <a:solidFill>
            <a:srgbClr val="92D050"/>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N" sz="6000" b="1" dirty="0">
                <a:solidFill>
                  <a:schemeClr val="bg1"/>
                </a:solidFill>
              </a:rPr>
              <a:t>Product / Service Details</a:t>
            </a:r>
          </a:p>
        </p:txBody>
      </p:sp>
      <p:sp>
        <p:nvSpPr>
          <p:cNvPr id="9" name="TextBox 8">
            <a:extLst>
              <a:ext uri="{FF2B5EF4-FFF2-40B4-BE49-F238E27FC236}">
                <a16:creationId xmlns:a16="http://schemas.microsoft.com/office/drawing/2014/main" id="{42079951-8A75-4F85-ADC0-8FF51886EEC7}"/>
              </a:ext>
            </a:extLst>
          </p:cNvPr>
          <p:cNvSpPr txBox="1"/>
          <p:nvPr/>
        </p:nvSpPr>
        <p:spPr>
          <a:xfrm>
            <a:off x="1278671" y="1753479"/>
            <a:ext cx="9040578" cy="646331"/>
          </a:xfrm>
          <a:prstGeom prst="rect">
            <a:avLst/>
          </a:prstGeom>
          <a:noFill/>
        </p:spPr>
        <p:txBody>
          <a:bodyPr wrap="square" rtlCol="0">
            <a:spAutoFit/>
          </a:bodyPr>
          <a:lstStyle/>
          <a:p>
            <a:pPr algn="just">
              <a:defRPr/>
            </a:pPr>
            <a:r>
              <a:rPr lang="en-US" b="1" dirty="0">
                <a:latin typeface="Calibri" panose="020F0502020204030204"/>
              </a:rPr>
              <a:t>Prepare a flow chart or block diagram specifying the process involved in your business or the working of your product/service. ( </a:t>
            </a:r>
            <a:r>
              <a:rPr lang="en-US" b="1" dirty="0">
                <a:solidFill>
                  <a:srgbClr val="FF0000"/>
                </a:solidFill>
                <a:latin typeface="Calibri" panose="020F0502020204030204"/>
              </a:rPr>
              <a:t>mandatory requirement</a:t>
            </a:r>
            <a:r>
              <a:rPr lang="en-US" b="1" dirty="0">
                <a:latin typeface="Calibri" panose="020F0502020204030204"/>
              </a:rPr>
              <a:t>)</a:t>
            </a:r>
          </a:p>
        </p:txBody>
      </p:sp>
      <p:sp>
        <p:nvSpPr>
          <p:cNvPr id="2" name="TextBox 1">
            <a:extLst>
              <a:ext uri="{FF2B5EF4-FFF2-40B4-BE49-F238E27FC236}">
                <a16:creationId xmlns:a16="http://schemas.microsoft.com/office/drawing/2014/main" id="{B72E212A-E59E-4227-5473-B4D00ED8CDC2}"/>
              </a:ext>
            </a:extLst>
          </p:cNvPr>
          <p:cNvSpPr txBox="1"/>
          <p:nvPr/>
        </p:nvSpPr>
        <p:spPr>
          <a:xfrm>
            <a:off x="548639" y="6447219"/>
            <a:ext cx="11508377" cy="338554"/>
          </a:xfrm>
          <a:prstGeom prst="rect">
            <a:avLst/>
          </a:prstGeom>
          <a:noFill/>
        </p:spPr>
        <p:txBody>
          <a:bodyPr wrap="square" rtlCol="0">
            <a:spAutoFit/>
          </a:bodyPr>
          <a:lstStyle/>
          <a:p>
            <a:pPr lvl="0">
              <a:defRPr/>
            </a:pPr>
            <a:r>
              <a:rPr lang="en-IN" sz="1600" dirty="0">
                <a:solidFill>
                  <a:schemeClr val="accent2"/>
                </a:solidFill>
                <a:latin typeface="Calibri" panose="020F0502020204030204"/>
              </a:rPr>
              <a:t>https://ediindia.ac.in/			           [© Entrepreneurship Development Institute of India, Ahmedabad. All rights reserved]</a:t>
            </a:r>
            <a:endParaRPr kumimoji="0" lang="en-IN" sz="1600" i="0" u="none" strike="noStrike" kern="1200" cap="none" spc="0" normalizeH="0" baseline="0" noProof="0" dirty="0">
              <a:ln>
                <a:noFill/>
              </a:ln>
              <a:solidFill>
                <a:schemeClr val="accent2"/>
              </a:solidFill>
              <a:effectLst/>
              <a:uLnTx/>
              <a:uFillTx/>
              <a:latin typeface="Calibri" panose="020F0502020204030204"/>
            </a:endParaRPr>
          </a:p>
        </p:txBody>
      </p:sp>
      <p:pic>
        <p:nvPicPr>
          <p:cNvPr id="3" name="Picture 2" descr="https://www.ediindia.org/wp-content/uploads/2020/09/EDII-Top-Image-Website-1-1.jpg">
            <a:extLst>
              <a:ext uri="{FF2B5EF4-FFF2-40B4-BE49-F238E27FC236}">
                <a16:creationId xmlns:a16="http://schemas.microsoft.com/office/drawing/2014/main" id="{47063075-A106-D07D-2F6A-D41BD7CD49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2955"/>
          <a:stretch/>
        </p:blipFill>
        <p:spPr bwMode="auto">
          <a:xfrm>
            <a:off x="10823510" y="-3175"/>
            <a:ext cx="1368490" cy="101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594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1044</TotalTime>
  <Words>1304</Words>
  <Application>Microsoft Office PowerPoint</Application>
  <PresentationFormat>Widescreen</PresentationFormat>
  <Paragraphs>124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Tw Cen MT</vt:lpstr>
      <vt:lpstr>Tw Cen MT Condensed</vt:lpstr>
      <vt:lpstr>Wingdings 3</vt:lpstr>
      <vt:lpstr>Integral</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IIPHG TBI</dc:creator>
  <cp:lastModifiedBy>ROHINI G</cp:lastModifiedBy>
  <cp:revision>134</cp:revision>
  <dcterms:created xsi:type="dcterms:W3CDTF">2020-09-20T16:06:13Z</dcterms:created>
  <dcterms:modified xsi:type="dcterms:W3CDTF">2023-04-17T05:34:39Z</dcterms:modified>
</cp:coreProperties>
</file>