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5" r:id="rId11"/>
    <p:sldId id="266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307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EB6C7A-CB4D-47EA-B7CF-2A511DC36AA2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411A5-391D-43B7-A64D-94E39D2764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196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411A5-391D-43B7-A64D-94E39D2764E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339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Speech to Google Search using Recurrent Neural Network (RNN) 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7/5/2024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Speech to Google Search using Recurrent Neural Network (RNN) 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7/5/2024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Speech to Google Search using Recurrent Neural Network (RNN) 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7/5/2024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Speech to Google Search using Recurrent Neural Network (RNN) 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7/5/2024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Speech to Google Search using Recurrent Neural Network (RNN) 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7/5/2024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Speech to Google Search using Recurrent Neural Network (RNN) 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7/5/2024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D652BE3-D4B0-8BD6-E795-0C8B3B386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699" y="4022400"/>
            <a:ext cx="1225402" cy="1054699"/>
          </a:xfrm>
          <a:prstGeom prst="rect">
            <a:avLst/>
          </a:prstGeom>
        </p:spPr>
      </p:pic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1"/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6" name="object 6"/>
          <p:cNvSpPr/>
          <p:nvPr/>
        </p:nvSpPr>
        <p:spPr>
          <a:xfrm>
            <a:off x="1609725" y="4767536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553200" y="4549750"/>
            <a:ext cx="4953000" cy="189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i="1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Presented By :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i="1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Name  :  </a:t>
            </a:r>
            <a:r>
              <a:rPr lang="en-US" sz="2400" b="1" i="1" spc="10" dirty="0">
                <a:solidFill>
                  <a:srgbClr val="FF0000"/>
                </a:solidFill>
                <a:latin typeface="Trebuchet MS"/>
                <a:cs typeface="Trebuchet MS"/>
              </a:rPr>
              <a:t>ROHINI G</a:t>
            </a:r>
            <a:endParaRPr lang="en-US" sz="2400" i="1" spc="10" dirty="0">
              <a:solidFill>
                <a:srgbClr val="FF0000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i="1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Reg No : </a:t>
            </a:r>
            <a:r>
              <a:rPr lang="en-US" sz="2400" i="1" spc="10" dirty="0">
                <a:solidFill>
                  <a:srgbClr val="FF0000"/>
                </a:solidFill>
                <a:latin typeface="Trebuchet MS"/>
                <a:cs typeface="Trebuchet MS"/>
              </a:rPr>
              <a:t>730321104041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i="1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/>
                <a:cs typeface="Trebuchet MS"/>
              </a:rPr>
              <a:t>Department : </a:t>
            </a:r>
            <a:r>
              <a:rPr lang="en-US" sz="2400" i="1" spc="10" dirty="0">
                <a:solidFill>
                  <a:srgbClr val="FF0000"/>
                </a:solidFill>
                <a:latin typeface="Trebuchet MS"/>
                <a:cs typeface="Trebuchet MS"/>
              </a:rPr>
              <a:t>Computer Science and Engineering</a:t>
            </a:r>
            <a:endParaRPr sz="2400" i="1" dirty="0">
              <a:solidFill>
                <a:srgbClr val="FF0000"/>
              </a:solidFill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B6A0C9E-9E85-51D6-E89F-CF291696CED1}"/>
              </a:ext>
            </a:extLst>
          </p:cNvPr>
          <p:cNvSpPr txBox="1"/>
          <p:nvPr/>
        </p:nvSpPr>
        <p:spPr>
          <a:xfrm>
            <a:off x="676275" y="1104900"/>
            <a:ext cx="100890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Naan </a:t>
            </a:r>
            <a:r>
              <a:rPr lang="en-US" sz="44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Mudhalvan</a:t>
            </a:r>
            <a:r>
              <a:rPr lang="en-US" sz="4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-NM1009 Generative AI for Engineering</a:t>
            </a:r>
          </a:p>
          <a:p>
            <a:pPr algn="ctr"/>
            <a:r>
              <a:rPr lang="en-US" sz="4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TITLE : </a:t>
            </a:r>
            <a:r>
              <a:rPr lang="en-US" sz="4400" i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COVID forecasting analysis</a:t>
            </a:r>
            <a:r>
              <a:rPr lang="en-US" sz="4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using Recurrent Neural Network (RNN)</a:t>
            </a:r>
            <a:r>
              <a:rPr lang="en-US" sz="4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pic>
        <p:nvPicPr>
          <p:cNvPr id="11" name="image4.png"/>
          <p:cNvPicPr/>
          <p:nvPr/>
        </p:nvPicPr>
        <p:blipFill rotWithShape="1">
          <a:blip r:embed="rId5"/>
          <a:srcRect t="23177" b="18489"/>
          <a:stretch/>
        </p:blipFill>
        <p:spPr>
          <a:xfrm>
            <a:off x="2505075" y="114300"/>
            <a:ext cx="6962775" cy="1066800"/>
          </a:xfrm>
          <a:prstGeom prst="rect">
            <a:avLst/>
          </a:prstGeom>
          <a:ln/>
        </p:spPr>
      </p:pic>
      <p:sp>
        <p:nvSpPr>
          <p:cNvPr id="14" name="TextBox 13"/>
          <p:cNvSpPr txBox="1"/>
          <p:nvPr/>
        </p:nvSpPr>
        <p:spPr>
          <a:xfrm>
            <a:off x="1143000" y="5638800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Date:07.05.2024</a:t>
            </a: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Venue: IIT Remote 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34569" y="159538"/>
            <a:ext cx="243713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400" i="1" kern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n-cs"/>
              </a:rPr>
              <a:t>RESULTS</a:t>
            </a:r>
            <a:r>
              <a:rPr lang="en-US" sz="4400" i="1" kern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n-cs"/>
              </a:rPr>
              <a:t> :</a:t>
            </a:r>
            <a:endParaRPr sz="4400" i="1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n-c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6EE37F1-2E69-A620-3EF9-2FEC7D1527C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" t="915" r="35276" b="-915"/>
          <a:stretch/>
        </p:blipFill>
        <p:spPr>
          <a:xfrm>
            <a:off x="609600" y="1376523"/>
            <a:ext cx="4997832" cy="437015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7BFCE63-F1C2-9510-C962-096954F69BD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" r="20037" b="-420"/>
          <a:stretch/>
        </p:blipFill>
        <p:spPr>
          <a:xfrm>
            <a:off x="6714086" y="1366825"/>
            <a:ext cx="4419600" cy="42243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BC66521-542C-A461-6179-997B7DD8FE35}"/>
              </a:ext>
            </a:extLst>
          </p:cNvPr>
          <p:cNvSpPr txBox="1"/>
          <p:nvPr/>
        </p:nvSpPr>
        <p:spPr>
          <a:xfrm>
            <a:off x="2362200" y="850112"/>
            <a:ext cx="2133600" cy="37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3FA3B3-533F-E27E-FA70-8C7A229CF26E}"/>
              </a:ext>
            </a:extLst>
          </p:cNvPr>
          <p:cNvSpPr txBox="1"/>
          <p:nvPr/>
        </p:nvSpPr>
        <p:spPr>
          <a:xfrm>
            <a:off x="8305800" y="741095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/>
              <a:t>7/5/2024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10</a:t>
            </a:fld>
            <a:endParaRPr lang="en-IN" spc="1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</p:spPr>
        <p:txBody>
          <a:bodyPr/>
          <a:lstStyle/>
          <a:p>
            <a:r>
              <a:rPr lang="en-GB" dirty="0"/>
              <a:t>Covid forecasting analysis RNN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873E2-E749-E830-A978-FA03B786F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990600"/>
            <a:ext cx="3435668" cy="677108"/>
          </a:xfrm>
        </p:spPr>
        <p:txBody>
          <a:bodyPr/>
          <a:lstStyle/>
          <a:p>
            <a:pPr marL="12700" algn="l" rtl="0">
              <a:spcBef>
                <a:spcPts val="130"/>
              </a:spcBef>
              <a:tabLst>
                <a:tab pos="2727960" algn="l"/>
              </a:tabLst>
            </a:pPr>
            <a:r>
              <a:rPr lang="en-US" sz="4400" i="1" kern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n-cs"/>
              </a:rPr>
              <a:t>CONCLUSION 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17706C-F01A-A0A0-FE2F-B3D0BB1A9DC1}"/>
              </a:ext>
            </a:extLst>
          </p:cNvPr>
          <p:cNvSpPr txBox="1"/>
          <p:nvPr/>
        </p:nvSpPr>
        <p:spPr>
          <a:xfrm>
            <a:off x="838200" y="2090172"/>
            <a:ext cx="86871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 conclusion, the utilization of RNNs for COVID-19 forecasting analysis presents a promising avenue for understanding and predicting the trajectory of the pandemic.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400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just"/>
            <a:endParaRPr lang="en-US" sz="2400" dirty="0">
              <a:solidFill>
                <a:srgbClr val="0D0D0D"/>
              </a:solidFill>
              <a:latin typeface="+mj-lt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D0D0D"/>
                </a:solidFill>
                <a:latin typeface="+mj-lt"/>
              </a:rPr>
              <a:t>Finally, we successfully predicted  the covid-19 using the Recurrent Neural Network Algorithm.</a:t>
            </a:r>
            <a:endParaRPr lang="en-US" sz="2400" dirty="0">
              <a:latin typeface="+mj-l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34030" y="2660798"/>
            <a:ext cx="2132908" cy="36945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383873-E6CE-799E-1B88-ECDA197DA67B}"/>
              </a:ext>
            </a:extLst>
          </p:cNvPr>
          <p:cNvSpPr txBox="1"/>
          <p:nvPr/>
        </p:nvSpPr>
        <p:spPr>
          <a:xfrm>
            <a:off x="4038600" y="5334000"/>
            <a:ext cx="304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</a:p>
        </p:txBody>
      </p:sp>
      <p:grpSp>
        <p:nvGrpSpPr>
          <p:cNvPr id="5" name="object 2">
            <a:extLst>
              <a:ext uri="{FF2B5EF4-FFF2-40B4-BE49-F238E27FC236}">
                <a16:creationId xmlns:a16="http://schemas.microsoft.com/office/drawing/2014/main" id="{B4EEDCD0-469B-19CE-353C-F5CC1CDC6272}"/>
              </a:ext>
            </a:extLst>
          </p:cNvPr>
          <p:cNvGrpSpPr/>
          <p:nvPr/>
        </p:nvGrpSpPr>
        <p:grpSpPr>
          <a:xfrm flipH="1">
            <a:off x="6266571" y="4789064"/>
            <a:ext cx="1640058" cy="1478501"/>
            <a:chOff x="8658224" y="2647950"/>
            <a:chExt cx="3533775" cy="3810000"/>
          </a:xfrm>
        </p:grpSpPr>
        <p:sp>
          <p:nvSpPr>
            <p:cNvPr id="7" name="object 3">
              <a:extLst>
                <a:ext uri="{FF2B5EF4-FFF2-40B4-BE49-F238E27FC236}">
                  <a16:creationId xmlns:a16="http://schemas.microsoft.com/office/drawing/2014/main" id="{958C3C53-60A8-1632-9E44-41C13A760F39}"/>
                </a:ext>
              </a:extLst>
            </p:cNvPr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17FBC26D-0DAF-8BEF-2BDF-E3DF25BDE637}"/>
                </a:ext>
              </a:extLst>
            </p:cNvPr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5">
              <a:extLst>
                <a:ext uri="{FF2B5EF4-FFF2-40B4-BE49-F238E27FC236}">
                  <a16:creationId xmlns:a16="http://schemas.microsoft.com/office/drawing/2014/main" id="{AD6F969A-245D-814B-9461-EE990D332D08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4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" name="Date Placeholder 9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/>
              <a:t>7/5/2024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11</a:t>
            </a:fld>
            <a:endParaRPr lang="en-IN" spc="10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</p:spPr>
        <p:txBody>
          <a:bodyPr/>
          <a:lstStyle/>
          <a:p>
            <a:r>
              <a:rPr lang="en-GB" dirty="0"/>
              <a:t>Covid forecasting analysis using RNN </a:t>
            </a:r>
          </a:p>
        </p:txBody>
      </p:sp>
    </p:spTree>
    <p:extLst>
      <p:ext uri="{BB962C8B-B14F-4D97-AF65-F5344CB8AC3E}">
        <p14:creationId xmlns:p14="http://schemas.microsoft.com/office/powerpoint/2010/main" val="2574549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914400" y="1092530"/>
            <a:ext cx="235712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4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AGENDA</a:t>
            </a:r>
            <a:r>
              <a:rPr lang="en-US" sz="4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:</a:t>
            </a:r>
            <a:endParaRPr sz="4400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178451-6C25-1832-14E1-2AEE341F08C0}"/>
              </a:ext>
            </a:extLst>
          </p:cNvPr>
          <p:cNvSpPr txBox="1"/>
          <p:nvPr/>
        </p:nvSpPr>
        <p:spPr>
          <a:xfrm>
            <a:off x="1535893" y="2214721"/>
            <a:ext cx="407685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ü"/>
            </a:pPr>
            <a:r>
              <a:rPr lang="en-US" sz="2800" i="1" dirty="0"/>
              <a:t> Problem Statement</a:t>
            </a:r>
          </a:p>
          <a:p>
            <a:pPr marL="514350" indent="-514350">
              <a:buFont typeface="Wingdings" panose="05000000000000000000" pitchFamily="2" charset="2"/>
              <a:buChar char="ü"/>
            </a:pPr>
            <a:r>
              <a:rPr lang="en-US" sz="2800" i="1" dirty="0"/>
              <a:t> Project Overview</a:t>
            </a:r>
          </a:p>
          <a:p>
            <a:pPr marL="514350" indent="-514350">
              <a:buFont typeface="Wingdings" panose="05000000000000000000" pitchFamily="2" charset="2"/>
              <a:buChar char="ü"/>
            </a:pPr>
            <a:r>
              <a:rPr lang="en-US" sz="2800" i="1" dirty="0"/>
              <a:t> End Users</a:t>
            </a:r>
          </a:p>
          <a:p>
            <a:pPr marL="514350" indent="-514350">
              <a:buFont typeface="Wingdings" panose="05000000000000000000" pitchFamily="2" charset="2"/>
              <a:buChar char="ü"/>
            </a:pPr>
            <a:r>
              <a:rPr lang="en-US" sz="2800" i="1" dirty="0"/>
              <a:t> Our Solution</a:t>
            </a:r>
          </a:p>
          <a:p>
            <a:pPr marL="514350" indent="-514350">
              <a:buFont typeface="Wingdings" panose="05000000000000000000" pitchFamily="2" charset="2"/>
              <a:buChar char="ü"/>
            </a:pPr>
            <a:r>
              <a:rPr lang="en-US" sz="2800" i="1" dirty="0"/>
              <a:t> Special Features</a:t>
            </a:r>
          </a:p>
          <a:p>
            <a:pPr marL="514350" indent="-514350">
              <a:buFont typeface="Wingdings" panose="05000000000000000000" pitchFamily="2" charset="2"/>
              <a:buChar char="ü"/>
            </a:pPr>
            <a:r>
              <a:rPr lang="en-US" sz="2800" i="1" dirty="0"/>
              <a:t> Modelling Approach</a:t>
            </a:r>
          </a:p>
          <a:p>
            <a:pPr marL="514350" indent="-514350">
              <a:buFont typeface="Wingdings" panose="05000000000000000000" pitchFamily="2" charset="2"/>
              <a:buChar char="ü"/>
            </a:pPr>
            <a:r>
              <a:rPr lang="en-US" sz="2800" i="1" dirty="0"/>
              <a:t> Results</a:t>
            </a:r>
          </a:p>
          <a:p>
            <a:pPr marL="514350" indent="-514350">
              <a:buFont typeface="Wingdings" panose="05000000000000000000" pitchFamily="2" charset="2"/>
              <a:buChar char="ü"/>
            </a:pPr>
            <a:r>
              <a:rPr lang="en-US" sz="2800" i="1" dirty="0"/>
              <a:t> Conclusion</a:t>
            </a:r>
          </a:p>
        </p:txBody>
      </p:sp>
      <p:grpSp>
        <p:nvGrpSpPr>
          <p:cNvPr id="24" name="object 2">
            <a:extLst>
              <a:ext uri="{FF2B5EF4-FFF2-40B4-BE49-F238E27FC236}">
                <a16:creationId xmlns:a16="http://schemas.microsoft.com/office/drawing/2014/main" id="{CE3018C8-BA47-CC2E-E1A6-38F3E9104D25}"/>
              </a:ext>
            </a:extLst>
          </p:cNvPr>
          <p:cNvGrpSpPr/>
          <p:nvPr/>
        </p:nvGrpSpPr>
        <p:grpSpPr>
          <a:xfrm>
            <a:off x="6054361" y="1077384"/>
            <a:ext cx="1750635" cy="1303886"/>
            <a:chOff x="221040" y="1381125"/>
            <a:chExt cx="1750635" cy="1303886"/>
          </a:xfrm>
        </p:grpSpPr>
        <p:sp>
          <p:nvSpPr>
            <p:cNvPr id="25" name="object 3">
              <a:extLst>
                <a:ext uri="{FF2B5EF4-FFF2-40B4-BE49-F238E27FC236}">
                  <a16:creationId xmlns:a16="http://schemas.microsoft.com/office/drawing/2014/main" id="{DCCB8988-6176-7687-6E4F-25A63A3C5980}"/>
                </a:ext>
              </a:extLst>
            </p:cNvPr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1"/>
                </a:solidFill>
              </a:endParaRPr>
            </a:p>
          </p:txBody>
        </p:sp>
        <p:sp>
          <p:nvSpPr>
            <p:cNvPr id="26" name="object 4">
              <a:extLst>
                <a:ext uri="{FF2B5EF4-FFF2-40B4-BE49-F238E27FC236}">
                  <a16:creationId xmlns:a16="http://schemas.microsoft.com/office/drawing/2014/main" id="{5CFE759C-EE3B-65EA-DAF5-3B7899C7D3E7}"/>
                </a:ext>
              </a:extLst>
            </p:cNvPr>
            <p:cNvSpPr/>
            <p:nvPr/>
          </p:nvSpPr>
          <p:spPr>
            <a:xfrm>
              <a:off x="221040" y="2123036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1"/>
                </a:solidFill>
              </a:endParaRPr>
            </a:p>
          </p:txBody>
        </p:sp>
      </p:grpSp>
      <p:sp>
        <p:nvSpPr>
          <p:cNvPr id="30" name="object 14">
            <a:extLst>
              <a:ext uri="{FF2B5EF4-FFF2-40B4-BE49-F238E27FC236}">
                <a16:creationId xmlns:a16="http://schemas.microsoft.com/office/drawing/2014/main" id="{F18B0F4B-550C-B052-B1F2-F80109C27C84}"/>
              </a:ext>
            </a:extLst>
          </p:cNvPr>
          <p:cNvSpPr/>
          <p:nvPr/>
        </p:nvSpPr>
        <p:spPr>
          <a:xfrm rot="3364769">
            <a:off x="8096633" y="5902563"/>
            <a:ext cx="720655" cy="691283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object 2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1173757" flipH="1">
            <a:off x="4569980" y="2493302"/>
            <a:ext cx="4824723" cy="3289224"/>
          </a:xfrm>
          <a:prstGeom prst="rect">
            <a:avLst/>
          </a:prstGeom>
        </p:spPr>
      </p:pic>
      <p:sp>
        <p:nvSpPr>
          <p:cNvPr id="14" name="Date Placeholder 13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/>
              <a:t>7/5/2024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2</a:t>
            </a:fld>
            <a:endParaRPr lang="en-IN" spc="10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</p:spPr>
        <p:txBody>
          <a:bodyPr/>
          <a:lstStyle/>
          <a:p>
            <a:r>
              <a:rPr lang="en-GB" dirty="0"/>
              <a:t>Covid forecasting analysis using RNN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 rot="20960225">
            <a:off x="10041397" y="4010158"/>
            <a:ext cx="2154714" cy="2488225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934200" y="137005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38200"/>
            <a:ext cx="5636895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PROBLEM</a:t>
            </a:r>
            <a:r>
              <a:rPr lang="en-US" sz="4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sz="4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STATEMENT</a:t>
            </a:r>
            <a:r>
              <a:rPr lang="en-US" sz="4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:</a:t>
            </a:r>
            <a:endParaRPr sz="4400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D2D1CE1-7A5A-E237-6C30-8021278C0125}"/>
              </a:ext>
            </a:extLst>
          </p:cNvPr>
          <p:cNvSpPr txBox="1"/>
          <p:nvPr/>
        </p:nvSpPr>
        <p:spPr>
          <a:xfrm>
            <a:off x="676275" y="1865653"/>
            <a:ext cx="97631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ongoing COVID-19 pandemic has led to unprecedented challenges worldwide, including significant public health, social, and economic implications.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Accurate forecasting of COVID-19 transmission dynamics is crucial for guiding public health interventions, resource allocation, and policy decisions. </a:t>
            </a:r>
          </a:p>
          <a:p>
            <a:pPr algn="just"/>
            <a:endParaRPr lang="en-US" sz="2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Traditional epidemiological models have limitations in capturing the complex, nonlinear relationships inherent in the pandemic's spread.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400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/>
              <a:t>7/5/2024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3</a:t>
            </a:fld>
            <a:endParaRPr lang="en-IN" spc="10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</p:spPr>
        <p:txBody>
          <a:bodyPr/>
          <a:lstStyle/>
          <a:p>
            <a:r>
              <a:rPr lang="en-GB" dirty="0"/>
              <a:t>Covid forecasting analysis using RNN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 rot="21414223">
            <a:off x="8604433" y="2548580"/>
            <a:ext cx="3533775" cy="3810000"/>
            <a:chOff x="8658224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4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127625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  <a:tabLst>
                <a:tab pos="2727960" algn="l"/>
              </a:tabLst>
            </a:pPr>
            <a:r>
              <a:rPr lang="en-US" sz="4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PROJECT OVERVIEW :</a:t>
            </a:r>
            <a:endParaRPr sz="4400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F320563-7999-07DE-26FF-69CE08EA885B}"/>
              </a:ext>
            </a:extLst>
          </p:cNvPr>
          <p:cNvSpPr txBox="1"/>
          <p:nvPr/>
        </p:nvSpPr>
        <p:spPr>
          <a:xfrm>
            <a:off x="596559" y="1753270"/>
            <a:ext cx="874849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Preprocess the data, including handling missing values, scaling the data, and splitting it into training, validation, and test sets.</a:t>
            </a:r>
          </a:p>
          <a:p>
            <a:pPr algn="just"/>
            <a:endParaRPr lang="en-US" sz="2400" dirty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Design the architecture of the RNN model, including the number of layers, units, and any additional components like dropout or batch normalization layers.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Select relevant features to include as input to the RNN model, such as historical COVID-19 data, weather conditions, mobility trends, and interventions.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400" dirty="0"/>
          </a:p>
          <a:p>
            <a:pPr algn="just"/>
            <a:r>
              <a:rPr lang="en-US" sz="2400" dirty="0"/>
              <a:t>      </a:t>
            </a:r>
            <a:endParaRPr 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2" name="object 2">
            <a:extLst>
              <a:ext uri="{FF2B5EF4-FFF2-40B4-BE49-F238E27FC236}">
                <a16:creationId xmlns:a16="http://schemas.microsoft.com/office/drawing/2014/main" id="{7F94E087-EFD8-B7E9-96C7-127F9904ADE9}"/>
              </a:ext>
            </a:extLst>
          </p:cNvPr>
          <p:cNvGrpSpPr/>
          <p:nvPr/>
        </p:nvGrpSpPr>
        <p:grpSpPr>
          <a:xfrm rot="18391402">
            <a:off x="8134264" y="430612"/>
            <a:ext cx="1196927" cy="872458"/>
            <a:chOff x="221040" y="1381125"/>
            <a:chExt cx="1750635" cy="1303886"/>
          </a:xfrm>
        </p:grpSpPr>
        <p:sp>
          <p:nvSpPr>
            <p:cNvPr id="13" name="object 3">
              <a:extLst>
                <a:ext uri="{FF2B5EF4-FFF2-40B4-BE49-F238E27FC236}">
                  <a16:creationId xmlns:a16="http://schemas.microsoft.com/office/drawing/2014/main" id="{D4D9E3B4-4E13-5C39-8A2C-1062C936017D}"/>
                </a:ext>
              </a:extLst>
            </p:cNvPr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1"/>
                </a:solidFill>
              </a:endParaRPr>
            </a:p>
          </p:txBody>
        </p:sp>
        <p:sp>
          <p:nvSpPr>
            <p:cNvPr id="14" name="object 4">
              <a:extLst>
                <a:ext uri="{FF2B5EF4-FFF2-40B4-BE49-F238E27FC236}">
                  <a16:creationId xmlns:a16="http://schemas.microsoft.com/office/drawing/2014/main" id="{0D828825-4CD7-5D9B-CE17-2E51F09F2FAA}"/>
                </a:ext>
              </a:extLst>
            </p:cNvPr>
            <p:cNvSpPr/>
            <p:nvPr/>
          </p:nvSpPr>
          <p:spPr>
            <a:xfrm>
              <a:off x="221040" y="2123036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1"/>
                </a:solidFill>
              </a:endParaRPr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/>
              <a:t>7/5/2024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4</a:t>
            </a:fld>
            <a:endParaRPr lang="en-IN" spc="1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</p:spPr>
        <p:txBody>
          <a:bodyPr/>
          <a:lstStyle/>
          <a:p>
            <a:r>
              <a:rPr lang="en-GB" dirty="0"/>
              <a:t>Covid forecasting analysis using RNN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900" y="851102"/>
            <a:ext cx="6463348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WHO ARE THE END USERS?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3DB249-717B-836C-9A33-46C04BF89B0A}"/>
              </a:ext>
            </a:extLst>
          </p:cNvPr>
          <p:cNvSpPr txBox="1"/>
          <p:nvPr/>
        </p:nvSpPr>
        <p:spPr>
          <a:xfrm>
            <a:off x="1219200" y="1921322"/>
            <a:ext cx="5791200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Public Health Authorities,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Policymakers,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Healthcare Providers,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Researchers and Epidemiologists,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Educational Institutions,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General Public.</a:t>
            </a:r>
            <a:endParaRPr lang="en-US" sz="2400" dirty="0"/>
          </a:p>
        </p:txBody>
      </p:sp>
      <p:grpSp>
        <p:nvGrpSpPr>
          <p:cNvPr id="10" name="object 2">
            <a:extLst>
              <a:ext uri="{FF2B5EF4-FFF2-40B4-BE49-F238E27FC236}">
                <a16:creationId xmlns:a16="http://schemas.microsoft.com/office/drawing/2014/main" id="{E0B8D985-872F-B9FA-A04A-3A638A38F5E7}"/>
              </a:ext>
            </a:extLst>
          </p:cNvPr>
          <p:cNvGrpSpPr/>
          <p:nvPr/>
        </p:nvGrpSpPr>
        <p:grpSpPr>
          <a:xfrm rot="19408266">
            <a:off x="6097611" y="4995415"/>
            <a:ext cx="1196927" cy="872458"/>
            <a:chOff x="221040" y="1381125"/>
            <a:chExt cx="1750635" cy="1303886"/>
          </a:xfrm>
        </p:grpSpPr>
        <p:sp>
          <p:nvSpPr>
            <p:cNvPr id="11" name="object 3">
              <a:extLst>
                <a:ext uri="{FF2B5EF4-FFF2-40B4-BE49-F238E27FC236}">
                  <a16:creationId xmlns:a16="http://schemas.microsoft.com/office/drawing/2014/main" id="{9DFF89C6-CD15-1A19-3FCB-601BF833D62D}"/>
                </a:ext>
              </a:extLst>
            </p:cNvPr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1"/>
                </a:solidFill>
              </a:endParaRPr>
            </a:p>
          </p:txBody>
        </p:sp>
        <p:sp>
          <p:nvSpPr>
            <p:cNvPr id="12" name="object 4">
              <a:extLst>
                <a:ext uri="{FF2B5EF4-FFF2-40B4-BE49-F238E27FC236}">
                  <a16:creationId xmlns:a16="http://schemas.microsoft.com/office/drawing/2014/main" id="{A6ED324A-6A9E-0DFA-87B1-C0F09D166643}"/>
                </a:ext>
              </a:extLst>
            </p:cNvPr>
            <p:cNvSpPr/>
            <p:nvPr/>
          </p:nvSpPr>
          <p:spPr>
            <a:xfrm>
              <a:off x="221040" y="2123036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1"/>
                </a:solidFill>
              </a:endParaRP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/>
              <a:t>7/5/2024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5</a:t>
            </a:fld>
            <a:endParaRPr lang="en-IN" spc="10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</p:spPr>
        <p:txBody>
          <a:bodyPr/>
          <a:lstStyle/>
          <a:p>
            <a:r>
              <a:rPr lang="en-GB" dirty="0"/>
              <a:t>Covid forecasting analysis using RNN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727365">
            <a:off x="9566707" y="3199103"/>
            <a:ext cx="2695574" cy="324802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22809" y="609600"/>
            <a:ext cx="10946382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30"/>
              </a:spcBef>
              <a:tabLst>
                <a:tab pos="2727960" algn="l"/>
              </a:tabLst>
            </a:pPr>
            <a:r>
              <a:rPr sz="4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YOUR SOLUTION AND ITS VALUE PROPOSITION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6D1FA8-8642-3AB2-B659-77806C12020D}"/>
              </a:ext>
            </a:extLst>
          </p:cNvPr>
          <p:cNvSpPr txBox="1"/>
          <p:nvPr/>
        </p:nvSpPr>
        <p:spPr>
          <a:xfrm>
            <a:off x="622809" y="1676400"/>
            <a:ext cx="934449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400" b="0" i="0" dirty="0">
              <a:solidFill>
                <a:srgbClr val="0D0D0D"/>
              </a:solidFill>
              <a:effectLst/>
              <a:latin typeface="+mj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2400" dirty="0">
                <a:latin typeface="Arial" panose="020B0604020202020204" pitchFamily="34" charset="0"/>
              </a:rPr>
              <a:t>The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solutions offered by COVID-19 forecasting analysis using RNNs provide actionable insights, empower decision-makers with timely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support effective management and control of the pandemic, ultimately saving lives and mitigating the socio-economic impact of the crisis.</a:t>
            </a:r>
          </a:p>
          <a:p>
            <a:pPr algn="just"/>
            <a:endParaRPr lang="en-US" sz="2400" dirty="0">
              <a:solidFill>
                <a:srgbClr val="0D0D0D"/>
              </a:solidFill>
              <a:latin typeface="+mj-lt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RNN models can continuously learn from new data, allowing for real-time monitoring of COVID-19 trends and dynamics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+mj-lt"/>
              </a:rPr>
              <a:t>.</a:t>
            </a:r>
            <a:endParaRPr lang="en-US" sz="2400" dirty="0">
              <a:latin typeface="+mj-l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/>
              <a:t>7/5/2024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6</a:t>
            </a:fld>
            <a:endParaRPr lang="en-IN" spc="1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</p:spPr>
        <p:txBody>
          <a:bodyPr/>
          <a:lstStyle/>
          <a:p>
            <a:r>
              <a:rPr lang="en-GB" dirty="0"/>
              <a:t>Covid forecasting analysis using RNN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4C444975-32EF-B342-DF53-6F35FB613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6999"/>
            <a:ext cx="4172262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US" sz="4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SPECIAL FEATURES : </a:t>
            </a:r>
            <a:endParaRPr sz="4400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D78677-116F-F7AC-E449-446A0A186B44}"/>
              </a:ext>
            </a:extLst>
          </p:cNvPr>
          <p:cNvSpPr txBox="1"/>
          <p:nvPr/>
        </p:nvSpPr>
        <p:spPr>
          <a:xfrm>
            <a:off x="838200" y="1695450"/>
            <a:ext cx="9677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IN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Multivariate Time Series Analysis</a:t>
            </a:r>
            <a:r>
              <a:rPr lang="en-IN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</a:p>
          <a:p>
            <a:pPr algn="just"/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         RNNs can handle multivariate time series data effectively, allowing them to capture complex interactions between different variables and improve forecasting accuracy.</a:t>
            </a:r>
            <a:endParaRPr lang="en-IN" sz="2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400" dirty="0">
              <a:solidFill>
                <a:srgbClr val="0D0D0D"/>
              </a:solidFill>
              <a:latin typeface="+mj-lt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IN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Real-Time Updates</a:t>
            </a:r>
            <a:r>
              <a:rPr lang="en-IN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</a:p>
          <a:p>
            <a:pPr algn="just"/>
            <a:r>
              <a:rPr lang="en-IN" sz="24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       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This capability is crucial for monitoring and responding to changes in the pandemic situation, such as emerging variants, changes in public behavior, or the impact of vaccination campaigns.</a:t>
            </a:r>
            <a:endParaRPr lang="en-US" sz="2400" dirty="0">
              <a:solidFill>
                <a:srgbClr val="0D0D0D"/>
              </a:solidFill>
              <a:latin typeface="+mj-lt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IN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Temporal Dynamics </a:t>
            </a:r>
            <a:r>
              <a:rPr lang="en-IN" sz="2400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Modeling</a:t>
            </a:r>
            <a:r>
              <a:rPr lang="en-IN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</a:p>
          <a:p>
            <a:pPr algn="just"/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         RNNs can effectively capture the time-evolving patterns of virus spread, including seasonality, trends, and periodic fluctuations.</a:t>
            </a:r>
            <a:endParaRPr 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/>
              <a:t>7/5/2024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7</a:t>
            </a:fld>
            <a:endParaRPr lang="en-IN" spc="1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</p:spPr>
        <p:txBody>
          <a:bodyPr/>
          <a:lstStyle/>
          <a:p>
            <a:r>
              <a:rPr lang="en-GB" dirty="0"/>
              <a:t>Covid forecasting analysis using RNN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57200" y="496856"/>
            <a:ext cx="3303904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30"/>
              </a:spcBef>
              <a:tabLst>
                <a:tab pos="2727960" algn="l"/>
              </a:tabLst>
            </a:pPr>
            <a:r>
              <a:rPr sz="4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MODELLING</a:t>
            </a:r>
            <a:r>
              <a:rPr lang="en-US" sz="4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 :</a:t>
            </a:r>
            <a:endParaRPr sz="44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77396D-25F3-1B85-C807-1C47130F1F93}"/>
              </a:ext>
            </a:extLst>
          </p:cNvPr>
          <p:cNvSpPr txBox="1"/>
          <p:nvPr/>
        </p:nvSpPr>
        <p:spPr>
          <a:xfrm>
            <a:off x="533400" y="1295460"/>
            <a:ext cx="10667618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 Collection and Preprocessing: </a:t>
            </a:r>
          </a:p>
          <a:p>
            <a:pPr algn="l"/>
            <a:r>
              <a:rPr lang="en-IN" sz="2400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  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Gather COVID-19 data from reliable sources such as government health agencies, research institutions, or public datasets.</a:t>
            </a:r>
          </a:p>
          <a:p>
            <a:pPr algn="just"/>
            <a:endParaRPr lang="en-US" sz="2400" dirty="0">
              <a:solidFill>
                <a:srgbClr val="FF0000"/>
              </a:solidFill>
              <a:latin typeface="+mj-lt"/>
            </a:endParaRPr>
          </a:p>
          <a:p>
            <a:pPr algn="l"/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Training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Train the RNN model using the training data. During training, the model learns to predict future COVID-19 cases based on past data.</a:t>
            </a:r>
          </a:p>
          <a:p>
            <a:pPr algn="just"/>
            <a:endParaRPr lang="en-US" sz="2400" dirty="0">
              <a:solidFill>
                <a:srgbClr val="0D0D0D"/>
              </a:solidFill>
              <a:highlight>
                <a:srgbClr val="FFFFFF"/>
              </a:highlight>
              <a:latin typeface="+mj-lt"/>
            </a:endParaRPr>
          </a:p>
          <a:p>
            <a:pPr algn="just"/>
            <a:r>
              <a:rPr lang="en-IN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Validation: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Validate the model using the validation set to ensure it generalizes well to unseen data.</a:t>
            </a:r>
          </a:p>
          <a:p>
            <a:pPr algn="l"/>
            <a:endParaRPr lang="en-US" sz="2400" dirty="0">
              <a:solidFill>
                <a:srgbClr val="0D0D0D"/>
              </a:solidFill>
              <a:highlight>
                <a:srgbClr val="FFFFFF"/>
              </a:highlight>
              <a:latin typeface="+mj-lt"/>
            </a:endParaRPr>
          </a:p>
          <a:p>
            <a:pPr algn="l"/>
            <a:r>
              <a:rPr lang="en-U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Deployment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Monitor the model's performance regularly and retrain it as needed to adapt to changing trends in COVID-19 data.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1913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9"/>
          </a:xfrm>
        </p:spPr>
        <p:txBody>
          <a:bodyPr/>
          <a:lstStyle/>
          <a:p>
            <a:r>
              <a:rPr lang="en-GB" dirty="0"/>
              <a:t>DRAW ANY FLOW DIAGRAM OR SEQUENCE DIAGRAM 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</p:spPr>
        <p:txBody>
          <a:bodyPr/>
          <a:lstStyle/>
          <a:p>
            <a:r>
              <a:rPr lang="en-GB" dirty="0"/>
              <a:t>Covid forecasting analysis using RNN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/>
              <a:t>7/5/2024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9</a:t>
            </a:fld>
            <a:endParaRPr lang="en-IN" spc="1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0C75EC-DA92-61C9-BCC1-DEB10597D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858495"/>
            <a:ext cx="5181600" cy="435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172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</TotalTime>
  <Words>613</Words>
  <Application>Microsoft Office PowerPoint</Application>
  <PresentationFormat>Widescreen</PresentationFormat>
  <Paragraphs>106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Söhne</vt:lpstr>
      <vt:lpstr>Times New Roman</vt:lpstr>
      <vt:lpstr>Trebuchet MS</vt:lpstr>
      <vt:lpstr>Wingdings</vt:lpstr>
      <vt:lpstr>Office Theme</vt:lpstr>
      <vt:lpstr>PowerPoint Presentation</vt:lpstr>
      <vt:lpstr>AGENDA :</vt:lpstr>
      <vt:lpstr>PROBLEM STATEMENT :</vt:lpstr>
      <vt:lpstr>PROJECT OVERVIEW :</vt:lpstr>
      <vt:lpstr>WHO ARE THE END USERS?</vt:lpstr>
      <vt:lpstr>YOUR SOLUTION AND ITS VALUE PROPOSITION</vt:lpstr>
      <vt:lpstr>SPECIAL FEATURES : </vt:lpstr>
      <vt:lpstr>PowerPoint Presentation</vt:lpstr>
      <vt:lpstr>PowerPoint Presentation</vt:lpstr>
      <vt:lpstr>RESULTS :</vt:lpstr>
      <vt:lpstr>CONCLUSION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 MURUGA</dc:creator>
  <cp:lastModifiedBy>ROHINI G</cp:lastModifiedBy>
  <cp:revision>45</cp:revision>
  <dcterms:created xsi:type="dcterms:W3CDTF">2024-04-03T15:02:55Z</dcterms:created>
  <dcterms:modified xsi:type="dcterms:W3CDTF">2024-05-07T01:17:03Z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2024-04-03T00:00:00Z</vt:filetime>
  </property>
</Properties>
</file>