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CFA44-7155-4A31-8487-9FCCB736FE9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0D43-3B1C-44E6-8D67-F07F02AE6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40D43-3B1C-44E6-8D67-F07F02AE6D7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Straight Connector 3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Straight Connector 3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Freeform 4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42" name="Freeform 4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43" name="Freeform 4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44" name="Freeform 4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45" name="Freeform 4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46" name="Freeform 4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47" name="Freeform 4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48" name="Freeform 4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49" name="TextBox 4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00000" y="450000"/>
            <a:ext cx="1229040" cy="1057680"/>
          </a:xfrm>
          <a:custGeom>
            <a:avLst/>
            <a:gdLst/>
            <a:ahLst/>
            <a:cxnLst/>
            <a:rect l="0" t="0" r="r" b="b"/>
            <a:pathLst>
              <a:path w="3414" h="2938">
                <a:moveTo>
                  <a:pt x="0" y="1470"/>
                </a:moveTo>
                <a:lnTo>
                  <a:pt x="734" y="0"/>
                </a:lnTo>
                <a:lnTo>
                  <a:pt x="2679" y="0"/>
                </a:lnTo>
                <a:lnTo>
                  <a:pt x="3414" y="1470"/>
                </a:lnTo>
                <a:lnTo>
                  <a:pt x="2679" y="2938"/>
                </a:lnTo>
                <a:lnTo>
                  <a:pt x="734" y="2938"/>
                </a:lnTo>
                <a:lnTo>
                  <a:pt x="0" y="1470"/>
                </a:lnTo>
                <a:close/>
              </a:path>
            </a:pathLst>
          </a:custGeom>
          <a:solidFill>
            <a:srgbClr val="5FCBEF"/>
          </a:solidFill>
          <a:ln w="0">
            <a:noFill/>
          </a:ln>
        </p:spPr>
      </p:sp>
      <p:sp>
        <p:nvSpPr>
          <p:cNvPr id="52" name="Freeform 51"/>
          <p:cNvSpPr/>
          <p:nvPr/>
        </p:nvSpPr>
        <p:spPr>
          <a:xfrm>
            <a:off x="3822840" y="1440"/>
            <a:ext cx="1667160" cy="1438560"/>
          </a:xfrm>
          <a:custGeom>
            <a:avLst/>
            <a:gdLst/>
            <a:ahLst/>
            <a:cxnLst/>
            <a:rect l="0" t="0" r="r" b="b"/>
            <a:pathLst>
              <a:path w="4631" h="3996">
                <a:moveTo>
                  <a:pt x="0" y="1997"/>
                </a:moveTo>
                <a:lnTo>
                  <a:pt x="999" y="0"/>
                </a:lnTo>
                <a:lnTo>
                  <a:pt x="3633" y="0"/>
                </a:lnTo>
                <a:lnTo>
                  <a:pt x="4631" y="1997"/>
                </a:lnTo>
                <a:lnTo>
                  <a:pt x="3633" y="3996"/>
                </a:lnTo>
                <a:lnTo>
                  <a:pt x="999" y="3996"/>
                </a:lnTo>
                <a:lnTo>
                  <a:pt x="0" y="1997"/>
                </a:lnTo>
                <a:close/>
              </a:path>
            </a:pathLst>
          </a:custGeom>
          <a:solidFill>
            <a:srgbClr val="42D0A2"/>
          </a:solidFill>
          <a:ln w="0">
            <a:noFill/>
          </a:ln>
        </p:spPr>
      </p:sp>
      <p:sp>
        <p:nvSpPr>
          <p:cNvPr id="53" name="Freeform 52"/>
          <p:cNvSpPr/>
          <p:nvPr/>
        </p:nvSpPr>
        <p:spPr>
          <a:xfrm>
            <a:off x="3775680" y="5850000"/>
            <a:ext cx="724320" cy="619560"/>
          </a:xfrm>
          <a:custGeom>
            <a:avLst/>
            <a:gdLst/>
            <a:ahLst/>
            <a:cxnLst/>
            <a:rect l="0" t="0" r="r" b="b"/>
            <a:pathLst>
              <a:path w="2012" h="1721">
                <a:moveTo>
                  <a:pt x="0" y="861"/>
                </a:moveTo>
                <a:lnTo>
                  <a:pt x="430" y="0"/>
                </a:lnTo>
                <a:lnTo>
                  <a:pt x="1582" y="0"/>
                </a:lnTo>
                <a:lnTo>
                  <a:pt x="2012" y="861"/>
                </a:lnTo>
                <a:lnTo>
                  <a:pt x="1582" y="1721"/>
                </a:lnTo>
                <a:lnTo>
                  <a:pt x="430" y="1721"/>
                </a:lnTo>
                <a:lnTo>
                  <a:pt x="0" y="86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54" name="Freeform 53"/>
          <p:cNvSpPr/>
          <p:nvPr/>
        </p:nvSpPr>
        <p:spPr>
          <a:xfrm>
            <a:off x="2070000" y="180000"/>
            <a:ext cx="648000" cy="562320"/>
          </a:xfrm>
          <a:custGeom>
            <a:avLst/>
            <a:gdLst/>
            <a:ahLst/>
            <a:cxnLst/>
            <a:rect l="0" t="0" r="r" b="b"/>
            <a:pathLst>
              <a:path w="1800" h="1562">
                <a:moveTo>
                  <a:pt x="0" y="780"/>
                </a:moveTo>
                <a:lnTo>
                  <a:pt x="390" y="0"/>
                </a:lnTo>
                <a:lnTo>
                  <a:pt x="1410" y="0"/>
                </a:lnTo>
                <a:lnTo>
                  <a:pt x="1800" y="780"/>
                </a:lnTo>
                <a:lnTo>
                  <a:pt x="1410" y="1562"/>
                </a:lnTo>
                <a:lnTo>
                  <a:pt x="390" y="1562"/>
                </a:lnTo>
                <a:lnTo>
                  <a:pt x="0" y="780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55" name="TextBox 5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1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80" y="1710000"/>
            <a:ext cx="11380320" cy="40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Name</a:t>
            </a:r>
            <a:r>
              <a:rPr lang="en-IN" sz="3600" b="1" spc="-1" dirty="0">
                <a:solidFill>
                  <a:srgbClr val="000000"/>
                </a:solidFill>
                <a:latin typeface="Times New Roman"/>
              </a:rPr>
              <a:t>: G. ROHINI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NM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id: 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au730321104041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Reg. No: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730321104041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Year: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III 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Department: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B.</a:t>
            </a:r>
            <a:r>
              <a:rPr lang="en-IN" sz="3600" spc="-1" dirty="0">
                <a:solidFill>
                  <a:srgbClr val="000000"/>
                </a:solidFill>
                <a:latin typeface="Times New Roman"/>
              </a:rPr>
              <a:t>E Computer science and Engineering</a:t>
            </a:r>
            <a:endParaRPr lang="en-IN" sz="3600" b="0" strike="noStrike" spc="-1" dirty="0">
              <a:latin typeface="Times New Roman"/>
            </a:endParaRPr>
          </a:p>
          <a:p>
            <a:r>
              <a:rPr lang="en-IN" sz="3600" b="1" strike="noStrike" spc="-1" dirty="0">
                <a:solidFill>
                  <a:srgbClr val="000000"/>
                </a:solidFill>
                <a:latin typeface="Times New Roman"/>
              </a:rPr>
              <a:t>College Name: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Builders Engineering College</a:t>
            </a:r>
            <a:endParaRPr lang="en-IN" sz="3600" b="0" strike="noStrike" spc="-1" dirty="0">
              <a:latin typeface="Times New Roman"/>
            </a:endParaRPr>
          </a:p>
          <a:p>
            <a:endParaRPr lang="en-IN" sz="3600" b="0" strike="noStrike" spc="-1" dirty="0">
              <a:latin typeface="Times New Roman"/>
            </a:endParaRPr>
          </a:p>
          <a:p>
            <a:endParaRPr lang="en-IN" sz="3600" b="0" strike="noStrike" spc="-1" dirty="0">
              <a:latin typeface="Times New Roman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3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5" name="Straight Connector 204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Straight Connector 205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Freeform 206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208" name="Freeform 207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209" name="Freeform 208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210" name="Freeform 209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211" name="Freeform 210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212" name="Freeform 211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213" name="Freeform 212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214" name="Freeform 213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215" name="TextBox 214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18" name="TextBox 217"/>
          <p:cNvSpPr txBox="1"/>
          <p:nvPr/>
        </p:nvSpPr>
        <p:spPr>
          <a:xfrm>
            <a:off x="767880" y="442080"/>
            <a:ext cx="3275640" cy="70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RESULTS </a:t>
            </a:r>
            <a:endParaRPr lang="en-IN" sz="4800" b="0" strike="noStrike" spc="-1">
              <a:latin typeface="Times New Roman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287" y="1170000"/>
            <a:ext cx="3437105" cy="2159640"/>
          </a:xfrm>
          <a:prstGeom prst="rect">
            <a:avLst/>
          </a:prstGeom>
          <a:ln w="0">
            <a:noFill/>
          </a:ln>
        </p:spPr>
      </p:pic>
      <p:pic>
        <p:nvPicPr>
          <p:cNvPr id="220" name="Picture 2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6851" y="1151280"/>
            <a:ext cx="3618589" cy="2277719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2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01" y="3912836"/>
            <a:ext cx="3968878" cy="2224808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FDB1C-D9BE-4105-35C9-CFD7533C428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903" y="3938820"/>
            <a:ext cx="3802737" cy="219882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990000" y="2970000"/>
            <a:ext cx="8550000" cy="738000"/>
          </a:xfrm>
          <a:custGeom>
            <a:avLst/>
            <a:gdLst/>
            <a:ahLst/>
            <a:cxnLst/>
            <a:rect l="0" t="0" r="r" b="b"/>
            <a:pathLst>
              <a:path w="23750" h="2050">
                <a:moveTo>
                  <a:pt x="0" y="2050"/>
                </a:moveTo>
                <a:lnTo>
                  <a:pt x="23750" y="2050"/>
                </a:lnTo>
                <a:lnTo>
                  <a:pt x="23750" y="0"/>
                </a:lnTo>
                <a:lnTo>
                  <a:pt x="0" y="0"/>
                </a:lnTo>
                <a:lnTo>
                  <a:pt x="0" y="205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r>
              <a:rPr lang="en-US" sz="4800" b="1" strike="noStrike" spc="-1" dirty="0">
                <a:solidFill>
                  <a:srgbClr val="197EDB"/>
                </a:solidFill>
                <a:latin typeface="Times New Roman"/>
              </a:rPr>
              <a:t>E</a:t>
            </a:r>
            <a:r>
              <a:rPr lang="en-IN" sz="4800" b="1" strike="noStrike" spc="-1" dirty="0">
                <a:solidFill>
                  <a:srgbClr val="197EDB"/>
                </a:solidFill>
                <a:latin typeface="Times New Roman"/>
              </a:rPr>
              <a:t>MAIL DETECTION</a:t>
            </a:r>
            <a:endParaRPr lang="en-IN" sz="4800" b="0" strike="noStrike" spc="-1" dirty="0">
              <a:latin typeface="Times New Roman"/>
            </a:endParaRPr>
          </a:p>
        </p:txBody>
      </p:sp>
      <p:sp>
        <p:nvSpPr>
          <p:cNvPr id="59" name="Straight Connector 5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Straight Connector 5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Freeform 6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62" name="Freeform 6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63" name="Freeform 6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64" name="Freeform 6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65" name="Freeform 6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66" name="Freeform 6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67" name="Freeform 6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68" name="Freeform 6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69" name="TextBox 6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9353520" y="536256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72" name="Freeform 71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73" name="TextBox 72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2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74"/>
          <p:cNvPicPr/>
          <p:nvPr/>
        </p:nvPicPr>
        <p:blipFill>
          <a:blip r:embed="rId3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ln w="0"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752400" y="881640"/>
            <a:ext cx="447984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90" b="1" strike="noStrike" spc="-1">
                <a:solidFill>
                  <a:srgbClr val="000000"/>
                </a:solidFill>
                <a:latin typeface="Trebuchet MS"/>
              </a:rPr>
              <a:t>PROJECT TITLE</a:t>
            </a:r>
            <a:endParaRPr lang="en-IN" sz="429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6"/>
          <p:cNvSpPr/>
          <p:nvPr/>
        </p:nvSpPr>
        <p:spPr>
          <a:xfrm>
            <a:off x="1289915" y="111495"/>
            <a:ext cx="8708690" cy="6247545"/>
          </a:xfrm>
          <a:custGeom>
            <a:avLst/>
            <a:gdLst/>
            <a:ahLst/>
            <a:cxnLst/>
            <a:rect l="0" t="0" r="r" b="b"/>
            <a:pathLst>
              <a:path w="26000" h="9250">
                <a:moveTo>
                  <a:pt x="0" y="9250"/>
                </a:moveTo>
                <a:lnTo>
                  <a:pt x="26000" y="9250"/>
                </a:lnTo>
                <a:lnTo>
                  <a:pt x="26000" y="0"/>
                </a:lnTo>
                <a:lnTo>
                  <a:pt x="0" y="0"/>
                </a:lnTo>
                <a:lnTo>
                  <a:pt x="0" y="925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400" b="0" strike="noStrike" spc="-1" dirty="0">
                <a:latin typeface="Times New Roman"/>
              </a:rPr>
              <a:t>         </a:t>
            </a: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  <a:p>
            <a:r>
              <a:rPr lang="en-IN" sz="2400" b="0" strike="noStrike" spc="-1" dirty="0">
                <a:latin typeface="Times New Roman"/>
              </a:rPr>
              <a:t>        </a:t>
            </a:r>
            <a:br>
              <a:rPr sz="2400" dirty="0"/>
            </a:br>
            <a:r>
              <a:rPr lang="en-IN" sz="3600" b="0" strike="noStrike" spc="-1" dirty="0">
                <a:latin typeface="Times New Roman"/>
              </a:rPr>
              <a:t>1. Introduction to </a:t>
            </a:r>
            <a:r>
              <a:rPr lang="en-IN" sz="3600" spc="-1" dirty="0">
                <a:latin typeface="Times New Roman"/>
              </a:rPr>
              <a:t>Email Detection</a:t>
            </a:r>
            <a:r>
              <a:rPr lang="en-IN" sz="3600" b="0" strike="noStrike" spc="-1" dirty="0">
                <a:latin typeface="Times New Roman"/>
              </a:rPr>
              <a:t>.</a:t>
            </a:r>
          </a:p>
          <a:p>
            <a:r>
              <a:rPr lang="en-IN" sz="3600" b="0" strike="noStrike" spc="-1" dirty="0">
                <a:latin typeface="Times New Roman"/>
              </a:rPr>
              <a:t>2. Technologies and Tools.</a:t>
            </a:r>
          </a:p>
          <a:p>
            <a:r>
              <a:rPr lang="en-IN" sz="3600" spc="-1" dirty="0">
                <a:latin typeface="Times New Roman"/>
              </a:rPr>
              <a:t>3</a:t>
            </a:r>
            <a:r>
              <a:rPr lang="en-IN" sz="3600" b="0" strike="noStrike" spc="-1" dirty="0">
                <a:latin typeface="Times New Roman"/>
              </a:rPr>
              <a:t>. Software Development  </a:t>
            </a:r>
          </a:p>
          <a:p>
            <a:r>
              <a:rPr lang="en-IN" sz="3600" spc="-1" dirty="0">
                <a:latin typeface="Times New Roman"/>
              </a:rPr>
              <a:t>4</a:t>
            </a:r>
            <a:r>
              <a:rPr lang="en-IN" sz="3600" b="0" strike="noStrike" spc="-1" dirty="0">
                <a:latin typeface="Times New Roman"/>
              </a:rPr>
              <a:t>. Algorithm.</a:t>
            </a:r>
          </a:p>
          <a:p>
            <a:r>
              <a:rPr lang="en-IN" sz="3600" spc="-1" dirty="0">
                <a:latin typeface="Times New Roman"/>
              </a:rPr>
              <a:t>5</a:t>
            </a:r>
            <a:r>
              <a:rPr lang="en-IN" sz="3600" b="0" strike="noStrike" spc="-1" dirty="0">
                <a:latin typeface="Times New Roman"/>
              </a:rPr>
              <a:t>. Use Cases and Applications.</a:t>
            </a:r>
          </a:p>
          <a:p>
            <a:r>
              <a:rPr lang="en-IN" sz="3600" spc="-1" dirty="0">
                <a:latin typeface="Times New Roman"/>
              </a:rPr>
              <a:t>6</a:t>
            </a:r>
            <a:r>
              <a:rPr lang="en-IN" sz="3600" b="0" strike="noStrike" spc="-1" dirty="0">
                <a:latin typeface="Times New Roman"/>
              </a:rPr>
              <a:t>. Conclusion. </a:t>
            </a:r>
          </a:p>
          <a:p>
            <a:endParaRPr lang="en-IN" sz="2400" b="0" strike="noStrike" spc="-1" dirty="0">
              <a:latin typeface="Times New Roman"/>
            </a:endParaRPr>
          </a:p>
          <a:p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Straight Connector 7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Freeform 7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81" name="Freeform 8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82" name="Freeform 8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83" name="Freeform 8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84" name="Freeform 8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85" name="Freeform 8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86" name="Freeform 85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87" name="Freeform 8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88" name="TextBox 8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7362720" y="447480"/>
            <a:ext cx="362160" cy="362160"/>
          </a:xfrm>
          <a:custGeom>
            <a:avLst/>
            <a:gdLst/>
            <a:ahLst/>
            <a:cxnLst/>
            <a:rect l="0" t="0" r="r" b="b"/>
            <a:pathLst>
              <a:path w="1006" h="1006">
                <a:moveTo>
                  <a:pt x="0" y="504"/>
                </a:moveTo>
                <a:cubicBezTo>
                  <a:pt x="0" y="225"/>
                  <a:pt x="226" y="0"/>
                  <a:pt x="504" y="0"/>
                </a:cubicBezTo>
                <a:cubicBezTo>
                  <a:pt x="781" y="0"/>
                  <a:pt x="1006" y="225"/>
                  <a:pt x="1006" y="504"/>
                </a:cubicBezTo>
                <a:cubicBezTo>
                  <a:pt x="1006" y="781"/>
                  <a:pt x="781" y="1006"/>
                  <a:pt x="504" y="1006"/>
                </a:cubicBezTo>
                <a:cubicBezTo>
                  <a:pt x="226" y="1006"/>
                  <a:pt x="0" y="781"/>
                  <a:pt x="0" y="504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</p:sp>
      <p:sp>
        <p:nvSpPr>
          <p:cNvPr id="91" name="Freeform 90"/>
          <p:cNvSpPr/>
          <p:nvPr/>
        </p:nvSpPr>
        <p:spPr>
          <a:xfrm>
            <a:off x="11010600" y="5609880"/>
            <a:ext cx="648360" cy="648360"/>
          </a:xfrm>
          <a:custGeom>
            <a:avLst/>
            <a:gdLst/>
            <a:ahLst/>
            <a:cxnLst/>
            <a:rect l="0" t="0" r="r" b="b"/>
            <a:pathLst>
              <a:path w="1801" h="1801">
                <a:moveTo>
                  <a:pt x="0" y="900"/>
                </a:moveTo>
                <a:cubicBezTo>
                  <a:pt x="0" y="403"/>
                  <a:pt x="403" y="0"/>
                  <a:pt x="901" y="0"/>
                </a:cubicBezTo>
                <a:cubicBezTo>
                  <a:pt x="1398" y="0"/>
                  <a:pt x="1801" y="403"/>
                  <a:pt x="1801" y="900"/>
                </a:cubicBezTo>
                <a:cubicBezTo>
                  <a:pt x="1801" y="1397"/>
                  <a:pt x="1398" y="1801"/>
                  <a:pt x="901" y="1801"/>
                </a:cubicBezTo>
                <a:cubicBezTo>
                  <a:pt x="403" y="1801"/>
                  <a:pt x="0" y="1397"/>
                  <a:pt x="0" y="900"/>
                </a:cubicBezTo>
                <a:close/>
              </a:path>
            </a:pathLst>
          </a:custGeom>
          <a:solidFill>
            <a:srgbClr val="2E83C3"/>
          </a:solidFill>
          <a:ln w="0">
            <a:noFill/>
          </a:ln>
        </p:spPr>
      </p:sp>
      <p:sp>
        <p:nvSpPr>
          <p:cNvPr id="92" name="Freeform 91"/>
          <p:cNvSpPr/>
          <p:nvPr/>
        </p:nvSpPr>
        <p:spPr>
          <a:xfrm>
            <a:off x="10686960" y="6134040"/>
            <a:ext cx="248040" cy="248040"/>
          </a:xfrm>
          <a:custGeom>
            <a:avLst/>
            <a:gdLst/>
            <a:ahLst/>
            <a:cxnLst/>
            <a:rect l="0" t="0" r="r" b="b"/>
            <a:pathLst>
              <a:path w="689" h="689">
                <a:moveTo>
                  <a:pt x="0" y="344"/>
                </a:moveTo>
                <a:cubicBezTo>
                  <a:pt x="0" y="154"/>
                  <a:pt x="154" y="0"/>
                  <a:pt x="345" y="0"/>
                </a:cubicBezTo>
                <a:cubicBezTo>
                  <a:pt x="535" y="0"/>
                  <a:pt x="689" y="154"/>
                  <a:pt x="689" y="344"/>
                </a:cubicBezTo>
                <a:cubicBezTo>
                  <a:pt x="689" y="535"/>
                  <a:pt x="535" y="689"/>
                  <a:pt x="345" y="689"/>
                </a:cubicBezTo>
                <a:cubicBezTo>
                  <a:pt x="154" y="689"/>
                  <a:pt x="0" y="535"/>
                  <a:pt x="0" y="344"/>
                </a:cubicBez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466560" y="6410160"/>
            <a:ext cx="3704760" cy="2948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93"/>
          <p:cNvPicPr/>
          <p:nvPr/>
        </p:nvPicPr>
        <p:blipFill>
          <a:blip r:embed="rId4"/>
          <a:stretch/>
        </p:blipFill>
        <p:spPr>
          <a:xfrm flipH="1">
            <a:off x="92160" y="4347900"/>
            <a:ext cx="973835" cy="2260800"/>
          </a:xfrm>
          <a:prstGeom prst="rect">
            <a:avLst/>
          </a:prstGeom>
          <a:ln w="0">
            <a:noFill/>
          </a:ln>
        </p:spPr>
      </p:pic>
      <p:sp>
        <p:nvSpPr>
          <p:cNvPr id="95" name="TextBox 94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3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2400" y="502200"/>
            <a:ext cx="2878200" cy="70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AGENDA</a:t>
            </a:r>
            <a:endParaRPr lang="en-IN" sz="4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96"/>
          <p:cNvSpPr/>
          <p:nvPr/>
        </p:nvSpPr>
        <p:spPr>
          <a:xfrm>
            <a:off x="0" y="-36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8" name="Straight Connector 9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Straight Connector 9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Freeform 9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01" name="Freeform 10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02" name="Freeform 10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03" name="Freeform 10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04" name="Freeform 10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05" name="Freeform 10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06" name="Freeform 105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07" name="Freeform 10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08" name="TextBox 10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9532440" y="530244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111" name="Freeform 110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sp>
        <p:nvSpPr>
          <p:cNvPr id="112" name="TextBox 11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4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 rot="20728200">
            <a:off x="9932400" y="4095000"/>
            <a:ext cx="2037240" cy="2402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14"/>
          <p:cNvSpPr txBox="1"/>
          <p:nvPr/>
        </p:nvSpPr>
        <p:spPr>
          <a:xfrm>
            <a:off x="332280" y="455400"/>
            <a:ext cx="700056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80" b="1" strike="noStrike" spc="-1">
                <a:solidFill>
                  <a:srgbClr val="000000"/>
                </a:solidFill>
                <a:latin typeface="Trebuchet MS"/>
              </a:rPr>
              <a:t>PROBLEM  STATEMENT</a:t>
            </a:r>
            <a:endParaRPr lang="en-IN" sz="4280" b="0" strike="noStrike" spc="-1">
              <a:latin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0000" y="1260000"/>
            <a:ext cx="9810000" cy="49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With the exponential growth of email usage for personal and professional communication, the proliferation of spam emails has become a significant issue. Spam emails not only inundate inboxes, causing inconvenience to users, but also pose serious security risks such as phishing attacks, malware distribution, and fraudulent activities. </a:t>
            </a:r>
          </a:p>
          <a:p>
            <a:r>
              <a:rPr lang="en-IN" sz="2800" b="0" strike="noStrike" spc="-1" dirty="0">
                <a:latin typeface="Times New Roman"/>
              </a:rPr>
              <a:t>Key Challenges:</a:t>
            </a:r>
          </a:p>
          <a:p>
            <a:r>
              <a:rPr lang="en-IN" sz="2800" b="0" strike="noStrike" spc="-1" dirty="0">
                <a:latin typeface="Times New Roman"/>
              </a:rPr>
              <a:t>     1. </a:t>
            </a: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Adversarial Techniques</a:t>
            </a:r>
            <a:endParaRPr lang="en-IN" sz="2800" strike="noStrike" spc="-1" dirty="0">
              <a:latin typeface="Times New Roman"/>
            </a:endParaRPr>
          </a:p>
          <a:p>
            <a:r>
              <a:rPr lang="en-IN" sz="2800" spc="-1" dirty="0">
                <a:latin typeface="Times New Roman"/>
              </a:rPr>
              <a:t>     </a:t>
            </a:r>
            <a:r>
              <a:rPr lang="en-IN" sz="2800" b="0" strike="noStrike" spc="-1" dirty="0">
                <a:latin typeface="Times New Roman"/>
              </a:rPr>
              <a:t>2. </a:t>
            </a: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Imbalanced Data</a:t>
            </a:r>
            <a:r>
              <a:rPr lang="en-IN" sz="2800" strike="noStrike" spc="-1" dirty="0">
                <a:solidFill>
                  <a:srgbClr val="0D0D0D"/>
                </a:solidFill>
                <a:latin typeface="Times New Roman"/>
              </a:rPr>
              <a:t>    </a:t>
            </a:r>
          </a:p>
          <a:p>
            <a:r>
              <a:rPr lang="en-IN" sz="2800" spc="-1" dirty="0">
                <a:solidFill>
                  <a:srgbClr val="0D0D0D"/>
                </a:solidFill>
                <a:latin typeface="Times New Roman"/>
              </a:rPr>
              <a:t>    </a:t>
            </a:r>
            <a:r>
              <a:rPr lang="en-IN" sz="2800" strike="noStrike" spc="-1" dirty="0">
                <a:solidFill>
                  <a:srgbClr val="0D0D0D"/>
                </a:solidFill>
                <a:latin typeface="Times New Roman"/>
              </a:rPr>
              <a:t> </a:t>
            </a:r>
            <a:r>
              <a:rPr lang="en-IN" sz="2800" b="0" strike="noStrike" spc="-1" dirty="0">
                <a:latin typeface="Times New Roman"/>
              </a:rPr>
              <a:t>3. </a:t>
            </a: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Contextual Understanding</a:t>
            </a:r>
            <a:endParaRPr lang="en-IN" sz="280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6"/>
          <p:cNvSpPr/>
          <p:nvPr/>
        </p:nvSpPr>
        <p:spPr>
          <a:xfrm>
            <a:off x="138240" y="1350000"/>
            <a:ext cx="11471760" cy="4410000"/>
          </a:xfrm>
          <a:custGeom>
            <a:avLst/>
            <a:gdLst/>
            <a:ahLst/>
            <a:cxnLst/>
            <a:rect l="0" t="0" r="r" b="b"/>
            <a:pathLst>
              <a:path w="31866" h="12250">
                <a:moveTo>
                  <a:pt x="0" y="12250"/>
                </a:moveTo>
                <a:lnTo>
                  <a:pt x="31866" y="12250"/>
                </a:lnTo>
                <a:lnTo>
                  <a:pt x="31866" y="0"/>
                </a:lnTo>
                <a:lnTo>
                  <a:pt x="0" y="0"/>
                </a:lnTo>
                <a:lnTo>
                  <a:pt x="0" y="12250"/>
                </a:lnTo>
                <a:close/>
              </a:path>
            </a:pathLst>
          </a:custGeom>
          <a:solidFill>
            <a:srgbClr val="F2F2F2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Identification of the challenges associated with email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Definition of the specific objectives and goals of the project.</a:t>
            </a:r>
          </a:p>
          <a:p>
            <a:pPr marL="216000" indent="-216000">
              <a:buClr>
                <a:srgbClr val="050404"/>
              </a:buClr>
              <a:buSzPct val="45000"/>
              <a:buFont typeface="Wingdings" charset="2"/>
              <a:buChar char="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Description of the dataset used for training and testing the email detection model.</a:t>
            </a:r>
          </a:p>
          <a:p>
            <a:pPr marL="216000" indent="-216000">
              <a:buClr>
                <a:srgbClr val="050404"/>
              </a:buClr>
              <a:buSzPct val="45000"/>
              <a:buFont typeface="Wingdings" charset="2"/>
              <a:buChar char="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Overview of the features extracted from email data for classification.</a:t>
            </a:r>
          </a:p>
          <a:p>
            <a:pPr marL="216000" indent="-216000">
              <a:buClr>
                <a:srgbClr val="050404"/>
              </a:buClr>
              <a:buSzPct val="45000"/>
              <a:buFont typeface="Wingdings" charset="2"/>
              <a:buChar char="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Evaluation metrics used to assess the performance of the email detection model (e.g., accuracy, precision, recall, F1-score).</a:t>
            </a:r>
          </a:p>
          <a:p>
            <a:pPr marL="216000" indent="-216000">
              <a:buClr>
                <a:srgbClr val="050404"/>
              </a:buClr>
              <a:buSzPct val="45000"/>
              <a:buFont typeface="Wingdings" charset="2"/>
              <a:buChar char="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Presentation of validation results and verification of model robustness.</a:t>
            </a:r>
          </a:p>
        </p:txBody>
      </p:sp>
      <p:sp>
        <p:nvSpPr>
          <p:cNvPr id="118" name="Straight Connector 117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Straight Connector 118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Freeform 119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21" name="Freeform 120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22" name="Freeform 121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23" name="Freeform 122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24" name="Freeform 123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25" name="Freeform 124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26" name="Freeform 125"/>
          <p:cNvSpPr/>
          <p:nvPr/>
        </p:nvSpPr>
        <p:spPr>
          <a:xfrm>
            <a:off x="10350000" y="360000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27" name="Freeform 126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28" name="TextBox 127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5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0440000" y="4860000"/>
            <a:ext cx="1530000" cy="175788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33" name="TextBox 132"/>
          <p:cNvSpPr txBox="1"/>
          <p:nvPr/>
        </p:nvSpPr>
        <p:spPr>
          <a:xfrm>
            <a:off x="325440" y="270000"/>
            <a:ext cx="6154560" cy="62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00" b="1" strike="noStrike" spc="-1">
                <a:solidFill>
                  <a:srgbClr val="000000"/>
                </a:solidFill>
                <a:latin typeface="Trebuchet MS"/>
              </a:rPr>
              <a:t>PROJECT  OVERVIEW</a:t>
            </a:r>
            <a:endParaRPr lang="en-IN" sz="4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3"/>
          <p:cNvSpPr/>
          <p:nvPr/>
        </p:nvSpPr>
        <p:spPr>
          <a:xfrm>
            <a:off x="1328400" y="1860660"/>
            <a:ext cx="8460000" cy="2790000"/>
          </a:xfrm>
          <a:custGeom>
            <a:avLst/>
            <a:gdLst/>
            <a:ahLst/>
            <a:cxnLst/>
            <a:rect l="0" t="0" r="r" b="b"/>
            <a:pathLst>
              <a:path w="23500" h="7750">
                <a:moveTo>
                  <a:pt x="0" y="7750"/>
                </a:moveTo>
                <a:lnTo>
                  <a:pt x="23500" y="7750"/>
                </a:lnTo>
                <a:lnTo>
                  <a:pt x="23500" y="0"/>
                </a:lnTo>
                <a:lnTo>
                  <a:pt x="0" y="0"/>
                </a:lnTo>
                <a:lnTo>
                  <a:pt x="0" y="77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0" i="0" dirty="0">
                <a:solidFill>
                  <a:srgbClr val="0D0D0D"/>
                </a:solidFill>
                <a:effectLst/>
                <a:latin typeface="Söhne"/>
              </a:rPr>
              <a:t>1. Email Service Providers</a:t>
            </a:r>
          </a:p>
          <a:p>
            <a:r>
              <a:rPr lang="en-IN" sz="3600" strike="noStrike" spc="-1" dirty="0">
                <a:latin typeface="Times New Roman"/>
              </a:rPr>
              <a:t>2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IN" sz="3600" i="0" dirty="0">
                <a:solidFill>
                  <a:srgbClr val="0D0D0D"/>
                </a:solidFill>
                <a:effectLst/>
                <a:latin typeface="Söhne"/>
              </a:rPr>
              <a:t>IT and Security Teams</a:t>
            </a:r>
          </a:p>
          <a:p>
            <a:r>
              <a:rPr lang="en-IN" sz="3600" strike="noStrike" spc="-1" dirty="0">
                <a:latin typeface="Times New Roman"/>
              </a:rPr>
              <a:t>3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US" sz="3600" i="0" dirty="0">
                <a:solidFill>
                  <a:srgbClr val="0D0D0D"/>
                </a:solidFill>
                <a:effectLst/>
                <a:latin typeface="Söhne"/>
              </a:rPr>
              <a:t>Regulatory Authorities and Compliance Officers</a:t>
            </a:r>
          </a:p>
          <a:p>
            <a:r>
              <a:rPr lang="en-IN" sz="3600" strike="noStrike" spc="-1" dirty="0">
                <a:latin typeface="Times New Roman"/>
              </a:rPr>
              <a:t>4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IN" sz="3600" i="0" dirty="0">
                <a:solidFill>
                  <a:srgbClr val="0D0D0D"/>
                </a:solidFill>
                <a:effectLst/>
                <a:latin typeface="Söhne"/>
              </a:rPr>
              <a:t>End-User Clients and Applications</a:t>
            </a:r>
          </a:p>
          <a:p>
            <a:r>
              <a:rPr lang="en-IN" sz="3600" strike="noStrike" spc="-1" dirty="0">
                <a:latin typeface="Times New Roman"/>
              </a:rPr>
              <a:t>5</a:t>
            </a:r>
            <a:r>
              <a:rPr lang="en-IN" sz="3600" b="0" strike="noStrike" spc="-1" dirty="0">
                <a:latin typeface="Times New Roman"/>
              </a:rPr>
              <a:t>. </a:t>
            </a:r>
            <a:r>
              <a:rPr lang="en-IN" sz="3600" i="0" dirty="0">
                <a:solidFill>
                  <a:srgbClr val="0D0D0D"/>
                </a:solidFill>
                <a:effectLst/>
                <a:latin typeface="Söhne"/>
              </a:rPr>
              <a:t>Organizations and Enterprises</a:t>
            </a:r>
            <a:endParaRPr lang="en-IN" sz="3600" strike="noStrike" spc="-1" dirty="0">
              <a:latin typeface="Times New Roman"/>
            </a:endParaRPr>
          </a:p>
        </p:txBody>
      </p:sp>
      <p:sp>
        <p:nvSpPr>
          <p:cNvPr id="135" name="Straight Connector 134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Straight Connector 135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Freeform 136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38" name="Freeform 137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39" name="Freeform 138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40" name="Freeform 139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41" name="Freeform 140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42" name="Freeform 141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43" name="Freeform 142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44" name="Freeform 143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45" name="TextBox 144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6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148"/>
          <p:cNvSpPr txBox="1"/>
          <p:nvPr/>
        </p:nvSpPr>
        <p:spPr>
          <a:xfrm>
            <a:off x="712080" y="934200"/>
            <a:ext cx="6253560" cy="47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230" b="1" strike="noStrike" spc="-1">
                <a:solidFill>
                  <a:srgbClr val="000000"/>
                </a:solidFill>
                <a:latin typeface="Trebuchet MS"/>
              </a:rPr>
              <a:t>WHO ARE THE END USERS?</a:t>
            </a:r>
            <a:endParaRPr lang="en-IN" sz="323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49"/>
          <p:cNvSpPr/>
          <p:nvPr/>
        </p:nvSpPr>
        <p:spPr>
          <a:xfrm>
            <a:off x="720000" y="1530000"/>
            <a:ext cx="9360000" cy="4968000"/>
          </a:xfrm>
          <a:custGeom>
            <a:avLst/>
            <a:gdLst/>
            <a:ahLst/>
            <a:cxnLst/>
            <a:rect l="0" t="0" r="r" b="b"/>
            <a:pathLst>
              <a:path w="26000" h="13800">
                <a:moveTo>
                  <a:pt x="0" y="13800"/>
                </a:moveTo>
                <a:lnTo>
                  <a:pt x="26000" y="13800"/>
                </a:lnTo>
                <a:lnTo>
                  <a:pt x="26000" y="0"/>
                </a:lnTo>
                <a:lnTo>
                  <a:pt x="0" y="0"/>
                </a:lnTo>
                <a:lnTo>
                  <a:pt x="0" y="138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1" name="Straight Connector 150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Straight Connector 151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Freeform 152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54" name="Freeform 153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55" name="Freeform 154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56" name="Freeform 155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57" name="Freeform 156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58" name="Freeform 157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59" name="Freeform 158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60" name="Freeform 159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61" name="TextBox 160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 rot="20850000">
            <a:off x="319680" y="4655880"/>
            <a:ext cx="1620000" cy="195192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63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7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6" name="TextBox 165"/>
          <p:cNvSpPr txBox="1"/>
          <p:nvPr/>
        </p:nvSpPr>
        <p:spPr>
          <a:xfrm>
            <a:off x="570960" y="903600"/>
            <a:ext cx="1207980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3609" b="1" strike="noStrike" spc="-1">
                <a:solidFill>
                  <a:srgbClr val="000000"/>
                </a:solidFill>
                <a:latin typeface="Trebuchet MS"/>
              </a:rPr>
              <a:t>YOUR SOLUTION AND ITS VALUE PROPOSITION</a:t>
            </a:r>
            <a:endParaRPr lang="en-IN" sz="3609" b="0" strike="noStrike" spc="-1">
              <a:latin typeface="Times New Roman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20000" y="1620000"/>
            <a:ext cx="9450000" cy="281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800" b="1" strike="noStrike" spc="-1" dirty="0">
                <a:latin typeface="Times New Roman"/>
              </a:rPr>
              <a:t>Solution: </a:t>
            </a:r>
            <a:endParaRPr lang="en-IN" sz="2800" b="0" strike="noStrike" spc="-1" dirty="0">
              <a:latin typeface="Times New Roman"/>
            </a:endParaRPr>
          </a:p>
          <a:p>
            <a:r>
              <a:rPr lang="en-IN" sz="2800" b="1" strike="noStrike" spc="-1" dirty="0">
                <a:latin typeface="Times New Roman"/>
              </a:rPr>
              <a:t>   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Stay informed about the latest research and advancements in email security to enhance the effectiveness of the solution.</a:t>
            </a:r>
          </a:p>
          <a:p>
            <a:r>
              <a:rPr lang="en-IN" sz="2800" b="1" strike="noStrike" spc="-1" dirty="0">
                <a:latin typeface="Times New Roman"/>
              </a:rPr>
              <a:t>Value Proposition:</a:t>
            </a:r>
            <a:endParaRPr lang="en-IN" sz="2800" b="0" strike="noStrike" spc="-1" dirty="0">
              <a:latin typeface="Times New Roman"/>
            </a:endParaRPr>
          </a:p>
          <a:p>
            <a:r>
              <a:rPr lang="en-IN" sz="2800" b="1" strike="noStrike" spc="-1" dirty="0">
                <a:latin typeface="Times New Roman"/>
              </a:rPr>
              <a:t>    </a:t>
            </a:r>
            <a:r>
              <a:rPr lang="en-US" sz="2800" strike="noStrike" spc="-1" dirty="0">
                <a:solidFill>
                  <a:srgbClr val="0D0D0D"/>
                </a:solidFill>
                <a:latin typeface="Söhne"/>
              </a:rPr>
              <a:t>It’s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ability to address key pain points associated with email communication, particularly the influx of spam emails, while providing enhanced security, productivity, and user experience</a:t>
            </a:r>
            <a:r>
              <a:rPr lang="en-IN" sz="2800" b="0" strike="noStrike" spc="-1" dirty="0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/>
          <p:cNvSpPr/>
          <p:nvPr/>
        </p:nvSpPr>
        <p:spPr>
          <a:xfrm>
            <a:off x="720000" y="1350000"/>
            <a:ext cx="10260000" cy="4500000"/>
          </a:xfrm>
          <a:custGeom>
            <a:avLst/>
            <a:gdLst/>
            <a:ahLst/>
            <a:cxnLst/>
            <a:rect l="0" t="0" r="r" b="b"/>
            <a:pathLst>
              <a:path w="28500" h="12500">
                <a:moveTo>
                  <a:pt x="0" y="12500"/>
                </a:moveTo>
                <a:lnTo>
                  <a:pt x="28500" y="12500"/>
                </a:lnTo>
                <a:lnTo>
                  <a:pt x="28500" y="0"/>
                </a:lnTo>
                <a:lnTo>
                  <a:pt x="0" y="0"/>
                </a:lnTo>
                <a:lnTo>
                  <a:pt x="0" y="125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9" name="Straight Connector 168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169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Freeform 170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72" name="Freeform 171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73" name="Freeform 172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74" name="Freeform 173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75" name="Freeform 174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76" name="Freeform 175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77" name="Freeform 176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78" name="Freeform 177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79" name="TextBox 178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180000" y="4241880"/>
            <a:ext cx="1800000" cy="2495160"/>
          </a:xfrm>
          <a:prstGeom prst="rect">
            <a:avLst/>
          </a:prstGeom>
          <a:ln w="0">
            <a:noFill/>
          </a:ln>
        </p:spPr>
      </p:pic>
      <p:sp>
        <p:nvSpPr>
          <p:cNvPr id="182" name="TextBox 181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8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52400" y="706680"/>
            <a:ext cx="9127800" cy="63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280" b="1" strike="noStrike" spc="-1">
                <a:solidFill>
                  <a:srgbClr val="000000"/>
                </a:solidFill>
                <a:latin typeface="Trebuchet MS"/>
              </a:rPr>
              <a:t>THE WOW IN YOUR SOLUTION</a:t>
            </a:r>
            <a:endParaRPr lang="en-IN" sz="4280" b="0" strike="noStrike" spc="-1">
              <a:latin typeface="Times New Roman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806840" y="1665720"/>
            <a:ext cx="819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514350">
              <a:buAutoNum type="arabicPeriod"/>
            </a:pP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Transparency and Trust</a:t>
            </a:r>
          </a:p>
          <a:p>
            <a:r>
              <a:rPr lang="en-IN" sz="3200" b="0" strike="noStrike" spc="-1" dirty="0">
                <a:latin typeface="Times New Roman"/>
              </a:rPr>
              <a:t>2. </a:t>
            </a: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Intelligent Classification</a:t>
            </a:r>
          </a:p>
          <a:p>
            <a:r>
              <a:rPr lang="en-IN" sz="3200" b="0" strike="noStrike" spc="-1" dirty="0">
                <a:latin typeface="Times New Roman"/>
              </a:rPr>
              <a:t>3. </a:t>
            </a: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Near-Perfect Accuracy</a:t>
            </a:r>
          </a:p>
          <a:p>
            <a:r>
              <a:rPr lang="en-IN" sz="3200" b="0" strike="noStrike" spc="-1" dirty="0">
                <a:latin typeface="Times New Roman"/>
              </a:rPr>
              <a:t>4. </a:t>
            </a: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Comprehensive Security</a:t>
            </a:r>
          </a:p>
          <a:p>
            <a:r>
              <a:rPr lang="en-IN" sz="3200" strike="noStrike" spc="-1" dirty="0">
                <a:latin typeface="Times New Roman"/>
              </a:rPr>
              <a:t>5</a:t>
            </a:r>
            <a:r>
              <a:rPr lang="en-IN" sz="3200" b="0" strike="noStrike" spc="-1" dirty="0">
                <a:latin typeface="Times New Roman"/>
              </a:rPr>
              <a:t>. </a:t>
            </a: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Seamless Integration</a:t>
            </a:r>
            <a:endParaRPr lang="en-IN" sz="320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0" y="4680"/>
            <a:ext cx="12192120" cy="6858360"/>
          </a:xfrm>
          <a:custGeom>
            <a:avLst/>
            <a:gdLst/>
            <a:ahLst/>
            <a:cxnLst/>
            <a:rect l="0" t="0" r="r" b="b"/>
            <a:pathLst>
              <a:path w="33867" h="19051">
                <a:moveTo>
                  <a:pt x="0" y="19051"/>
                </a:moveTo>
                <a:lnTo>
                  <a:pt x="33867" y="19051"/>
                </a:lnTo>
                <a:lnTo>
                  <a:pt x="33867" y="0"/>
                </a:lnTo>
                <a:lnTo>
                  <a:pt x="0" y="0"/>
                </a:lnTo>
                <a:lnTo>
                  <a:pt x="0" y="190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6" name="Straight Connector 185"/>
          <p:cNvSpPr/>
          <p:nvPr/>
        </p:nvSpPr>
        <p:spPr>
          <a:xfrm>
            <a:off x="9377280" y="4680"/>
            <a:ext cx="1219680" cy="685836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Straight Connector 186"/>
          <p:cNvSpPr/>
          <p:nvPr/>
        </p:nvSpPr>
        <p:spPr>
          <a:xfrm flipH="1">
            <a:off x="7434000" y="3690720"/>
            <a:ext cx="4763880" cy="3177000"/>
          </a:xfrm>
          <a:prstGeom prst="line">
            <a:avLst/>
          </a:prstGeom>
          <a:ln w="9360" cap="rnd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Freeform 187"/>
          <p:cNvSpPr/>
          <p:nvPr/>
        </p:nvSpPr>
        <p:spPr>
          <a:xfrm>
            <a:off x="9181800" y="-9720"/>
            <a:ext cx="3010320" cy="6867720"/>
          </a:xfrm>
          <a:custGeom>
            <a:avLst/>
            <a:gdLst/>
            <a:ahLst/>
            <a:cxnLst/>
            <a:rect l="0" t="0" r="r" b="b"/>
            <a:pathLst>
              <a:path w="8362" h="19077">
                <a:moveTo>
                  <a:pt x="5688" y="0"/>
                </a:moveTo>
                <a:lnTo>
                  <a:pt x="8362" y="0"/>
                </a:lnTo>
                <a:lnTo>
                  <a:pt x="8362" y="19077"/>
                </a:lnTo>
                <a:lnTo>
                  <a:pt x="0" y="19077"/>
                </a:lnTo>
                <a:lnTo>
                  <a:pt x="5688" y="0"/>
                </a:lnTo>
                <a:close/>
              </a:path>
            </a:pathLst>
          </a:custGeom>
          <a:solidFill>
            <a:srgbClr val="5FCBEF">
              <a:alpha val="36000"/>
            </a:srgbClr>
          </a:solidFill>
          <a:ln w="0">
            <a:noFill/>
          </a:ln>
        </p:spPr>
      </p:sp>
      <p:sp>
        <p:nvSpPr>
          <p:cNvPr id="189" name="Freeform 188"/>
          <p:cNvSpPr/>
          <p:nvPr/>
        </p:nvSpPr>
        <p:spPr>
          <a:xfrm>
            <a:off x="9601200" y="-9720"/>
            <a:ext cx="2590920" cy="6867720"/>
          </a:xfrm>
          <a:custGeom>
            <a:avLst/>
            <a:gdLst/>
            <a:ahLst/>
            <a:cxnLst/>
            <a:rect l="0" t="0" r="r" b="b"/>
            <a:pathLst>
              <a:path w="7197" h="19077">
                <a:moveTo>
                  <a:pt x="0" y="0"/>
                </a:moveTo>
                <a:lnTo>
                  <a:pt x="7197" y="0"/>
                </a:lnTo>
                <a:lnTo>
                  <a:pt x="7197" y="19077"/>
                </a:lnTo>
                <a:lnTo>
                  <a:pt x="3362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20000"/>
            </a:srgbClr>
          </a:solidFill>
          <a:ln w="0">
            <a:noFill/>
          </a:ln>
        </p:spPr>
      </p:sp>
      <p:sp>
        <p:nvSpPr>
          <p:cNvPr id="190" name="Freeform 189"/>
          <p:cNvSpPr/>
          <p:nvPr/>
        </p:nvSpPr>
        <p:spPr>
          <a:xfrm>
            <a:off x="8934120" y="3047760"/>
            <a:ext cx="3258000" cy="3810600"/>
          </a:xfrm>
          <a:custGeom>
            <a:avLst/>
            <a:gdLst/>
            <a:ahLst/>
            <a:cxnLst/>
            <a:rect l="0" t="0" r="r" b="b"/>
            <a:pathLst>
              <a:path w="9050" h="10585">
                <a:moveTo>
                  <a:pt x="0" y="10585"/>
                </a:moveTo>
                <a:lnTo>
                  <a:pt x="9050" y="0"/>
                </a:lnTo>
                <a:lnTo>
                  <a:pt x="9050" y="10585"/>
                </a:lnTo>
                <a:lnTo>
                  <a:pt x="0" y="10585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91" name="Freeform 190"/>
          <p:cNvSpPr/>
          <p:nvPr/>
        </p:nvSpPr>
        <p:spPr>
          <a:xfrm>
            <a:off x="9334440" y="-9720"/>
            <a:ext cx="2857680" cy="6867720"/>
          </a:xfrm>
          <a:custGeom>
            <a:avLst/>
            <a:gdLst/>
            <a:ahLst/>
            <a:cxnLst/>
            <a:rect l="0" t="0" r="r" b="b"/>
            <a:pathLst>
              <a:path w="7938" h="19077">
                <a:moveTo>
                  <a:pt x="0" y="0"/>
                </a:moveTo>
                <a:lnTo>
                  <a:pt x="7938" y="0"/>
                </a:lnTo>
                <a:lnTo>
                  <a:pt x="7938" y="19077"/>
                </a:lnTo>
                <a:lnTo>
                  <a:pt x="687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17B0E4">
              <a:alpha val="50000"/>
            </a:srgbClr>
          </a:solidFill>
          <a:ln w="0">
            <a:noFill/>
          </a:ln>
        </p:spPr>
      </p:sp>
      <p:sp>
        <p:nvSpPr>
          <p:cNvPr id="192" name="Freeform 191"/>
          <p:cNvSpPr/>
          <p:nvPr/>
        </p:nvSpPr>
        <p:spPr>
          <a:xfrm>
            <a:off x="10896480" y="-9720"/>
            <a:ext cx="1295640" cy="6867720"/>
          </a:xfrm>
          <a:custGeom>
            <a:avLst/>
            <a:gdLst/>
            <a:ahLst/>
            <a:cxnLst/>
            <a:rect l="0" t="0" r="r" b="b"/>
            <a:pathLst>
              <a:path w="3599" h="19077">
                <a:moveTo>
                  <a:pt x="2845" y="0"/>
                </a:moveTo>
                <a:lnTo>
                  <a:pt x="3599" y="0"/>
                </a:lnTo>
                <a:lnTo>
                  <a:pt x="3599" y="19077"/>
                </a:lnTo>
                <a:lnTo>
                  <a:pt x="0" y="19077"/>
                </a:lnTo>
                <a:lnTo>
                  <a:pt x="2845" y="0"/>
                </a:lnTo>
                <a:close/>
              </a:path>
            </a:pathLst>
          </a:custGeom>
          <a:solidFill>
            <a:srgbClr val="2E83C3">
              <a:alpha val="70000"/>
            </a:srgbClr>
          </a:solidFill>
          <a:ln w="0">
            <a:noFill/>
          </a:ln>
        </p:spPr>
      </p:sp>
      <p:sp>
        <p:nvSpPr>
          <p:cNvPr id="193" name="Freeform 192"/>
          <p:cNvSpPr/>
          <p:nvPr/>
        </p:nvSpPr>
        <p:spPr>
          <a:xfrm>
            <a:off x="10934640" y="-9720"/>
            <a:ext cx="1257480" cy="6867720"/>
          </a:xfrm>
          <a:custGeom>
            <a:avLst/>
            <a:gdLst/>
            <a:ahLst/>
            <a:cxnLst/>
            <a:rect l="0" t="0" r="r" b="b"/>
            <a:pathLst>
              <a:path w="3493" h="19077">
                <a:moveTo>
                  <a:pt x="0" y="0"/>
                </a:moveTo>
                <a:lnTo>
                  <a:pt x="3493" y="0"/>
                </a:lnTo>
                <a:lnTo>
                  <a:pt x="3493" y="19077"/>
                </a:lnTo>
                <a:lnTo>
                  <a:pt x="3101" y="19077"/>
                </a:lnTo>
                <a:lnTo>
                  <a:pt x="0" y="0"/>
                </a:lnTo>
                <a:close/>
              </a:path>
            </a:pathLst>
          </a:custGeom>
          <a:solidFill>
            <a:srgbClr val="236292">
              <a:alpha val="80000"/>
            </a:srgbClr>
          </a:solidFill>
          <a:ln w="0">
            <a:noFill/>
          </a:ln>
        </p:spPr>
      </p:sp>
      <p:sp>
        <p:nvSpPr>
          <p:cNvPr id="194" name="Freeform 193"/>
          <p:cNvSpPr/>
          <p:nvPr/>
        </p:nvSpPr>
        <p:spPr>
          <a:xfrm>
            <a:off x="10372680" y="3590640"/>
            <a:ext cx="1819440" cy="3267720"/>
          </a:xfrm>
          <a:custGeom>
            <a:avLst/>
            <a:gdLst/>
            <a:ahLst/>
            <a:cxnLst/>
            <a:rect l="0" t="0" r="r" b="b"/>
            <a:pathLst>
              <a:path w="5054" h="9077">
                <a:moveTo>
                  <a:pt x="0" y="9077"/>
                </a:moveTo>
                <a:lnTo>
                  <a:pt x="5054" y="0"/>
                </a:lnTo>
                <a:lnTo>
                  <a:pt x="5054" y="9077"/>
                </a:lnTo>
                <a:lnTo>
                  <a:pt x="0" y="9077"/>
                </a:lnTo>
                <a:close/>
              </a:path>
            </a:pathLst>
          </a:custGeom>
          <a:solidFill>
            <a:srgbClr val="17B0E4">
              <a:alpha val="66000"/>
            </a:srgbClr>
          </a:solidFill>
          <a:ln w="0">
            <a:noFill/>
          </a:ln>
        </p:spPr>
      </p:sp>
      <p:sp>
        <p:nvSpPr>
          <p:cNvPr id="195" name="Freeform 194"/>
          <p:cNvSpPr/>
          <p:nvPr/>
        </p:nvSpPr>
        <p:spPr>
          <a:xfrm>
            <a:off x="0" y="4009680"/>
            <a:ext cx="447840" cy="2848680"/>
          </a:xfrm>
          <a:custGeom>
            <a:avLst/>
            <a:gdLst/>
            <a:ahLst/>
            <a:cxnLst/>
            <a:rect l="0" t="0" r="r" b="b"/>
            <a:pathLst>
              <a:path w="1244" h="7913">
                <a:moveTo>
                  <a:pt x="0" y="7913"/>
                </a:moveTo>
                <a:lnTo>
                  <a:pt x="0" y="0"/>
                </a:lnTo>
                <a:lnTo>
                  <a:pt x="1244" y="7913"/>
                </a:lnTo>
                <a:lnTo>
                  <a:pt x="0" y="7913"/>
                </a:lnTo>
                <a:close/>
              </a:path>
            </a:pathLst>
          </a:custGeom>
          <a:solidFill>
            <a:srgbClr val="5FCBEF">
              <a:alpha val="70000"/>
            </a:srgbClr>
          </a:solidFill>
          <a:ln w="0">
            <a:noFill/>
          </a:ln>
        </p:spPr>
      </p:sp>
      <p:sp>
        <p:nvSpPr>
          <p:cNvPr id="196" name="TextBox 195"/>
          <p:cNvSpPr txBox="1"/>
          <p:nvPr/>
        </p:nvSpPr>
        <p:spPr>
          <a:xfrm>
            <a:off x="752400" y="6487560"/>
            <a:ext cx="7383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83C3"/>
                </a:solidFill>
                <a:latin typeface="Trebuchet MS"/>
              </a:rPr>
              <a:t>3/21/2024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538280" y="6487560"/>
            <a:ext cx="119232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1" strike="noStrike" spc="-1">
                <a:solidFill>
                  <a:srgbClr val="2E83C3"/>
                </a:solidFill>
                <a:latin typeface="Trebuchet MS"/>
              </a:rPr>
              <a:t>Annual Review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9353520" y="5362560"/>
            <a:ext cx="457560" cy="457560"/>
          </a:xfrm>
          <a:custGeom>
            <a:avLst/>
            <a:gdLst/>
            <a:ahLst/>
            <a:cxnLst/>
            <a:rect l="0" t="0" r="r" b="b"/>
            <a:pathLst>
              <a:path w="1271" h="1271">
                <a:moveTo>
                  <a:pt x="0" y="1271"/>
                </a:moveTo>
                <a:lnTo>
                  <a:pt x="1271" y="1271"/>
                </a:lnTo>
                <a:lnTo>
                  <a:pt x="1271" y="0"/>
                </a:lnTo>
                <a:lnTo>
                  <a:pt x="0" y="0"/>
                </a:lnTo>
                <a:lnTo>
                  <a:pt x="0" y="1271"/>
                </a:lnTo>
                <a:close/>
              </a:path>
            </a:pathLst>
          </a:custGeom>
          <a:solidFill>
            <a:srgbClr val="42B051"/>
          </a:solidFill>
          <a:ln w="0">
            <a:noFill/>
          </a:ln>
        </p:spPr>
      </p:sp>
      <p:sp>
        <p:nvSpPr>
          <p:cNvPr id="199" name="Freeform 198"/>
          <p:cNvSpPr/>
          <p:nvPr/>
        </p:nvSpPr>
        <p:spPr>
          <a:xfrm>
            <a:off x="9353520" y="5895720"/>
            <a:ext cx="181080" cy="181440"/>
          </a:xfrm>
          <a:custGeom>
            <a:avLst/>
            <a:gdLst/>
            <a:ahLst/>
            <a:cxnLst/>
            <a:rect l="0" t="0" r="r" b="b"/>
            <a:pathLst>
              <a:path w="503" h="504">
                <a:moveTo>
                  <a:pt x="0" y="504"/>
                </a:moveTo>
                <a:lnTo>
                  <a:pt x="503" y="504"/>
                </a:lnTo>
                <a:lnTo>
                  <a:pt x="503" y="0"/>
                </a:lnTo>
                <a:lnTo>
                  <a:pt x="0" y="0"/>
                </a:lnTo>
                <a:lnTo>
                  <a:pt x="0" y="504"/>
                </a:lnTo>
                <a:close/>
              </a:path>
            </a:pathLst>
          </a:custGeom>
          <a:solidFill>
            <a:srgbClr val="2E946B"/>
          </a:solidFill>
          <a:ln w="0">
            <a:noFill/>
          </a:ln>
        </p:spPr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201" name="TextBox 200"/>
          <p:cNvSpPr txBox="1"/>
          <p:nvPr/>
        </p:nvSpPr>
        <p:spPr>
          <a:xfrm>
            <a:off x="11391480" y="6487560"/>
            <a:ext cx="142560" cy="1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130" b="0" strike="noStrike" spc="-1">
                <a:solidFill>
                  <a:srgbClr val="2E946B"/>
                </a:solidFill>
                <a:latin typeface="Trebuchet MS"/>
              </a:rPr>
              <a:t>9</a:t>
            </a:r>
            <a:endParaRPr lang="en-IN" sz="1130" b="0" strike="noStrike" spc="-1">
              <a:latin typeface="Times New Roman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40000" y="160335"/>
            <a:ext cx="4074480" cy="71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4810" b="1" strike="noStrike" spc="-1">
                <a:solidFill>
                  <a:srgbClr val="000000"/>
                </a:solidFill>
                <a:latin typeface="Trebuchet MS"/>
              </a:rPr>
              <a:t>MODELLING</a:t>
            </a:r>
            <a:endParaRPr lang="en-IN" sz="4810" b="0" strike="noStrike" spc="-1">
              <a:latin typeface="Times New Roman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48720" y="1027260"/>
            <a:ext cx="10080000" cy="596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00" dirty="0">
                <a:solidFill>
                  <a:srgbClr val="0D0D0D"/>
                </a:solidFill>
                <a:latin typeface="Söhne"/>
              </a:rPr>
              <a:t>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mail detection involves building a predictive model that can effectively distinguish between spam and legitimate (ham) emails based on various features extracted from the email content, headers, and metadata.</a:t>
            </a: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Data Collection and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Model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endParaRPr lang="en-IN" sz="2800" dirty="0">
              <a:solidFill>
                <a:srgbClr val="0D0D0D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Söhne"/>
              </a:rPr>
              <a:t>Continuous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0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439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Söhne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Vinaykrishna Babu</dc:creator>
  <dc:description/>
  <cp:lastModifiedBy>ROHINI G</cp:lastModifiedBy>
  <cp:revision>7</cp:revision>
  <dcterms:modified xsi:type="dcterms:W3CDTF">2024-04-05T01:17:53Z</dcterms:modified>
  <dc:language>en-IN</dc:language>
</cp:coreProperties>
</file>