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7" r:id="rId2"/>
    <p:sldId id="258" r:id="rId3"/>
    <p:sldId id="259" r:id="rId4"/>
    <p:sldId id="262" r:id="rId5"/>
    <p:sldId id="263" r:id="rId6"/>
    <p:sldId id="264" r:id="rId7"/>
    <p:sldId id="269" r:id="rId8"/>
    <p:sldId id="265" r:id="rId9"/>
    <p:sldId id="267"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3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E2712-8B4B-41D9-BFBA-E20DC8421F6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CB2AE-916B-4C1D-A0ED-236AC8B2BF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41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E2712-8B4B-41D9-BFBA-E20DC8421F6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CB2AE-916B-4C1D-A0ED-236AC8B2BF92}" type="slidenum">
              <a:rPr lang="en-IN" smtClean="0"/>
              <a:t>‹#›</a:t>
            </a:fld>
            <a:endParaRPr lang="en-IN"/>
          </a:p>
        </p:txBody>
      </p:sp>
    </p:spTree>
    <p:extLst>
      <p:ext uri="{BB962C8B-B14F-4D97-AF65-F5344CB8AC3E}">
        <p14:creationId xmlns:p14="http://schemas.microsoft.com/office/powerpoint/2010/main" val="160022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E2712-8B4B-41D9-BFBA-E20DC8421F6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CB2AE-916B-4C1D-A0ED-236AC8B2BF92}" type="slidenum">
              <a:rPr lang="en-IN" smtClean="0"/>
              <a:t>‹#›</a:t>
            </a:fld>
            <a:endParaRPr lang="en-IN"/>
          </a:p>
        </p:txBody>
      </p:sp>
    </p:spTree>
    <p:extLst>
      <p:ext uri="{BB962C8B-B14F-4D97-AF65-F5344CB8AC3E}">
        <p14:creationId xmlns:p14="http://schemas.microsoft.com/office/powerpoint/2010/main" val="156027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E2712-8B4B-41D9-BFBA-E20DC8421F6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CB2AE-916B-4C1D-A0ED-236AC8B2BF92}" type="slidenum">
              <a:rPr lang="en-IN" smtClean="0"/>
              <a:t>‹#›</a:t>
            </a:fld>
            <a:endParaRPr lang="en-IN"/>
          </a:p>
        </p:txBody>
      </p:sp>
    </p:spTree>
    <p:extLst>
      <p:ext uri="{BB962C8B-B14F-4D97-AF65-F5344CB8AC3E}">
        <p14:creationId xmlns:p14="http://schemas.microsoft.com/office/powerpoint/2010/main" val="303260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E2712-8B4B-41D9-BFBA-E20DC8421F6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CB2AE-916B-4C1D-A0ED-236AC8B2BF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42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E2712-8B4B-41D9-BFBA-E20DC8421F68}"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CB2AE-916B-4C1D-A0ED-236AC8B2BF92}" type="slidenum">
              <a:rPr lang="en-IN" smtClean="0"/>
              <a:t>‹#›</a:t>
            </a:fld>
            <a:endParaRPr lang="en-IN"/>
          </a:p>
        </p:txBody>
      </p:sp>
    </p:spTree>
    <p:extLst>
      <p:ext uri="{BB962C8B-B14F-4D97-AF65-F5344CB8AC3E}">
        <p14:creationId xmlns:p14="http://schemas.microsoft.com/office/powerpoint/2010/main" val="246487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E2712-8B4B-41D9-BFBA-E20DC8421F68}"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FCB2AE-916B-4C1D-A0ED-236AC8B2BF92}" type="slidenum">
              <a:rPr lang="en-IN" smtClean="0"/>
              <a:t>‹#›</a:t>
            </a:fld>
            <a:endParaRPr lang="en-IN"/>
          </a:p>
        </p:txBody>
      </p:sp>
    </p:spTree>
    <p:extLst>
      <p:ext uri="{BB962C8B-B14F-4D97-AF65-F5344CB8AC3E}">
        <p14:creationId xmlns:p14="http://schemas.microsoft.com/office/powerpoint/2010/main" val="167782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E2712-8B4B-41D9-BFBA-E20DC8421F68}"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FCB2AE-916B-4C1D-A0ED-236AC8B2BF92}" type="slidenum">
              <a:rPr lang="en-IN" smtClean="0"/>
              <a:t>‹#›</a:t>
            </a:fld>
            <a:endParaRPr lang="en-IN"/>
          </a:p>
        </p:txBody>
      </p:sp>
    </p:spTree>
    <p:extLst>
      <p:ext uri="{BB962C8B-B14F-4D97-AF65-F5344CB8AC3E}">
        <p14:creationId xmlns:p14="http://schemas.microsoft.com/office/powerpoint/2010/main" val="164721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5E2712-8B4B-41D9-BFBA-E20DC8421F68}" type="datetimeFigureOut">
              <a:rPr lang="en-IN" smtClean="0"/>
              <a:t>29-08-2023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0FCB2AE-916B-4C1D-A0ED-236AC8B2BF92}" type="slidenum">
              <a:rPr lang="en-IN" smtClean="0"/>
              <a:t>‹#›</a:t>
            </a:fld>
            <a:endParaRPr lang="en-IN"/>
          </a:p>
        </p:txBody>
      </p:sp>
    </p:spTree>
    <p:extLst>
      <p:ext uri="{BB962C8B-B14F-4D97-AF65-F5344CB8AC3E}">
        <p14:creationId xmlns:p14="http://schemas.microsoft.com/office/powerpoint/2010/main" val="213723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5E2712-8B4B-41D9-BFBA-E20DC8421F68}" type="datetimeFigureOut">
              <a:rPr lang="en-IN" smtClean="0"/>
              <a:t>29-08-2023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FCB2AE-916B-4C1D-A0ED-236AC8B2BF92}" type="slidenum">
              <a:rPr lang="en-IN" smtClean="0"/>
              <a:t>‹#›</a:t>
            </a:fld>
            <a:endParaRPr lang="en-IN"/>
          </a:p>
        </p:txBody>
      </p:sp>
    </p:spTree>
    <p:extLst>
      <p:ext uri="{BB962C8B-B14F-4D97-AF65-F5344CB8AC3E}">
        <p14:creationId xmlns:p14="http://schemas.microsoft.com/office/powerpoint/2010/main" val="220821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E2712-8B4B-41D9-BFBA-E20DC8421F68}"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CB2AE-916B-4C1D-A0ED-236AC8B2BF92}" type="slidenum">
              <a:rPr lang="en-IN" smtClean="0"/>
              <a:t>‹#›</a:t>
            </a:fld>
            <a:endParaRPr lang="en-IN"/>
          </a:p>
        </p:txBody>
      </p:sp>
    </p:spTree>
    <p:extLst>
      <p:ext uri="{BB962C8B-B14F-4D97-AF65-F5344CB8AC3E}">
        <p14:creationId xmlns:p14="http://schemas.microsoft.com/office/powerpoint/2010/main" val="49492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5E2712-8B4B-41D9-BFBA-E20DC8421F68}" type="datetimeFigureOut">
              <a:rPr lang="en-IN" smtClean="0"/>
              <a:t>29-08-2023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FCB2AE-916B-4C1D-A0ED-236AC8B2BF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1216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implilearn.com/tutorials/machine-learning-tutorial/logistic-regression-in-python" TargetMode="External"/><Relationship Id="rId2" Type="http://schemas.openxmlformats.org/officeDocument/2006/relationships/hyperlink" Target="https://www.geeksforgeeks.org/pandas-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7F82-9C13-436D-92F4-8A2598669A03}"/>
              </a:ext>
            </a:extLst>
          </p:cNvPr>
          <p:cNvSpPr>
            <a:spLocks noGrp="1"/>
          </p:cNvSpPr>
          <p:nvPr>
            <p:ph type="ctrTitle"/>
          </p:nvPr>
        </p:nvSpPr>
        <p:spPr>
          <a:xfrm>
            <a:off x="932155" y="417250"/>
            <a:ext cx="10493405" cy="2308195"/>
          </a:xfrm>
        </p:spPr>
        <p:txBody>
          <a:bodyPr>
            <a:normAutofit/>
          </a:bodyPr>
          <a:lstStyle/>
          <a:p>
            <a:pPr algn="ctr"/>
            <a:r>
              <a:rPr lang="en-US" sz="6000" b="1" u="sng" dirty="0">
                <a:solidFill>
                  <a:schemeClr val="bg2">
                    <a:lumMod val="50000"/>
                  </a:schemeClr>
                </a:solidFill>
              </a:rPr>
              <a:t>Placement Prediction using ML</a:t>
            </a:r>
            <a:br>
              <a:rPr lang="en-US" sz="6000" dirty="0">
                <a:solidFill>
                  <a:schemeClr val="bg2">
                    <a:lumMod val="50000"/>
                  </a:schemeClr>
                </a:solidFill>
              </a:rPr>
            </a:br>
            <a:br>
              <a:rPr lang="en-US" sz="6000" dirty="0">
                <a:solidFill>
                  <a:schemeClr val="bg2">
                    <a:lumMod val="50000"/>
                  </a:schemeClr>
                </a:solidFill>
              </a:rPr>
            </a:br>
            <a:endParaRPr lang="en-IN" sz="2800" dirty="0"/>
          </a:p>
        </p:txBody>
      </p:sp>
      <p:sp>
        <p:nvSpPr>
          <p:cNvPr id="3" name="Subtitle 2">
            <a:extLst>
              <a:ext uri="{FF2B5EF4-FFF2-40B4-BE49-F238E27FC236}">
                <a16:creationId xmlns:a16="http://schemas.microsoft.com/office/drawing/2014/main" id="{48E4F360-B6EB-4BFE-8B80-C2941B578BB4}"/>
              </a:ext>
            </a:extLst>
          </p:cNvPr>
          <p:cNvSpPr>
            <a:spLocks noGrp="1"/>
          </p:cNvSpPr>
          <p:nvPr>
            <p:ph type="subTitle" idx="1"/>
          </p:nvPr>
        </p:nvSpPr>
        <p:spPr>
          <a:xfrm>
            <a:off x="1015013" y="2237172"/>
            <a:ext cx="9648547" cy="2041865"/>
          </a:xfrm>
        </p:spPr>
        <p:txBody>
          <a:bodyPr>
            <a:normAutofit/>
          </a:bodyPr>
          <a:lstStyle/>
          <a:p>
            <a:r>
              <a:rPr lang="en-IN" sz="2400" b="1" i="0" u="none" strike="noStrike" cap="none" dirty="0">
                <a:solidFill>
                  <a:srgbClr val="C00000"/>
                </a:solidFill>
                <a:effectLst/>
                <a:latin typeface="Calibri" panose="020F0502020204030204" pitchFamily="34" charset="0"/>
              </a:rPr>
              <a:t>Guide</a:t>
            </a:r>
            <a:r>
              <a:rPr lang="en-IN" sz="2400" b="0" i="0" u="none" strike="noStrike" cap="none" dirty="0">
                <a:solidFill>
                  <a:srgbClr val="C00000"/>
                </a:solidFill>
                <a:effectLst/>
                <a:latin typeface="Calibri" panose="020F0502020204030204" pitchFamily="34" charset="0"/>
              </a:rPr>
              <a:t> : </a:t>
            </a:r>
            <a:r>
              <a:rPr lang="en-IN" sz="2400" b="0" i="0" u="none" strike="noStrike" cap="none" dirty="0" err="1">
                <a:solidFill>
                  <a:srgbClr val="C00000"/>
                </a:solidFill>
                <a:effectLst/>
                <a:latin typeface="Calibri" panose="020F0502020204030204" pitchFamily="34" charset="0"/>
              </a:rPr>
              <a:t>L.J</a:t>
            </a:r>
            <a:r>
              <a:rPr lang="en-IN" sz="2400" b="0" i="0" u="none" strike="noStrike" cap="none" err="1">
                <a:solidFill>
                  <a:srgbClr val="C00000"/>
                </a:solidFill>
                <a:effectLst/>
                <a:latin typeface="Calibri" panose="020F0502020204030204" pitchFamily="34" charset="0"/>
              </a:rPr>
              <a:t>.</a:t>
            </a:r>
            <a:r>
              <a:rPr lang="en-IN" sz="2400" b="0" i="0" u="none" strike="noStrike" cap="none">
                <a:solidFill>
                  <a:srgbClr val="C00000"/>
                </a:solidFill>
                <a:effectLst/>
                <a:latin typeface="Calibri" panose="020F0502020204030204" pitchFamily="34" charset="0"/>
              </a:rPr>
              <a:t>Deovkate</a:t>
            </a:r>
            <a:endParaRPr lang="en-IN" sz="2400" b="0" i="0" u="none" strike="noStrike" dirty="0">
              <a:solidFill>
                <a:srgbClr val="C00000"/>
              </a:solidFill>
              <a:effectLst/>
              <a:latin typeface="Calibri" panose="020F0502020204030204" pitchFamily="34" charset="0"/>
            </a:endParaRPr>
          </a:p>
          <a:p>
            <a:r>
              <a:rPr lang="en-IN" sz="2400" b="1" i="0" u="none" strike="noStrike" cap="none" dirty="0">
                <a:solidFill>
                  <a:srgbClr val="C00000"/>
                </a:solidFill>
                <a:effectLst/>
                <a:latin typeface="Calibri" panose="020F0502020204030204" pitchFamily="34" charset="0"/>
              </a:rPr>
              <a:t>Name</a:t>
            </a:r>
            <a:r>
              <a:rPr lang="en-IN" sz="2400" b="0" i="0" u="none" strike="noStrike" cap="none" dirty="0">
                <a:solidFill>
                  <a:srgbClr val="C00000"/>
                </a:solidFill>
                <a:effectLst/>
                <a:latin typeface="Calibri" panose="020F0502020204030204" pitchFamily="34" charset="0"/>
              </a:rPr>
              <a:t> :</a:t>
            </a:r>
            <a:r>
              <a:rPr lang="en-IN" cap="none" dirty="0">
                <a:solidFill>
                  <a:srgbClr val="C00000"/>
                </a:solidFill>
                <a:latin typeface="Calibri" panose="020F0502020204030204" pitchFamily="34" charset="0"/>
              </a:rPr>
              <a:t>Rohit Rajendra Gaikwad</a:t>
            </a:r>
            <a:endParaRPr lang="en-IN" sz="2400" b="0" i="0" u="none" strike="noStrike" cap="none" dirty="0">
              <a:solidFill>
                <a:srgbClr val="C00000"/>
              </a:solidFill>
              <a:effectLst/>
              <a:latin typeface="Calibri" panose="020F0502020204030204" pitchFamily="34" charset="0"/>
            </a:endParaRPr>
          </a:p>
          <a:p>
            <a:r>
              <a:rPr lang="en-IN" b="1" cap="none" dirty="0">
                <a:solidFill>
                  <a:srgbClr val="C00000"/>
                </a:solidFill>
                <a:latin typeface="Calibri" panose="020F0502020204030204" pitchFamily="34" charset="0"/>
              </a:rPr>
              <a:t>Roll no </a:t>
            </a:r>
            <a:r>
              <a:rPr lang="en-IN" cap="none" dirty="0">
                <a:solidFill>
                  <a:srgbClr val="C00000"/>
                </a:solidFill>
                <a:latin typeface="Calibri" panose="020F0502020204030204" pitchFamily="34" charset="0"/>
              </a:rPr>
              <a:t>:40	</a:t>
            </a:r>
          </a:p>
          <a:p>
            <a:r>
              <a:rPr lang="en-IN" sz="2400" b="1" i="0" u="none" strike="noStrike" cap="none" dirty="0">
                <a:solidFill>
                  <a:srgbClr val="C00000"/>
                </a:solidFill>
                <a:effectLst/>
                <a:latin typeface="Calibri" panose="020F0502020204030204" pitchFamily="34" charset="0"/>
              </a:rPr>
              <a:t>Branch &amp; </a:t>
            </a:r>
            <a:r>
              <a:rPr lang="en-IN" b="1" cap="none" dirty="0">
                <a:solidFill>
                  <a:srgbClr val="C00000"/>
                </a:solidFill>
                <a:latin typeface="Calibri" panose="020F0502020204030204" pitchFamily="34" charset="0"/>
              </a:rPr>
              <a:t>D</a:t>
            </a:r>
            <a:r>
              <a:rPr lang="en-IN" sz="2400" b="1" i="0" u="none" strike="noStrike" cap="none" dirty="0">
                <a:solidFill>
                  <a:srgbClr val="C00000"/>
                </a:solidFill>
                <a:effectLst/>
                <a:latin typeface="Calibri" panose="020F0502020204030204" pitchFamily="34" charset="0"/>
              </a:rPr>
              <a:t>iv </a:t>
            </a:r>
            <a:r>
              <a:rPr lang="en-IN" sz="2400" b="0" i="0" u="none" strike="noStrike" cap="none" dirty="0">
                <a:solidFill>
                  <a:srgbClr val="C00000"/>
                </a:solidFill>
                <a:effectLst/>
                <a:latin typeface="Calibri" panose="020F0502020204030204" pitchFamily="34" charset="0"/>
              </a:rPr>
              <a:t>:</a:t>
            </a:r>
            <a:r>
              <a:rPr lang="en-IN" i="1" cap="none" dirty="0">
                <a:solidFill>
                  <a:srgbClr val="C00000"/>
                </a:solidFill>
                <a:latin typeface="Calibri" panose="020F0502020204030204" pitchFamily="34" charset="0"/>
              </a:rPr>
              <a:t>IT</a:t>
            </a:r>
            <a:endParaRPr lang="en-IN" sz="2400" b="0" i="0" u="none" strike="noStrike" cap="none" dirty="0">
              <a:solidFill>
                <a:srgbClr val="C00000"/>
              </a:solidFill>
              <a:effectLst/>
              <a:latin typeface="Calibri" panose="020F0502020204030204" pitchFamily="34" charset="0"/>
            </a:endParaRPr>
          </a:p>
        </p:txBody>
      </p:sp>
    </p:spTree>
    <p:extLst>
      <p:ext uri="{BB962C8B-B14F-4D97-AF65-F5344CB8AC3E}">
        <p14:creationId xmlns:p14="http://schemas.microsoft.com/office/powerpoint/2010/main" val="358146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FDFD-0F4E-2168-66B9-EE0D2F8B0408}"/>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6F268E19-9417-7FB5-B63D-A1A530BE55EC}"/>
              </a:ext>
            </a:extLst>
          </p:cNvPr>
          <p:cNvSpPr>
            <a:spLocks noGrp="1"/>
          </p:cNvSpPr>
          <p:nvPr>
            <p:ph idx="1"/>
          </p:nvPr>
        </p:nvSpPr>
        <p:spPr/>
        <p:txBody>
          <a:bodyPr/>
          <a:lstStyle/>
          <a:p>
            <a:pPr marL="228600" indent="-228600" algn="just"/>
            <a:r>
              <a:rPr lang="en-US" sz="1800" dirty="0">
                <a:effectLst/>
                <a:latin typeface="Times New Roman" panose="02020603050405020304" pitchFamily="18" charset="0"/>
                <a:ea typeface="Times New Roman" panose="02020603050405020304" pitchFamily="18" charset="0"/>
              </a:rPr>
              <a:t>[1] Nikhil Kumar, </a:t>
            </a:r>
            <a:r>
              <a:rPr lang="en-US" sz="1800" dirty="0" err="1">
                <a:effectLst/>
                <a:latin typeface="Times New Roman" panose="02020603050405020304" pitchFamily="18" charset="0"/>
                <a:ea typeface="Times New Roman" panose="02020603050405020304" pitchFamily="18" charset="0"/>
              </a:rPr>
              <a:t>Thirunavukkarasu</a:t>
            </a:r>
            <a:r>
              <a:rPr lang="en-US" sz="1800" dirty="0">
                <a:effectLst/>
                <a:latin typeface="Times New Roman" panose="02020603050405020304" pitchFamily="18" charset="0"/>
                <a:ea typeface="Times New Roman" panose="02020603050405020304" pitchFamily="18" charset="0"/>
              </a:rPr>
              <a:t> K., Ajay Shanker Singh, E. Rajesh, “Campus Placement Predictive Analysis using Machine Learning”, 2nd International Conference on Advances in Computing, Communication Control and Networking (ICACCCN), 2020 </a:t>
            </a:r>
            <a:endParaRPr lang="en-IN" sz="1800" dirty="0">
              <a:effectLst/>
              <a:latin typeface="Times New Roman" panose="02020603050405020304" pitchFamily="18" charset="0"/>
              <a:ea typeface="Times New Roman" panose="02020603050405020304" pitchFamily="18" charset="0"/>
            </a:endParaRPr>
          </a:p>
          <a:p>
            <a:pPr marL="228600" indent="-228600" algn="just"/>
            <a:r>
              <a:rPr lang="en-US" sz="1800" dirty="0">
                <a:effectLst/>
                <a:latin typeface="Times New Roman" panose="02020603050405020304" pitchFamily="18" charset="0"/>
                <a:ea typeface="Times New Roman" panose="02020603050405020304" pitchFamily="18" charset="0"/>
              </a:rPr>
              <a:t>[2]  Dr. B. </a:t>
            </a:r>
            <a:r>
              <a:rPr lang="en-US" sz="1800" dirty="0" err="1">
                <a:effectLst/>
                <a:latin typeface="Times New Roman" panose="02020603050405020304" pitchFamily="18" charset="0"/>
                <a:ea typeface="Times New Roman" panose="02020603050405020304" pitchFamily="18" charset="0"/>
              </a:rPr>
              <a:t>Muthusenthil</a:t>
            </a:r>
            <a:r>
              <a:rPr lang="en-US" sz="1800" dirty="0">
                <a:effectLst/>
                <a:latin typeface="Times New Roman" panose="02020603050405020304" pitchFamily="18" charset="0"/>
                <a:ea typeface="Times New Roman" panose="02020603050405020304" pitchFamily="18" charset="0"/>
              </a:rPr>
              <a:t> , Venkat </a:t>
            </a:r>
            <a:r>
              <a:rPr lang="en-US" sz="1800" dirty="0" err="1">
                <a:effectLst/>
                <a:latin typeface="Times New Roman" panose="02020603050405020304" pitchFamily="18" charset="0"/>
                <a:ea typeface="Times New Roman" panose="02020603050405020304" pitchFamily="18" charset="0"/>
              </a:rPr>
              <a:t>Mugesh</a:t>
            </a:r>
            <a:r>
              <a:rPr lang="en-US" sz="1800" dirty="0">
                <a:effectLst/>
                <a:latin typeface="Times New Roman" panose="02020603050405020304" pitchFamily="18" charset="0"/>
                <a:ea typeface="Times New Roman" panose="02020603050405020304" pitchFamily="18" charset="0"/>
              </a:rPr>
              <a:t> S , </a:t>
            </a:r>
            <a:r>
              <a:rPr lang="en-US" sz="1800" dirty="0" err="1">
                <a:effectLst/>
                <a:latin typeface="Times New Roman" panose="02020603050405020304" pitchFamily="18" charset="0"/>
                <a:ea typeface="Times New Roman" panose="02020603050405020304" pitchFamily="18" charset="0"/>
              </a:rPr>
              <a:t>Thansh</a:t>
            </a:r>
            <a:r>
              <a:rPr lang="en-US" sz="1800" dirty="0">
                <a:effectLst/>
                <a:latin typeface="Times New Roman" panose="02020603050405020304" pitchFamily="18" charset="0"/>
                <a:ea typeface="Times New Roman" panose="02020603050405020304" pitchFamily="18" charset="0"/>
              </a:rPr>
              <a:t> D ,   </a:t>
            </a:r>
            <a:r>
              <a:rPr lang="en-US" sz="1800" dirty="0" err="1">
                <a:effectLst/>
                <a:latin typeface="Times New Roman" panose="02020603050405020304" pitchFamily="18" charset="0"/>
                <a:ea typeface="Times New Roman" panose="02020603050405020304" pitchFamily="18" charset="0"/>
              </a:rPr>
              <a:t>Subaash</a:t>
            </a:r>
            <a:r>
              <a:rPr lang="en-US" sz="1800" dirty="0">
                <a:effectLst/>
                <a:latin typeface="Times New Roman" panose="02020603050405020304" pitchFamily="18" charset="0"/>
                <a:ea typeface="Times New Roman" panose="02020603050405020304" pitchFamily="18" charset="0"/>
              </a:rPr>
              <a:t> R, “Predictive Analysis Tool for Predicting        Student Performance and Placement Performance using ML algorithms”, 2020</a:t>
            </a:r>
            <a:endParaRPr lang="en-IN" sz="1800" dirty="0">
              <a:effectLst/>
              <a:latin typeface="Times New Roman" panose="02020603050405020304" pitchFamily="18" charset="0"/>
              <a:ea typeface="Times New Roman" panose="02020603050405020304" pitchFamily="18" charset="0"/>
            </a:endParaRPr>
          </a:p>
          <a:p>
            <a:pPr marL="228600" indent="-228600" algn="just"/>
            <a:r>
              <a:rPr lang="en-US" sz="1800" dirty="0">
                <a:effectLst/>
                <a:latin typeface="Times New Roman" panose="02020603050405020304" pitchFamily="18" charset="0"/>
                <a:ea typeface="Times New Roman" panose="02020603050405020304" pitchFamily="18" charset="0"/>
              </a:rPr>
              <a:t>[3]  Mrs. J. </a:t>
            </a:r>
            <a:r>
              <a:rPr lang="en-US" sz="1800" dirty="0" err="1">
                <a:effectLst/>
                <a:latin typeface="Times New Roman" panose="02020603050405020304" pitchFamily="18" charset="0"/>
                <a:ea typeface="Times New Roman" panose="02020603050405020304" pitchFamily="18" charset="0"/>
              </a:rPr>
              <a:t>Samatha</a:t>
            </a:r>
            <a:r>
              <a:rPr lang="en-US" sz="1800" dirty="0">
                <a:effectLst/>
                <a:latin typeface="Times New Roman" panose="02020603050405020304" pitchFamily="18" charset="0"/>
                <a:ea typeface="Times New Roman" panose="02020603050405020304" pitchFamily="18" charset="0"/>
              </a:rPr>
              <a:t>, D. Manjusha, B. Pooja, A. Usha, “STUDENT PLACEMENT CHANCE PREDICTION”, May    2020</a:t>
            </a:r>
            <a:endParaRPr lang="en-IN" sz="1800" dirty="0">
              <a:effectLst/>
              <a:latin typeface="Times New Roman" panose="02020603050405020304" pitchFamily="18" charset="0"/>
              <a:ea typeface="Times New Roman" panose="02020603050405020304" pitchFamily="18" charset="0"/>
            </a:endParaRPr>
          </a:p>
          <a:p>
            <a:pPr marL="228600" indent="-228600" algn="just"/>
            <a:r>
              <a:rPr lang="en-US" sz="1800" dirty="0">
                <a:effectLst/>
                <a:latin typeface="Times New Roman" panose="02020603050405020304" pitchFamily="18" charset="0"/>
                <a:ea typeface="Times New Roman" panose="02020603050405020304" pitchFamily="18" charset="0"/>
              </a:rPr>
              <a:t>[4] Irene </a:t>
            </a:r>
            <a:r>
              <a:rPr lang="en-US" sz="1800" dirty="0" err="1">
                <a:effectLst/>
                <a:latin typeface="Times New Roman" panose="02020603050405020304" pitchFamily="18" charset="0"/>
                <a:ea typeface="Times New Roman" panose="02020603050405020304" pitchFamily="18" charset="0"/>
              </a:rPr>
              <a:t>Treesa</a:t>
            </a:r>
            <a:r>
              <a:rPr lang="en-US" sz="1800" dirty="0">
                <a:effectLst/>
                <a:latin typeface="Times New Roman" panose="02020603050405020304" pitchFamily="18" charset="0"/>
                <a:ea typeface="Times New Roman" panose="02020603050405020304" pitchFamily="18" charset="0"/>
              </a:rPr>
              <a:t> Jose , </a:t>
            </a:r>
            <a:r>
              <a:rPr lang="en-US" sz="1800" dirty="0" err="1">
                <a:effectLst/>
                <a:latin typeface="Times New Roman" panose="02020603050405020304" pitchFamily="18" charset="0"/>
                <a:ea typeface="Times New Roman" panose="02020603050405020304" pitchFamily="18" charset="0"/>
              </a:rPr>
              <a:t>Daibin</a:t>
            </a:r>
            <a:r>
              <a:rPr lang="en-US" sz="1800" dirty="0">
                <a:effectLst/>
                <a:latin typeface="Times New Roman" panose="02020603050405020304" pitchFamily="18" charset="0"/>
                <a:ea typeface="Times New Roman" panose="02020603050405020304" pitchFamily="18" charset="0"/>
              </a:rPr>
              <a:t> Raju , </a:t>
            </a:r>
            <a:r>
              <a:rPr lang="en-US" sz="1800" dirty="0" err="1">
                <a:effectLst/>
                <a:latin typeface="Times New Roman" panose="02020603050405020304" pitchFamily="18" charset="0"/>
                <a:ea typeface="Times New Roman" panose="02020603050405020304" pitchFamily="18" charset="0"/>
              </a:rPr>
              <a:t>Jeebu</a:t>
            </a:r>
            <a:r>
              <a:rPr lang="en-US" sz="1800" dirty="0">
                <a:effectLst/>
                <a:latin typeface="Times New Roman" panose="02020603050405020304" pitchFamily="18" charset="0"/>
                <a:ea typeface="Times New Roman" panose="02020603050405020304" pitchFamily="18" charset="0"/>
              </a:rPr>
              <a:t> Abraham </a:t>
            </a:r>
            <a:r>
              <a:rPr lang="en-US" sz="1800" dirty="0" err="1">
                <a:effectLst/>
                <a:latin typeface="Times New Roman" panose="02020603050405020304" pitchFamily="18" charset="0"/>
                <a:ea typeface="Times New Roman" panose="02020603050405020304" pitchFamily="18" charset="0"/>
              </a:rPr>
              <a:t>Aniyankunju</a:t>
            </a:r>
            <a:r>
              <a:rPr lang="en-US" sz="1800" dirty="0">
                <a:effectLst/>
                <a:latin typeface="Times New Roman" panose="02020603050405020304" pitchFamily="18" charset="0"/>
                <a:ea typeface="Times New Roman" panose="02020603050405020304" pitchFamily="18" charset="0"/>
              </a:rPr>
              <a:t>, Joel James, </a:t>
            </a:r>
            <a:r>
              <a:rPr lang="en-US" sz="1800" dirty="0" err="1">
                <a:effectLst/>
                <a:latin typeface="Times New Roman" panose="02020603050405020304" pitchFamily="18" charset="0"/>
                <a:ea typeface="Times New Roman" panose="02020603050405020304" pitchFamily="18" charset="0"/>
              </a:rPr>
              <a:t>Mereen</a:t>
            </a:r>
            <a:r>
              <a:rPr lang="en-US" sz="1800" dirty="0">
                <a:effectLst/>
                <a:latin typeface="Times New Roman" panose="02020603050405020304" pitchFamily="18" charset="0"/>
                <a:ea typeface="Times New Roman" panose="02020603050405020304" pitchFamily="18" charset="0"/>
              </a:rPr>
              <a:t> Thomas </a:t>
            </a:r>
            <a:r>
              <a:rPr lang="en-US" sz="1800" dirty="0" err="1">
                <a:effectLst/>
                <a:latin typeface="Times New Roman" panose="02020603050405020304" pitchFamily="18" charset="0"/>
                <a:ea typeface="Times New Roman" panose="02020603050405020304" pitchFamily="18" charset="0"/>
              </a:rPr>
              <a:t>Vadakkel</a:t>
            </a:r>
            <a:r>
              <a:rPr lang="en-US" sz="1800" dirty="0">
                <a:effectLst/>
                <a:latin typeface="Times New Roman" panose="02020603050405020304" pitchFamily="18" charset="0"/>
                <a:ea typeface="Times New Roman" panose="02020603050405020304" pitchFamily="18" charset="0"/>
              </a:rPr>
              <a:t>,” Placement Prediction using Various Machine Learning Models and their Efficiency Comparison”, International Journal of Innovative Science and Research Technology, 2020</a:t>
            </a:r>
            <a:endParaRPr lang="en-IN" sz="1800" dirty="0">
              <a:effectLst/>
              <a:latin typeface="Times New Roman" panose="02020603050405020304" pitchFamily="18" charset="0"/>
              <a:ea typeface="Times New Roman" panose="02020603050405020304" pitchFamily="18" charset="0"/>
            </a:endParaRPr>
          </a:p>
          <a:p>
            <a:r>
              <a:rPr lang="en-IN" dirty="0"/>
              <a:t>   [5] </a:t>
            </a:r>
            <a:r>
              <a:rPr lang="en-IN" dirty="0">
                <a:hlinkClick r:id="rId2"/>
              </a:rPr>
              <a:t>https://www.geeksforgeeks.org/pandas-tutorial/</a:t>
            </a:r>
            <a:endParaRPr lang="en-IN" dirty="0"/>
          </a:p>
          <a:p>
            <a:pPr marL="201168" lvl="1" indent="0">
              <a:buNone/>
            </a:pPr>
            <a:r>
              <a:rPr lang="en-IN" dirty="0"/>
              <a:t> [6] </a:t>
            </a:r>
            <a:r>
              <a:rPr lang="en-IN" dirty="0">
                <a:hlinkClick r:id="rId3"/>
              </a:rPr>
              <a:t>https://www.simplilearn.com/tutorials/machine-learning-tutorial/logistic-regression-in-python</a:t>
            </a:r>
            <a:endParaRPr lang="en-IN" dirty="0"/>
          </a:p>
          <a:p>
            <a:pPr marL="201168" lvl="1" indent="0">
              <a:buNone/>
            </a:pPr>
            <a:endParaRPr lang="en-IN" dirty="0"/>
          </a:p>
        </p:txBody>
      </p:sp>
    </p:spTree>
    <p:extLst>
      <p:ext uri="{BB962C8B-B14F-4D97-AF65-F5344CB8AC3E}">
        <p14:creationId xmlns:p14="http://schemas.microsoft.com/office/powerpoint/2010/main" val="2679812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FA1B-4B17-4E3A-964D-1CC76AB02C52}"/>
              </a:ext>
            </a:extLst>
          </p:cNvPr>
          <p:cNvSpPr>
            <a:spLocks noGrp="1"/>
          </p:cNvSpPr>
          <p:nvPr>
            <p:ph type="title"/>
          </p:nvPr>
        </p:nvSpPr>
        <p:spPr>
          <a:xfrm>
            <a:off x="1681135" y="2237173"/>
            <a:ext cx="8829729" cy="1633491"/>
          </a:xfrm>
        </p:spPr>
        <p:txBody>
          <a:bodyPr>
            <a:normAutofit/>
          </a:bodyPr>
          <a:lstStyle/>
          <a:p>
            <a:pPr algn="ctr"/>
            <a:r>
              <a:rPr lang="en-US" sz="6600" dirty="0"/>
              <a:t>Thankyou</a:t>
            </a:r>
            <a:endParaRPr lang="en-IN" sz="6600" dirty="0"/>
          </a:p>
        </p:txBody>
      </p:sp>
    </p:spTree>
    <p:extLst>
      <p:ext uri="{BB962C8B-B14F-4D97-AF65-F5344CB8AC3E}">
        <p14:creationId xmlns:p14="http://schemas.microsoft.com/office/powerpoint/2010/main" val="178222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A68F-B41D-4631-8F1B-D5E0FECE6570}"/>
              </a:ext>
            </a:extLst>
          </p:cNvPr>
          <p:cNvSpPr>
            <a:spLocks noGrp="1"/>
          </p:cNvSpPr>
          <p:nvPr>
            <p:ph type="title"/>
          </p:nvPr>
        </p:nvSpPr>
        <p:spPr/>
        <p:txBody>
          <a:bodyPr/>
          <a:lstStyle/>
          <a:p>
            <a:pPr algn="ctr"/>
            <a:r>
              <a:rPr lang="en-US" b="1" dirty="0">
                <a:solidFill>
                  <a:schemeClr val="bg2">
                    <a:lumMod val="50000"/>
                  </a:schemeClr>
                </a:solidFill>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EF9F84-B3A3-45BD-B7FF-DD2E9A53DC4D}"/>
              </a:ext>
            </a:extLst>
          </p:cNvPr>
          <p:cNvSpPr>
            <a:spLocks noGrp="1"/>
          </p:cNvSpPr>
          <p:nvPr>
            <p:ph idx="1"/>
          </p:nvPr>
        </p:nvSpPr>
        <p:spPr/>
        <p:txBody>
          <a:bodyPr/>
          <a:lstStyle/>
          <a:p>
            <a:pPr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placement predictor will </a:t>
            </a:r>
            <a:r>
              <a:rPr lang="en-US" sz="2400" dirty="0">
                <a:latin typeface="Times New Roman" panose="02020603050405020304" pitchFamily="18" charset="0"/>
                <a:ea typeface="Calibri" panose="020F0502020204030204" pitchFamily="34" charset="0"/>
                <a:cs typeface="Times New Roman" panose="02020603050405020304" pitchFamily="18" charset="0"/>
              </a:rPr>
              <a:t>help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determine the likelihood of a student getting placed in a firm based on the company's criteria.</a:t>
            </a:r>
          </a:p>
          <a:p>
            <a:pPr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placement predictor will into account several factors that may be used to determine a student's ability level. </a:t>
            </a:r>
          </a:p>
          <a:p>
            <a:pPr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Some criteria are derived from university assessments, while others are derived from tests completed within the placement management system.</a:t>
            </a:r>
          </a:p>
          <a:p>
            <a:pPr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predictor </a:t>
            </a:r>
            <a:r>
              <a:rPr lang="en-US" sz="2400" dirty="0">
                <a:latin typeface="Times New Roman" panose="02020603050405020304" pitchFamily="18" charset="0"/>
                <a:ea typeface="Calibri" panose="020F0502020204030204" pitchFamily="34" charset="0"/>
                <a:cs typeface="Times New Roman" panose="02020603050405020304" pitchFamily="18" charset="0"/>
              </a:rPr>
              <a:t>will use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these data points to properly estimate whether the student will be placed in a firm or not . The predictor is trained using data from previous pupils</a:t>
            </a:r>
            <a:r>
              <a:rPr lang="en-US" sz="2400" dirty="0">
                <a:effectLst/>
                <a:latin typeface="Times New Roman" panose="02020603050405020304" pitchFamily="18" charset="0"/>
                <a:ea typeface="Calibri" panose="020F0502020204030204" pitchFamily="34" charset="0"/>
                <a:cs typeface="Mangal" panose="02040503050203030202" pitchFamily="18" charset="0"/>
              </a:rPr>
              <a: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07321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FED5-3EB0-40B2-84E3-D35CCC406180}"/>
              </a:ext>
            </a:extLst>
          </p:cNvPr>
          <p:cNvSpPr>
            <a:spLocks noGrp="1"/>
          </p:cNvSpPr>
          <p:nvPr>
            <p:ph type="title"/>
          </p:nvPr>
        </p:nvSpPr>
        <p:spPr/>
        <p:txBody>
          <a:bodyPr/>
          <a:lstStyle/>
          <a:p>
            <a:pPr algn="ctr"/>
            <a:r>
              <a:rPr lang="en-US" b="1" u="sng" dirty="0">
                <a:solidFill>
                  <a:schemeClr val="bg2">
                    <a:lumMod val="50000"/>
                  </a:schemeClr>
                </a:solidFill>
                <a:latin typeface="Times New Roman" panose="02020603050405020304" pitchFamily="18" charset="0"/>
                <a:cs typeface="Times New Roman" panose="02020603050405020304" pitchFamily="18" charset="0"/>
              </a:rPr>
              <a:t>Problem</a:t>
            </a:r>
            <a:r>
              <a:rPr lang="en-US" b="1" u="sng" dirty="0">
                <a:solidFill>
                  <a:schemeClr val="bg2">
                    <a:lumMod val="50000"/>
                  </a:schemeClr>
                </a:solidFill>
              </a:rPr>
              <a:t> Statement</a:t>
            </a:r>
            <a:endParaRPr lang="en-IN" dirty="0"/>
          </a:p>
        </p:txBody>
      </p:sp>
      <p:sp>
        <p:nvSpPr>
          <p:cNvPr id="3" name="Content Placeholder 2">
            <a:extLst>
              <a:ext uri="{FF2B5EF4-FFF2-40B4-BE49-F238E27FC236}">
                <a16:creationId xmlns:a16="http://schemas.microsoft.com/office/drawing/2014/main" id="{6B01DB26-F5DE-4B28-BBF9-10CA0A1126FE}"/>
              </a:ext>
            </a:extLst>
          </p:cNvPr>
          <p:cNvSpPr>
            <a:spLocks noGrp="1"/>
          </p:cNvSpPr>
          <p:nvPr>
            <p:ph idx="1"/>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To create a placement predictor using various ML algorithms which will predict whether a candidate will be placed in firm on not based on different attributes By which a candidate's ability can be judged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7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0F84-8EDC-4F30-9F01-171E6F0E4341}"/>
              </a:ext>
            </a:extLst>
          </p:cNvPr>
          <p:cNvSpPr>
            <a:spLocks noGrp="1"/>
          </p:cNvSpPr>
          <p:nvPr>
            <p:ph type="title"/>
          </p:nvPr>
        </p:nvSpPr>
        <p:spPr>
          <a:xfrm>
            <a:off x="1097280" y="286603"/>
            <a:ext cx="10058400" cy="947393"/>
          </a:xfrm>
        </p:spPr>
        <p:txBody>
          <a:bodyPr/>
          <a:lstStyle/>
          <a:p>
            <a:pPr algn="ctr"/>
            <a:r>
              <a:rPr lang="en-US" b="1" dirty="0">
                <a:solidFill>
                  <a:schemeClr val="bg2">
                    <a:lumMod val="50000"/>
                  </a:schemeClr>
                </a:solidFill>
              </a:rPr>
              <a:t>Literature review</a:t>
            </a:r>
            <a:endParaRPr lang="en-IN" dirty="0"/>
          </a:p>
        </p:txBody>
      </p:sp>
      <p:graphicFrame>
        <p:nvGraphicFramePr>
          <p:cNvPr id="4" name="Table 4">
            <a:extLst>
              <a:ext uri="{FF2B5EF4-FFF2-40B4-BE49-F238E27FC236}">
                <a16:creationId xmlns:a16="http://schemas.microsoft.com/office/drawing/2014/main" id="{C21CF912-D5F8-4F40-96D0-AE8976B59864}"/>
              </a:ext>
            </a:extLst>
          </p:cNvPr>
          <p:cNvGraphicFramePr>
            <a:graphicFrameLocks noGrp="1"/>
          </p:cNvGraphicFramePr>
          <p:nvPr>
            <p:ph idx="1"/>
            <p:extLst>
              <p:ext uri="{D42A27DB-BD31-4B8C-83A1-F6EECF244321}">
                <p14:modId xmlns:p14="http://schemas.microsoft.com/office/powerpoint/2010/main" val="3675809785"/>
              </p:ext>
            </p:extLst>
          </p:nvPr>
        </p:nvGraphicFramePr>
        <p:xfrm>
          <a:off x="497150" y="1825625"/>
          <a:ext cx="10658531" cy="3967480"/>
        </p:xfrm>
        <a:graphic>
          <a:graphicData uri="http://schemas.openxmlformats.org/drawingml/2006/table">
            <a:tbl>
              <a:tblPr firstRow="1" bandRow="1">
                <a:tableStyleId>{8799B23B-EC83-4686-B30A-512413B5E67A}</a:tableStyleId>
              </a:tblPr>
              <a:tblGrid>
                <a:gridCol w="1997349">
                  <a:extLst>
                    <a:ext uri="{9D8B030D-6E8A-4147-A177-3AD203B41FA5}">
                      <a16:colId xmlns:a16="http://schemas.microsoft.com/office/drawing/2014/main" val="1500398249"/>
                    </a:ext>
                  </a:extLst>
                </a:gridCol>
                <a:gridCol w="1761324">
                  <a:extLst>
                    <a:ext uri="{9D8B030D-6E8A-4147-A177-3AD203B41FA5}">
                      <a16:colId xmlns:a16="http://schemas.microsoft.com/office/drawing/2014/main" val="1272784117"/>
                    </a:ext>
                  </a:extLst>
                </a:gridCol>
                <a:gridCol w="2918271">
                  <a:extLst>
                    <a:ext uri="{9D8B030D-6E8A-4147-A177-3AD203B41FA5}">
                      <a16:colId xmlns:a16="http://schemas.microsoft.com/office/drawing/2014/main" val="3422657542"/>
                    </a:ext>
                  </a:extLst>
                </a:gridCol>
                <a:gridCol w="3981587">
                  <a:extLst>
                    <a:ext uri="{9D8B030D-6E8A-4147-A177-3AD203B41FA5}">
                      <a16:colId xmlns:a16="http://schemas.microsoft.com/office/drawing/2014/main" val="1492218258"/>
                    </a:ext>
                  </a:extLst>
                </a:gridCol>
              </a:tblGrid>
              <a:tr h="370840">
                <a:tc>
                  <a:txBody>
                    <a:bodyPr/>
                    <a:lstStyle/>
                    <a:p>
                      <a:r>
                        <a:rPr lang="en-US" dirty="0"/>
                        <a:t>SNO</a:t>
                      </a:r>
                      <a:endParaRPr lang="en-IN" dirty="0"/>
                    </a:p>
                  </a:txBody>
                  <a:tcPr/>
                </a:tc>
                <a:tc>
                  <a:txBody>
                    <a:bodyPr/>
                    <a:lstStyle/>
                    <a:p>
                      <a:r>
                        <a:rPr lang="en-US" dirty="0"/>
                        <a:t>Year</a:t>
                      </a:r>
                      <a:endParaRPr lang="en-IN" dirty="0"/>
                    </a:p>
                  </a:txBody>
                  <a:tcPr/>
                </a:tc>
                <a:tc>
                  <a:txBody>
                    <a:bodyPr/>
                    <a:lstStyle/>
                    <a:p>
                      <a:r>
                        <a:rPr lang="en-US" dirty="0"/>
                        <a:t>Paper title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064948926"/>
                  </a:ext>
                </a:extLst>
              </a:tr>
              <a:tr h="370840">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Placement Prediction using Various Machine Learning Models and their Efficiency Comparison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Logical Regression, Random Forest, KNN, and SVM are used to complete the scenario expectation in this article. SVM has a precision of one hundred percent. On the given dataset, Logistic Regression also performs well, with an accuracy of 97.59. SVM, Logistic Regression, Random Forest, and KNN are all good for binary classification tasks, as shown by the results, since they all yield accuracy of over 95 percent.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1828975"/>
                  </a:ext>
                </a:extLst>
              </a:tr>
              <a:tr h="370840">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Student Placement Prediction Model: A Data Mining Perspective for Outcome-Based Education System</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To find patterns in the data that are connected with the prediction model, machine learning methods such as KNN (K-Nearest Neighbors), SVM (Support Vector Machine), and ANN (Artificial Neural Network) were used. Technical events attended, internships done, certification courses finished, and CGPA gained were among the qualities chosen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7807233"/>
                  </a:ext>
                </a:extLst>
              </a:tr>
            </a:tbl>
          </a:graphicData>
        </a:graphic>
      </p:graphicFrame>
    </p:spTree>
    <p:extLst>
      <p:ext uri="{BB962C8B-B14F-4D97-AF65-F5344CB8AC3E}">
        <p14:creationId xmlns:p14="http://schemas.microsoft.com/office/powerpoint/2010/main" val="349809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6748E2-1414-45C6-81ED-B2E62DD73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707E6-39E4-4BB9-9DC1-D70C5E59B2B8}"/>
              </a:ext>
            </a:extLst>
          </p:cNvPr>
          <p:cNvSpPr>
            <a:spLocks noGrp="1"/>
          </p:cNvSpPr>
          <p:nvPr>
            <p:ph type="title"/>
          </p:nvPr>
        </p:nvSpPr>
        <p:spPr>
          <a:xfrm>
            <a:off x="6411685" y="634946"/>
            <a:ext cx="5127171" cy="1450757"/>
          </a:xfrm>
        </p:spPr>
        <p:txBody>
          <a:bodyPr>
            <a:normAutofit/>
          </a:bodyPr>
          <a:lstStyle/>
          <a:p>
            <a:r>
              <a:rPr lang="en-US" dirty="0">
                <a:latin typeface="Times New Roman" panose="02020603050405020304" pitchFamily="18" charset="0"/>
                <a:cs typeface="Times New Roman" panose="02020603050405020304" pitchFamily="18" charset="0"/>
              </a:rPr>
              <a:t>Tools and Algorithm Used</a:t>
            </a:r>
            <a:endParaRPr lang="en-IN" dirty="0">
              <a:latin typeface="Times New Roman" panose="02020603050405020304" pitchFamily="18" charset="0"/>
              <a:cs typeface="Times New Roman" panose="02020603050405020304" pitchFamily="18" charset="0"/>
            </a:endParaRPr>
          </a:p>
        </p:txBody>
      </p:sp>
      <p:pic>
        <p:nvPicPr>
          <p:cNvPr id="6" name="Picture 5" descr="Icon&#10;&#10;Description automatically generated">
            <a:extLst>
              <a:ext uri="{FF2B5EF4-FFF2-40B4-BE49-F238E27FC236}">
                <a16:creationId xmlns:a16="http://schemas.microsoft.com/office/drawing/2014/main" id="{F8B485FD-B2E5-4C60-B86F-74FF166DE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32" y="645106"/>
            <a:ext cx="5247747" cy="5247747"/>
          </a:xfrm>
          <a:prstGeom prst="rect">
            <a:avLst/>
          </a:prstGeom>
        </p:spPr>
      </p:pic>
      <p:cxnSp>
        <p:nvCxnSpPr>
          <p:cNvPr id="22" name="Straight Connector 21">
            <a:extLst>
              <a:ext uri="{FF2B5EF4-FFF2-40B4-BE49-F238E27FC236}">
                <a16:creationId xmlns:a16="http://schemas.microsoft.com/office/drawing/2014/main" id="{2D7E4852-2A91-42C1-8C75-34DF3751E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C5B92E-B74B-494F-B14F-657CEBCC6B80}"/>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Python</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Pandas and sklearn</a:t>
            </a:r>
            <a:r>
              <a:rPr lang="en-IN" b="0" i="0"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Algorithms : Logistic Regression ,Decision  tree, Random forest</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HTML and CSS for User Interface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Flask framework for backend</a:t>
            </a:r>
          </a:p>
        </p:txBody>
      </p:sp>
      <p:sp>
        <p:nvSpPr>
          <p:cNvPr id="29" name="Rectangle 23">
            <a:extLst>
              <a:ext uri="{FF2B5EF4-FFF2-40B4-BE49-F238E27FC236}">
                <a16:creationId xmlns:a16="http://schemas.microsoft.com/office/drawing/2014/main" id="{54308465-3CAC-4219-A8D5-368A1CFCA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Rectangle 25">
            <a:extLst>
              <a:ext uri="{FF2B5EF4-FFF2-40B4-BE49-F238E27FC236}">
                <a16:creationId xmlns:a16="http://schemas.microsoft.com/office/drawing/2014/main" id="{281532E4-FF18-4707-B987-B543B1B7F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4465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1CB6-22A7-4427-9569-4A20D7681CE5}"/>
              </a:ext>
            </a:extLst>
          </p:cNvPr>
          <p:cNvSpPr>
            <a:spLocks noGrp="1"/>
          </p:cNvSpPr>
          <p:nvPr>
            <p:ph type="title"/>
          </p:nvPr>
        </p:nvSpPr>
        <p:spPr/>
        <p:txBody>
          <a:bodyPr/>
          <a:lstStyle/>
          <a:p>
            <a:pPr algn="ctr"/>
            <a:r>
              <a:rPr lang="en-US" b="1" dirty="0">
                <a:solidFill>
                  <a:schemeClr val="accent4">
                    <a:lumMod val="75000"/>
                  </a:schemeClr>
                </a:solidFill>
              </a:rPr>
              <a:t>Methodology</a:t>
            </a:r>
            <a:endParaRPr lang="en-IN" b="1" dirty="0">
              <a:solidFill>
                <a:schemeClr val="accent4">
                  <a:lumMod val="75000"/>
                </a:schemeClr>
              </a:solidFill>
            </a:endParaRPr>
          </a:p>
        </p:txBody>
      </p:sp>
      <p:sp>
        <p:nvSpPr>
          <p:cNvPr id="3" name="Content Placeholder 2">
            <a:extLst>
              <a:ext uri="{FF2B5EF4-FFF2-40B4-BE49-F238E27FC236}">
                <a16:creationId xmlns:a16="http://schemas.microsoft.com/office/drawing/2014/main" id="{3D17491B-6D85-421B-A267-DAB6DAB77CB2}"/>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Imported pandas module for creating a data frame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Created a data frame using  pandas.read_csv() function </a:t>
            </a:r>
            <a:r>
              <a:rPr lang="en-US" dirty="0" err="1">
                <a:latin typeface="Times New Roman" panose="02020603050405020304" pitchFamily="18" charset="0"/>
                <a:cs typeface="Times New Roman" panose="02020603050405020304" pitchFamily="18" charset="0"/>
              </a:rPr>
              <a:t>amd</a:t>
            </a:r>
            <a:r>
              <a:rPr lang="en-US" dirty="0">
                <a:latin typeface="Times New Roman" panose="02020603050405020304" pitchFamily="18" charset="0"/>
                <a:cs typeface="Times New Roman" panose="02020603050405020304" pitchFamily="18" charset="0"/>
              </a:rPr>
              <a:t> passing file location as an attribute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Preformed data preprocessing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Preformed splitting of dataset into training and testing parts with 80-20 ratio</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sklearn imported necessary classes to of the required algorithms and created their objects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Passed the training dataset as parameter for our model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Evaluated the accuracy of our model using score function of sklearn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Saved the trained model in pickle file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Created the front end and backend for the predictor</a:t>
            </a:r>
          </a:p>
        </p:txBody>
      </p:sp>
    </p:spTree>
    <p:extLst>
      <p:ext uri="{BB962C8B-B14F-4D97-AF65-F5344CB8AC3E}">
        <p14:creationId xmlns:p14="http://schemas.microsoft.com/office/powerpoint/2010/main" val="277451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2B90DF4-B914-1D1F-41AB-938D99684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0"/>
            <a:ext cx="5086350" cy="5972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07D778-26C0-57B2-48F8-193AB655C5B8}"/>
              </a:ext>
            </a:extLst>
          </p:cNvPr>
          <p:cNvSpPr txBox="1"/>
          <p:nvPr/>
        </p:nvSpPr>
        <p:spPr>
          <a:xfrm>
            <a:off x="571500" y="419100"/>
            <a:ext cx="2401427" cy="584775"/>
          </a:xfrm>
          <a:prstGeom prst="rect">
            <a:avLst/>
          </a:prstGeom>
          <a:noFill/>
        </p:spPr>
        <p:txBody>
          <a:bodyPr wrap="none" rtlCol="0">
            <a:spAutoFit/>
          </a:bodyPr>
          <a:lstStyle/>
          <a:p>
            <a:r>
              <a:rPr lang="en-US" sz="3200" dirty="0"/>
              <a:t>Project Flow</a:t>
            </a:r>
            <a:r>
              <a:rPr lang="en-US" sz="2800" dirty="0"/>
              <a:t> :</a:t>
            </a:r>
            <a:endParaRPr lang="en-IN" sz="2800" dirty="0"/>
          </a:p>
        </p:txBody>
      </p:sp>
    </p:spTree>
    <p:extLst>
      <p:ext uri="{BB962C8B-B14F-4D97-AF65-F5344CB8AC3E}">
        <p14:creationId xmlns:p14="http://schemas.microsoft.com/office/powerpoint/2010/main" val="84204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E944-C146-4E7E-A9C0-036D80C2B29E}"/>
              </a:ext>
            </a:extLst>
          </p:cNvPr>
          <p:cNvSpPr>
            <a:spLocks noGrp="1"/>
          </p:cNvSpPr>
          <p:nvPr>
            <p:ph type="title"/>
          </p:nvPr>
        </p:nvSpPr>
        <p:spPr/>
        <p:txBody>
          <a:bodyPr/>
          <a:lstStyle/>
          <a:p>
            <a:r>
              <a:rPr lang="en-US" dirty="0">
                <a:solidFill>
                  <a:schemeClr val="accent4">
                    <a:lumMod val="75000"/>
                  </a:schemeClr>
                </a:solidFill>
                <a:latin typeface="Times New Roman" panose="02020603050405020304" pitchFamily="18" charset="0"/>
                <a:cs typeface="Times New Roman" panose="02020603050405020304" pitchFamily="18" charset="0"/>
              </a:rPr>
              <a:t>Results and Future Work</a:t>
            </a:r>
            <a:endParaRPr lang="en-IN"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2E6084-B411-4432-A530-6C17765168B1}"/>
              </a:ext>
            </a:extLst>
          </p:cNvPr>
          <p:cNvSpPr>
            <a:spLocks noGrp="1"/>
          </p:cNvSpPr>
          <p:nvPr>
            <p:ph idx="1"/>
          </p:nvPr>
        </p:nvSpPr>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accuracy for logistic regression is around 87% and for decision tree its around 83% and for Random forest it was around 95%</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Whenever the user enters his details in the UI and clicks on the predict button he/she will get the his/her chances of getting placed in the of categorical variable</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Will try to add more  algorithms in our predictor to get better result</a:t>
            </a:r>
          </a:p>
        </p:txBody>
      </p:sp>
    </p:spTree>
    <p:extLst>
      <p:ext uri="{BB962C8B-B14F-4D97-AF65-F5344CB8AC3E}">
        <p14:creationId xmlns:p14="http://schemas.microsoft.com/office/powerpoint/2010/main" val="390378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website&#10;&#10;Description automatically generated">
            <a:extLst>
              <a:ext uri="{FF2B5EF4-FFF2-40B4-BE49-F238E27FC236}">
                <a16:creationId xmlns:a16="http://schemas.microsoft.com/office/drawing/2014/main" id="{FCF9932E-9B77-9251-1F2F-22E64372E1D9}"/>
              </a:ext>
            </a:extLst>
          </p:cNvPr>
          <p:cNvPicPr>
            <a:picLocks noChangeAspect="1"/>
          </p:cNvPicPr>
          <p:nvPr/>
        </p:nvPicPr>
        <p:blipFill>
          <a:blip r:embed="rId2"/>
          <a:stretch>
            <a:fillRect/>
          </a:stretch>
        </p:blipFill>
        <p:spPr>
          <a:xfrm>
            <a:off x="6324602" y="342899"/>
            <a:ext cx="5353050" cy="3199291"/>
          </a:xfrm>
          <a:prstGeom prst="rect">
            <a:avLst/>
          </a:prstGeom>
        </p:spPr>
      </p:pic>
      <p:sp>
        <p:nvSpPr>
          <p:cNvPr id="5" name="TextBox 4">
            <a:extLst>
              <a:ext uri="{FF2B5EF4-FFF2-40B4-BE49-F238E27FC236}">
                <a16:creationId xmlns:a16="http://schemas.microsoft.com/office/drawing/2014/main" id="{2D39500B-8CDE-2399-03D1-0C4127EFC1D8}"/>
              </a:ext>
            </a:extLst>
          </p:cNvPr>
          <p:cNvSpPr txBox="1"/>
          <p:nvPr/>
        </p:nvSpPr>
        <p:spPr>
          <a:xfrm>
            <a:off x="470197" y="4165392"/>
            <a:ext cx="11505780"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The above figure 1 shows the UI(front end) of the predictor which is basically an html form to collect different attribute of the candidate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6" name="TextBox 5">
            <a:extLst>
              <a:ext uri="{FF2B5EF4-FFF2-40B4-BE49-F238E27FC236}">
                <a16:creationId xmlns:a16="http://schemas.microsoft.com/office/drawing/2014/main" id="{43F1DFA6-02BB-E21A-DB94-246F90096212}"/>
              </a:ext>
            </a:extLst>
          </p:cNvPr>
          <p:cNvSpPr txBox="1"/>
          <p:nvPr/>
        </p:nvSpPr>
        <p:spPr>
          <a:xfrm>
            <a:off x="2464663" y="3561685"/>
            <a:ext cx="1242874" cy="369332"/>
          </a:xfrm>
          <a:prstGeom prst="rect">
            <a:avLst/>
          </a:prstGeom>
          <a:noFill/>
        </p:spPr>
        <p:txBody>
          <a:bodyPr wrap="square" rtlCol="0">
            <a:spAutoFit/>
          </a:bodyPr>
          <a:lstStyle/>
          <a:p>
            <a:r>
              <a:rPr lang="en-US" dirty="0"/>
              <a:t>Fig 1</a:t>
            </a:r>
            <a:endParaRPr lang="en-IN" dirty="0"/>
          </a:p>
        </p:txBody>
      </p:sp>
      <p:sp>
        <p:nvSpPr>
          <p:cNvPr id="7" name="TextBox 6">
            <a:extLst>
              <a:ext uri="{FF2B5EF4-FFF2-40B4-BE49-F238E27FC236}">
                <a16:creationId xmlns:a16="http://schemas.microsoft.com/office/drawing/2014/main" id="{FDFF77D0-A955-E27F-594C-B76286906BC2}"/>
              </a:ext>
            </a:extLst>
          </p:cNvPr>
          <p:cNvSpPr txBox="1"/>
          <p:nvPr/>
        </p:nvSpPr>
        <p:spPr>
          <a:xfrm>
            <a:off x="8378841" y="3591899"/>
            <a:ext cx="622286" cy="369332"/>
          </a:xfrm>
          <a:prstGeom prst="rect">
            <a:avLst/>
          </a:prstGeom>
          <a:noFill/>
        </p:spPr>
        <p:txBody>
          <a:bodyPr wrap="none" rtlCol="0">
            <a:spAutoFit/>
          </a:bodyPr>
          <a:lstStyle/>
          <a:p>
            <a:r>
              <a:rPr lang="en-US" dirty="0"/>
              <a:t>Fig 2</a:t>
            </a:r>
            <a:endParaRPr lang="en-IN" dirty="0"/>
          </a:p>
        </p:txBody>
      </p:sp>
      <p:sp>
        <p:nvSpPr>
          <p:cNvPr id="8" name="TextBox 7">
            <a:extLst>
              <a:ext uri="{FF2B5EF4-FFF2-40B4-BE49-F238E27FC236}">
                <a16:creationId xmlns:a16="http://schemas.microsoft.com/office/drawing/2014/main" id="{77DB857F-F7DC-A34C-A98E-12A58C5D2A28}"/>
              </a:ext>
            </a:extLst>
          </p:cNvPr>
          <p:cNvSpPr txBox="1"/>
          <p:nvPr/>
        </p:nvSpPr>
        <p:spPr>
          <a:xfrm>
            <a:off x="470197" y="5088722"/>
            <a:ext cx="11599884"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In the above figure 2 you can see the once a candidate fills his details and hits predict button he/she will see his/her chances of getting places in the form of a categorical variable like high ,low ,etc. this value depends on how many models which we created give output as places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Picture 8">
            <a:extLst>
              <a:ext uri="{FF2B5EF4-FFF2-40B4-BE49-F238E27FC236}">
                <a16:creationId xmlns:a16="http://schemas.microsoft.com/office/drawing/2014/main" id="{D7F9994C-8FAA-36B2-C3EA-58D71032FACA}"/>
              </a:ext>
            </a:extLst>
          </p:cNvPr>
          <p:cNvPicPr>
            <a:picLocks noChangeAspect="1"/>
          </p:cNvPicPr>
          <p:nvPr/>
        </p:nvPicPr>
        <p:blipFill>
          <a:blip r:embed="rId3"/>
          <a:stretch>
            <a:fillRect/>
          </a:stretch>
        </p:blipFill>
        <p:spPr>
          <a:xfrm>
            <a:off x="204186" y="337352"/>
            <a:ext cx="5663213" cy="3204838"/>
          </a:xfrm>
          <a:prstGeom prst="rect">
            <a:avLst/>
          </a:prstGeom>
        </p:spPr>
      </p:pic>
    </p:spTree>
    <p:extLst>
      <p:ext uri="{BB962C8B-B14F-4D97-AF65-F5344CB8AC3E}">
        <p14:creationId xmlns:p14="http://schemas.microsoft.com/office/powerpoint/2010/main" val="3918758506"/>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194</TotalTime>
  <Words>810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Times New Roman</vt:lpstr>
      <vt:lpstr>Wingdings</vt:lpstr>
      <vt:lpstr>Retrospect</vt:lpstr>
      <vt:lpstr>Placement Prediction using ML  </vt:lpstr>
      <vt:lpstr>INTRODUCTION</vt:lpstr>
      <vt:lpstr>Problem Statement</vt:lpstr>
      <vt:lpstr>Literature review</vt:lpstr>
      <vt:lpstr>Tools and Algorithm Used</vt:lpstr>
      <vt:lpstr>Methodology</vt:lpstr>
      <vt:lpstr>PowerPoint Presentation</vt:lpstr>
      <vt:lpstr>Results and Future Work</vt:lpstr>
      <vt:lpstr>PowerPoint Presentation</vt:lpstr>
      <vt:lpstr>References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Prediction using ML</dc:title>
  <dc:creator>sohail kasmani</dc:creator>
  <cp:lastModifiedBy>ROHIT GAIKWAD</cp:lastModifiedBy>
  <cp:revision>15</cp:revision>
  <dcterms:created xsi:type="dcterms:W3CDTF">2022-04-10T12:28:45Z</dcterms:created>
  <dcterms:modified xsi:type="dcterms:W3CDTF">2023-08-28T19:29:14Z</dcterms:modified>
</cp:coreProperties>
</file>