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8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7/22/2025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7/22/2025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1773527"/>
            <a:ext cx="8791575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5400" dirty="0">
                <a:latin typeface="Amasis MT Pro Black" panose="020F0502020204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Clustering</a:t>
            </a:r>
            <a:r>
              <a:rPr lang="en-US" altLang="en-US" sz="5400" dirty="0">
                <a:latin typeface="Amasis MT Pro Black" panose="020F05020202040302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5400" dirty="0">
                <a:latin typeface="Amasis MT Pro Black" panose="020F0502020204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Analysis</a:t>
            </a:r>
            <a:r>
              <a:rPr lang="en-US" altLang="en-US" sz="5400" dirty="0">
                <a:latin typeface="Amasis MT Pro Black" panose="020F05020202040302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5400" dirty="0">
                <a:latin typeface="Amasis MT Pro Black" panose="020F0502020204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on</a:t>
            </a:r>
            <a:r>
              <a:rPr lang="en-US" altLang="en-US" sz="5400" dirty="0">
                <a:latin typeface="Amasis MT Pro Black" panose="020F05020202040302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5400" dirty="0">
                <a:latin typeface="Amasis MT Pro Black" panose="020F0502020204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Banknote</a:t>
            </a:r>
            <a:r>
              <a:rPr lang="en-US" altLang="en-US" sz="5400" dirty="0">
                <a:latin typeface="Amasis MT Pro Black" panose="020F05020202040302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5400" dirty="0">
                <a:latin typeface="Amasis MT Pro Black" panose="020F0502020204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Authentication</a:t>
            </a:r>
            <a:r>
              <a:rPr lang="en-US" altLang="en-US" sz="5400" dirty="0">
                <a:latin typeface="Amasis MT Pro Black" panose="020F05020202040302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5400" dirty="0">
                <a:latin typeface="Amasis MT Pro Black" panose="020F0502020204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Data</a:t>
            </a:r>
            <a:endParaRPr lang="en-US" sz="5400" dirty="0">
              <a:latin typeface="Amasis MT Pro Black" panose="020F0502020204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84909"/>
            <a:ext cx="9905998" cy="762001"/>
          </a:xfrm>
        </p:spPr>
        <p:txBody>
          <a:bodyPr>
            <a:normAutofit fontScale="90000"/>
          </a:bodyPr>
          <a:lstStyle/>
          <a:p>
            <a:r>
              <a:rPr lang="en-US" altLang="en-US" sz="4000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Objective</a:t>
            </a:r>
            <a:r>
              <a:rPr lang="en-US" altLang="en-US" sz="44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</a:t>
            </a:r>
            <a:br>
              <a:rPr lang="en-US" altLang="en-US" sz="44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69819"/>
            <a:ext cx="9905999" cy="2459182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goal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of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this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project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apply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unsupervised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machine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learning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KMeans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Clustering)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Banknote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Authentication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dataset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discover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latent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patterns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data.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This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approach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beneficial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scenarios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where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labeled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data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scarce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unavailable,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enabling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institutions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detect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counterfeit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banknotes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without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relying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known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labels.</a:t>
            </a: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046542E-B68F-BCDD-ED9C-347C6ABDBA83}"/>
              </a:ext>
            </a:extLst>
          </p:cNvPr>
          <p:cNvSpPr txBox="1">
            <a:spLocks/>
          </p:cNvSpPr>
          <p:nvPr/>
        </p:nvSpPr>
        <p:spPr>
          <a:xfrm>
            <a:off x="1113702" y="3429000"/>
            <a:ext cx="9905998" cy="762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Use Cases: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465F6B9-D4B7-5838-5832-77EFBAAE43C3}"/>
              </a:ext>
            </a:extLst>
          </p:cNvPr>
          <p:cNvSpPr txBox="1">
            <a:spLocks/>
          </p:cNvSpPr>
          <p:nvPr/>
        </p:nvSpPr>
        <p:spPr>
          <a:xfrm>
            <a:off x="1127556" y="4073237"/>
            <a:ext cx="9905999" cy="24591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ymbol" panose="05050102010706020507" pitchFamily="18" charset="2"/>
              <a:buChar char=""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Fraud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detection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financial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systems</a:t>
            </a:r>
          </a:p>
          <a:p>
            <a:pPr>
              <a:spcBef>
                <a:spcPts val="13"/>
              </a:spcBef>
              <a:buFont typeface="Symbol" panose="05050102010706020507" pitchFamily="18" charset="2"/>
              <a:buChar char="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Symbol" panose="05050102010706020507" pitchFamily="18" charset="2"/>
              <a:buChar char=""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Early-stage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clustering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of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novel/unseen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transactions</a:t>
            </a:r>
          </a:p>
          <a:p>
            <a:pPr>
              <a:spcBef>
                <a:spcPts val="25"/>
              </a:spcBef>
              <a:buFont typeface="Symbol" panose="05050102010706020507" pitchFamily="18" charset="2"/>
              <a:buChar char="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Symbol" panose="05050102010706020507" pitchFamily="18" charset="2"/>
              <a:buChar char=""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Feature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engineering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for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advanced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authentication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models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6547860" cy="1944574"/>
          </a:xfrm>
        </p:spPr>
        <p:txBody>
          <a:bodyPr>
            <a:normAutofit fontScale="90000"/>
          </a:bodyPr>
          <a:lstStyle/>
          <a:p>
            <a:br>
              <a:rPr lang="en-US" altLang="en-US" sz="6000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br>
              <a:rPr lang="en-US" altLang="en-US" sz="6000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br>
              <a:rPr lang="en-US" altLang="en-US" sz="6000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br>
              <a:rPr lang="en-US" altLang="en-US" sz="6000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br>
              <a:rPr lang="en-US" altLang="en-US" sz="6000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br>
              <a:rPr lang="en-US" altLang="en-US" sz="6000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altLang="en-US" sz="4400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Dataset</a:t>
            </a:r>
            <a:r>
              <a:rPr lang="en-US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400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Summary</a:t>
            </a:r>
            <a:r>
              <a:rPr lang="en-US" altLang="en-US" sz="44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</a:t>
            </a:r>
            <a:br>
              <a:rPr lang="en-US" altLang="en-US" sz="44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br>
              <a:rPr lang="en-US" alt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Source</a:t>
            </a:r>
            <a:r>
              <a:rPr lang="en-US" altLang="en-US" sz="22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UCI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Banknote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Authentication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Dataset</a:t>
            </a:r>
            <a:br>
              <a:rPr lang="en-US" altLang="en-US" sz="22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b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Features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Used</a:t>
            </a:r>
            <a:r>
              <a:rPr lang="en-US" altLang="en-US" sz="22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</a:t>
            </a:r>
            <a:br>
              <a:rPr lang="en-US" altLang="en-US" sz="22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b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 dirty="0">
                <a:cs typeface="Calibri" panose="020F0502020204030204" pitchFamily="34" charset="0"/>
              </a:rPr>
              <a:t>V1</a:t>
            </a:r>
            <a:r>
              <a:rPr lang="en-US" altLang="en-US" sz="22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Continuous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numeric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feature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(likely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derived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from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wavelet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transformation)</a:t>
            </a:r>
            <a:br>
              <a:rPr lang="en-US" altLang="en-US" sz="22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b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 dirty="0">
                <a:cs typeface="Calibri" panose="020F0502020204030204" pitchFamily="34" charset="0"/>
              </a:rPr>
              <a:t>V2</a:t>
            </a:r>
            <a:r>
              <a:rPr lang="en-US" altLang="en-US" sz="22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Second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such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numeric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feature</a:t>
            </a:r>
            <a:br>
              <a:rPr lang="en-US" altLang="en-US" sz="22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b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Size</a:t>
            </a:r>
            <a:r>
              <a:rPr lang="en-US" altLang="en-US" sz="22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1,372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records,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2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features</a:t>
            </a:r>
            <a:br>
              <a:rPr lang="en-US" altLang="en-US" sz="22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b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200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Preprocessing</a:t>
            </a:r>
            <a:r>
              <a:rPr lang="en-US" altLang="en-US" sz="22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No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missing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values;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no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label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column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used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since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clustering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is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unsupervised</a:t>
            </a:r>
            <a:br>
              <a:rPr lang="en-US" altLang="en-US" sz="44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endParaRPr lang="en-US" sz="4400" dirty="0">
              <a:latin typeface="Rockwell" panose="02060603020205020403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B4413F-6CA3-D22E-0FED-3BBBDBEA9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436" y="692728"/>
            <a:ext cx="3893127" cy="547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0F75FC-87FE-3C7B-3B67-8BAF97244BBD}"/>
              </a:ext>
            </a:extLst>
          </p:cNvPr>
          <p:cNvSpPr txBox="1"/>
          <p:nvPr/>
        </p:nvSpPr>
        <p:spPr>
          <a:xfrm>
            <a:off x="1524000" y="637309"/>
            <a:ext cx="9545782" cy="5283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Analysis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Methods</a:t>
            </a:r>
            <a:endParaRPr lang="en-US" altLang="en-US" sz="28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>
              <a:spcBef>
                <a:spcPts val="50"/>
              </a:spcBef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Approach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Used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</a:t>
            </a:r>
          </a:p>
          <a:p>
            <a:pPr>
              <a:spcBef>
                <a:spcPts val="725"/>
              </a:spcBef>
            </a:pPr>
            <a:r>
              <a:rPr lang="en-US" altLang="en-US" dirty="0"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✔ </a:t>
            </a:r>
            <a:r>
              <a:rPr lang="en-US" altLang="en-US" b="1" dirty="0" err="1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KMeans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Clustering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(from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cs typeface="Calibri" panose="020F0502020204030204" pitchFamily="34" charset="0"/>
              </a:rPr>
              <a:t>sklearn.cluster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)</a:t>
            </a:r>
          </a:p>
          <a:p>
            <a:pPr>
              <a:spcBef>
                <a:spcPts val="825"/>
              </a:spcBef>
            </a:pPr>
            <a:r>
              <a:rPr lang="en-US" altLang="en-US" dirty="0"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✔ </a:t>
            </a:r>
            <a:r>
              <a:rPr lang="en-US" altLang="en-US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Unsupervised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learning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group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data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into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two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clusters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altLang="en-US" sz="1600" dirty="0" err="1">
                <a:cs typeface="Calibri" panose="020F0502020204030204" pitchFamily="34" charset="0"/>
              </a:rPr>
              <a:t>n_clusters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=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>
                <a:cs typeface="Calibri" panose="020F0502020204030204" pitchFamily="34" charset="0"/>
              </a:rPr>
              <a:t>2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)</a:t>
            </a:r>
          </a:p>
          <a:p>
            <a:pPr>
              <a:spcBef>
                <a:spcPts val="25"/>
              </a:spcBef>
            </a:pP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Steps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Followed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</a:t>
            </a:r>
          </a:p>
          <a:p>
            <a:pPr>
              <a:spcBef>
                <a:spcPts val="38"/>
              </a:spcBef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Georgia" panose="02040502050405020303" pitchFamily="18" charset="0"/>
              <a:buAutoNum type="arabicPeriod"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Loaded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CSV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into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Pandas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DataFrame</a:t>
            </a: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>
              <a:spcBef>
                <a:spcPts val="25"/>
              </a:spcBef>
              <a:buFont typeface="Georgia" panose="02040502050405020303" pitchFamily="18" charset="0"/>
              <a:buAutoNum type="arabicPeriod"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Georgia" panose="02040502050405020303" pitchFamily="18" charset="0"/>
              <a:buAutoNum type="arabicPeriod"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Applied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KMeans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two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features: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V1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and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V2</a:t>
            </a:r>
          </a:p>
          <a:p>
            <a:pPr>
              <a:spcBef>
                <a:spcPts val="13"/>
              </a:spcBef>
              <a:buFont typeface="Georgia" panose="02040502050405020303" pitchFamily="18" charset="0"/>
              <a:buAutoNum type="arabicPeriod"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Georgia" panose="02040502050405020303" pitchFamily="18" charset="0"/>
              <a:buAutoNum type="arabicPeriod"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Appended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cluster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labels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(0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1)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new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column</a:t>
            </a:r>
          </a:p>
          <a:p>
            <a:pPr>
              <a:spcBef>
                <a:spcPts val="25"/>
              </a:spcBef>
              <a:buFont typeface="Georgia" panose="02040502050405020303" pitchFamily="18" charset="0"/>
              <a:buAutoNum type="arabicPeriod"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Georgia" panose="02040502050405020303" pitchFamily="18" charset="0"/>
              <a:buAutoNum type="arabicPeriod"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Computed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descriptive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statistics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for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each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feature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and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cluster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anchor="ctr">
            <a:normAutofit/>
          </a:bodyPr>
          <a:lstStyle/>
          <a:p>
            <a:r>
              <a:rPr lang="en-US" altLang="en-US" b="1"/>
              <a:t>Descriptive Stats (aggregated)</a:t>
            </a:r>
            <a:r>
              <a:rPr lang="en-US" altLang="en-US"/>
              <a:t>:</a:t>
            </a:r>
          </a:p>
        </p:txBody>
      </p:sp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1CB2166D-E31D-9E07-9AC8-0FDDA9546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909" y="1814945"/>
            <a:ext cx="9476509" cy="39762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E98CACC-5D47-90B6-F7F3-42DF0B9C5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80110"/>
            <a:ext cx="9905998" cy="1108363"/>
          </a:xfrm>
        </p:spPr>
        <p:txBody>
          <a:bodyPr/>
          <a:lstStyle/>
          <a:p>
            <a:r>
              <a:rPr lang="en-US" dirty="0"/>
              <a:t>Banknote Authentication: </a:t>
            </a:r>
            <a:r>
              <a:rPr lang="en-US" dirty="0" err="1"/>
              <a:t>KMeans</a:t>
            </a:r>
            <a:r>
              <a:rPr lang="en-US" dirty="0"/>
              <a:t> Clustering with Centroids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D25F0-52C2-753D-F6E6-B89551193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495155"/>
            <a:ext cx="10011269" cy="504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3362A-84B7-4D70-0E9D-2C3B55D80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Summary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of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BCF22-816A-7301-C9FC-34B50B33F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63782"/>
            <a:ext cx="9905999" cy="4627419"/>
          </a:xfrm>
        </p:spPr>
        <p:txBody>
          <a:bodyPr>
            <a:normAutofit/>
          </a:bodyPr>
          <a:lstStyle/>
          <a:p>
            <a:pPr marL="0" indent="0">
              <a:spcBef>
                <a:spcPts val="25"/>
              </a:spcBef>
              <a:buNone/>
            </a:pPr>
            <a:endParaRPr lang="en-US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Symbol" panose="05050102010706020507" pitchFamily="18" charset="2"/>
              <a:buChar char=""/>
            </a:pPr>
            <a:r>
              <a:rPr lang="en-US" altLang="en-US" dirty="0" err="1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KMeans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successfully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partitioned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data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into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two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clearly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defined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clusters.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Symbol" panose="05050102010706020507" pitchFamily="18" charset="2"/>
              <a:buChar char=""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Distinct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clusters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imply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natural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grouping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— which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may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correspond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genuine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vs.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forged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notes.</a:t>
            </a:r>
          </a:p>
          <a:p>
            <a:pPr>
              <a:lnSpc>
                <a:spcPct val="147000"/>
              </a:lnSpc>
              <a:spcBef>
                <a:spcPts val="588"/>
              </a:spcBef>
              <a:buFont typeface="Symbol" panose="05050102010706020507" pitchFamily="18" charset="2"/>
              <a:buChar char=""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V1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and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V2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exhibit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significantly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different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distributions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across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clusters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,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supporting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use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authentication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workflows.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5716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31</TotalTime>
  <Words>280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Amasis MT Pro Black</vt:lpstr>
      <vt:lpstr>Arial</vt:lpstr>
      <vt:lpstr>Calibri</vt:lpstr>
      <vt:lpstr>Cambria</vt:lpstr>
      <vt:lpstr>Georgia</vt:lpstr>
      <vt:lpstr>Rockwell</vt:lpstr>
      <vt:lpstr>Segoe UI Symbol</vt:lpstr>
      <vt:lpstr>Symbol</vt:lpstr>
      <vt:lpstr>Tahoma</vt:lpstr>
      <vt:lpstr>Times New Roman</vt:lpstr>
      <vt:lpstr>Tw Cen MT</vt:lpstr>
      <vt:lpstr>Circuit</vt:lpstr>
      <vt:lpstr>Clustering Analysis on Banknote Authentication Data</vt:lpstr>
      <vt:lpstr>Objective: </vt:lpstr>
      <vt:lpstr>      Dataset Summary:  Source: UCI Banknote Authentication Dataset  Features Used:  V1: Continuous numeric feature (likely derived from wavelet transformation)  V2: Second such numeric feature  Size: 1,372 records, 2 features  Preprocessing: No missing values; no label column used since clustering is unsupervised </vt:lpstr>
      <vt:lpstr>PowerPoint Presentation</vt:lpstr>
      <vt:lpstr>Descriptive Stats (aggregated):</vt:lpstr>
      <vt:lpstr>Banknote Authentication: KMeans Clustering with Centroids</vt:lpstr>
      <vt:lpstr>Summary of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Ramteke, Rohit (External)</dc:creator>
  <cp:lastModifiedBy>Ramteke, Rohit (External)</cp:lastModifiedBy>
  <cp:revision>1</cp:revision>
  <dcterms:created xsi:type="dcterms:W3CDTF">2025-07-22T07:53:59Z</dcterms:created>
  <dcterms:modified xsi:type="dcterms:W3CDTF">2025-07-22T08:25:38Z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