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344" r:id="rId2"/>
    <p:sldId id="315" r:id="rId3"/>
    <p:sldId id="328" r:id="rId4"/>
    <p:sldId id="343" r:id="rId5"/>
    <p:sldId id="329" r:id="rId6"/>
    <p:sldId id="284" r:id="rId7"/>
    <p:sldId id="285" r:id="rId8"/>
    <p:sldId id="286" r:id="rId9"/>
    <p:sldId id="288" r:id="rId10"/>
    <p:sldId id="345" r:id="rId11"/>
    <p:sldId id="348" r:id="rId12"/>
    <p:sldId id="346" r:id="rId13"/>
    <p:sldId id="34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5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6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2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C949E3-853F-4946-BE35-FA1EAFBC9B0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E4D2B-403C-411F-B417-F04A2C18B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01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23E6-FB40-4E91-B6DC-9F22BE790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BASIS PURSUIT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0CDD6-8A94-44A3-8336-06056B5E4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Rohith G</a:t>
            </a:r>
          </a:p>
        </p:txBody>
      </p:sp>
    </p:spTree>
    <p:extLst>
      <p:ext uri="{BB962C8B-B14F-4D97-AF65-F5344CB8AC3E}">
        <p14:creationId xmlns:p14="http://schemas.microsoft.com/office/powerpoint/2010/main" val="424545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7A10329-D871-42C0-B2E5-F17AEE56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592" y="1090567"/>
            <a:ext cx="1212747" cy="5423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83AF80-423A-4AFE-A48F-F0E555F2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90" y="1090567"/>
            <a:ext cx="1368158" cy="54989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A28B0D-1C44-4787-AB6C-78702842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44" y="1090567"/>
            <a:ext cx="1342884" cy="5423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1F962-2DC6-449E-8031-6D5908CB19CB}"/>
              </a:ext>
            </a:extLst>
          </p:cNvPr>
          <p:cNvSpPr txBox="1"/>
          <p:nvPr/>
        </p:nvSpPr>
        <p:spPr>
          <a:xfrm>
            <a:off x="4244831" y="186322"/>
            <a:ext cx="405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MATLAB Output</a:t>
            </a:r>
          </a:p>
        </p:txBody>
      </p:sp>
    </p:spTree>
    <p:extLst>
      <p:ext uri="{BB962C8B-B14F-4D97-AF65-F5344CB8AC3E}">
        <p14:creationId xmlns:p14="http://schemas.microsoft.com/office/powerpoint/2010/main" val="86508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8D159-DBB5-4F4F-A5A3-4111CA0627F1}"/>
              </a:ext>
            </a:extLst>
          </p:cNvPr>
          <p:cNvSpPr txBox="1"/>
          <p:nvPr/>
        </p:nvSpPr>
        <p:spPr>
          <a:xfrm>
            <a:off x="2710979" y="594854"/>
            <a:ext cx="586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Denoising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28362-8468-40E2-BF96-BC755461EF7A}"/>
              </a:ext>
            </a:extLst>
          </p:cNvPr>
          <p:cNvSpPr/>
          <p:nvPr/>
        </p:nvSpPr>
        <p:spPr>
          <a:xfrm>
            <a:off x="1001087" y="1595021"/>
            <a:ext cx="92862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Filtering of the unwanted waves (</a:t>
            </a:r>
            <a:r>
              <a:rPr lang="en-US" sz="2400" dirty="0" err="1">
                <a:latin typeface="Arial" panose="020B0604020202020204" pitchFamily="34" charset="0"/>
              </a:rPr>
              <a:t>ie</a:t>
            </a:r>
            <a:r>
              <a:rPr lang="en-US" sz="2400" dirty="0">
                <a:latin typeface="Arial" panose="020B0604020202020204" pitchFamily="34" charset="0"/>
              </a:rPr>
              <a:t>)Noise from the signal is called signal denoising</a:t>
            </a:r>
            <a:endParaRPr lang="en-US" sz="2400" b="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Thresholding is a technique used for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signal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and image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denoising.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The discrete wavelet transform uses two types of filters: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1. averaging filters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2.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detail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Basis pursuit denoising has potential applications in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230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4C3148-14B1-4D2C-B27E-CC18CF2A560A}"/>
              </a:ext>
            </a:extLst>
          </p:cNvPr>
          <p:cNvSpPr txBox="1"/>
          <p:nvPr/>
        </p:nvSpPr>
        <p:spPr>
          <a:xfrm>
            <a:off x="158692" y="1164134"/>
            <a:ext cx="593730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clc;clear</a:t>
            </a:r>
            <a:r>
              <a:rPr lang="en-US" sz="1600" dirty="0"/>
              <a:t> </a:t>
            </a:r>
            <a:r>
              <a:rPr lang="en-US" sz="1600" dirty="0" err="1"/>
              <a:t>all;close</a:t>
            </a:r>
            <a:r>
              <a:rPr lang="en-US" sz="1600" dirty="0"/>
              <a:t> all;</a:t>
            </a:r>
          </a:p>
          <a:p>
            <a:r>
              <a:rPr lang="en-US" sz="1600" dirty="0"/>
              <a:t>n = 300;</a:t>
            </a:r>
          </a:p>
          <a:p>
            <a:r>
              <a:rPr lang="en-US" sz="1600" dirty="0"/>
              <a:t>m = 10;</a:t>
            </a:r>
          </a:p>
          <a:p>
            <a:r>
              <a:rPr lang="en-US" sz="1600" dirty="0"/>
              <a:t>A = </a:t>
            </a:r>
            <a:r>
              <a:rPr lang="en-US" sz="1600" dirty="0" err="1"/>
              <a:t>randn</a:t>
            </a:r>
            <a:r>
              <a:rPr lang="en-US" sz="1600" dirty="0"/>
              <a:t>(</a:t>
            </a:r>
            <a:r>
              <a:rPr lang="en-US" sz="1600" dirty="0" err="1"/>
              <a:t>m,n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x = </a:t>
            </a:r>
            <a:r>
              <a:rPr lang="en-US" sz="1600" dirty="0" err="1"/>
              <a:t>sprandn</a:t>
            </a:r>
            <a:r>
              <a:rPr lang="en-US" sz="1600" dirty="0"/>
              <a:t>(n, 1, 0.1*n);</a:t>
            </a:r>
          </a:p>
          <a:p>
            <a:r>
              <a:rPr lang="en-US" sz="1600" dirty="0"/>
              <a:t>b = A*x;</a:t>
            </a:r>
          </a:p>
          <a:p>
            <a:endParaRPr lang="en-US" sz="1600" dirty="0"/>
          </a:p>
          <a:p>
            <a:r>
              <a:rPr lang="en-US" sz="1600" dirty="0" err="1"/>
              <a:t>xtrue</a:t>
            </a:r>
            <a:r>
              <a:rPr lang="en-US" sz="1600" dirty="0"/>
              <a:t> = x;</a:t>
            </a:r>
          </a:p>
          <a:p>
            <a:r>
              <a:rPr lang="en-US" sz="1600" dirty="0"/>
              <a:t>[X,Z,U] = </a:t>
            </a:r>
            <a:r>
              <a:rPr lang="en-US" sz="1600" dirty="0" err="1"/>
              <a:t>basis_pursuit</a:t>
            </a:r>
            <a:r>
              <a:rPr lang="en-US" sz="1600" dirty="0"/>
              <a:t>(A, b, 1.0, 0.003);</a:t>
            </a:r>
          </a:p>
          <a:p>
            <a:r>
              <a:rPr lang="en-US" sz="1600" dirty="0"/>
              <a:t>subplot(2,1,1)</a:t>
            </a:r>
          </a:p>
          <a:p>
            <a:r>
              <a:rPr lang="en-US" sz="1600" dirty="0"/>
              <a:t>plot(x)</a:t>
            </a:r>
          </a:p>
          <a:p>
            <a:r>
              <a:rPr lang="en-US" sz="1600" dirty="0" err="1"/>
              <a:t>xlabel</a:t>
            </a:r>
            <a:r>
              <a:rPr lang="en-US" sz="1600" dirty="0"/>
              <a:t>('Time');</a:t>
            </a:r>
          </a:p>
          <a:p>
            <a:r>
              <a:rPr lang="en-US" sz="1600" dirty="0" err="1"/>
              <a:t>ylabel</a:t>
            </a:r>
            <a:r>
              <a:rPr lang="en-US" sz="1600" dirty="0"/>
              <a:t>('Amplitude')</a:t>
            </a:r>
          </a:p>
          <a:p>
            <a:r>
              <a:rPr lang="en-US" sz="1600" dirty="0"/>
              <a:t>title("Noisy signal");</a:t>
            </a:r>
          </a:p>
          <a:p>
            <a:r>
              <a:rPr lang="en-US" sz="1600" dirty="0"/>
              <a:t>subplot(2,1,2)</a:t>
            </a:r>
          </a:p>
          <a:p>
            <a:r>
              <a:rPr lang="en-US" sz="1600" dirty="0"/>
              <a:t>plot(X)</a:t>
            </a:r>
          </a:p>
          <a:p>
            <a:r>
              <a:rPr lang="en-US" sz="1600" dirty="0" err="1"/>
              <a:t>xlabel</a:t>
            </a:r>
            <a:r>
              <a:rPr lang="en-US" sz="1600" dirty="0"/>
              <a:t>('Time');</a:t>
            </a:r>
          </a:p>
          <a:p>
            <a:r>
              <a:rPr lang="en-US" sz="1600" dirty="0" err="1"/>
              <a:t>ylabel</a:t>
            </a:r>
            <a:r>
              <a:rPr lang="en-US" sz="1600" dirty="0"/>
              <a:t>('Amplitude')</a:t>
            </a:r>
          </a:p>
          <a:p>
            <a:r>
              <a:rPr lang="en-US" sz="1600" dirty="0"/>
              <a:t>title("Denoised signal");</a:t>
            </a:r>
          </a:p>
          <a:p>
            <a:r>
              <a:rPr lang="en-US" sz="1600" dirty="0"/>
              <a:t>function [</a:t>
            </a:r>
            <a:r>
              <a:rPr lang="en-US" sz="1600" dirty="0" err="1"/>
              <a:t>x,z,u</a:t>
            </a:r>
            <a:r>
              <a:rPr lang="en-US" sz="1600" dirty="0"/>
              <a:t>] = </a:t>
            </a:r>
            <a:r>
              <a:rPr lang="en-US" sz="1600" dirty="0" err="1"/>
              <a:t>basis_pursuit</a:t>
            </a:r>
            <a:r>
              <a:rPr lang="en-US" sz="1600" dirty="0"/>
              <a:t>(A, b, rho, alpha)</a:t>
            </a:r>
          </a:p>
          <a:p>
            <a:r>
              <a:rPr lang="en-US" sz="1600" dirty="0"/>
              <a:t>% </a:t>
            </a:r>
            <a:r>
              <a:rPr lang="en-US" sz="1600" dirty="0" err="1"/>
              <a:t>basis_pursuit</a:t>
            </a:r>
            <a:r>
              <a:rPr lang="en-US" sz="1600" dirty="0"/>
              <a:t>  Solve basis pursuit via ADMM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98D2D-5B49-420C-A408-9C2B02AC40C0}"/>
              </a:ext>
            </a:extLst>
          </p:cNvPr>
          <p:cNvSpPr/>
          <p:nvPr/>
        </p:nvSpPr>
        <p:spPr>
          <a:xfrm>
            <a:off x="4301368" y="954996"/>
            <a:ext cx="191678" cy="5879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545B4-FC4D-40D2-AF49-9134B5711B4F}"/>
              </a:ext>
            </a:extLst>
          </p:cNvPr>
          <p:cNvSpPr txBox="1"/>
          <p:nvPr/>
        </p:nvSpPr>
        <p:spPr>
          <a:xfrm>
            <a:off x="4591329" y="1253162"/>
            <a:ext cx="609460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MAX_ITER = 1000;</a:t>
            </a:r>
          </a:p>
          <a:p>
            <a:r>
              <a:rPr lang="en-US" sz="1600" dirty="0"/>
              <a:t>    [m n] = size(A);</a:t>
            </a:r>
          </a:p>
          <a:p>
            <a:r>
              <a:rPr lang="en-US" sz="1600" dirty="0"/>
              <a:t>    x = zeros(n,1);</a:t>
            </a:r>
          </a:p>
          <a:p>
            <a:r>
              <a:rPr lang="en-US" sz="1600" dirty="0"/>
              <a:t>    z = zeros(n,1);</a:t>
            </a:r>
          </a:p>
          <a:p>
            <a:r>
              <a:rPr lang="en-US" sz="1600" dirty="0"/>
              <a:t>    u = zeros(n,1);</a:t>
            </a:r>
          </a:p>
          <a:p>
            <a:endParaRPr lang="en-US" sz="1600" dirty="0"/>
          </a:p>
          <a:p>
            <a:r>
              <a:rPr lang="en-US" sz="1600" dirty="0"/>
              <a:t>% precompute static variables for</a:t>
            </a:r>
          </a:p>
          <a:p>
            <a:r>
              <a:rPr lang="en-US" sz="1600" dirty="0"/>
              <a:t>% x-update (projection on to Ax=b)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AAt</a:t>
            </a:r>
            <a:r>
              <a:rPr lang="en-US" sz="1600" dirty="0"/>
              <a:t> = A*A';</a:t>
            </a:r>
          </a:p>
          <a:p>
            <a:r>
              <a:rPr lang="en-US" sz="1600" dirty="0"/>
              <a:t>    P = eye(n) - A' * (</a:t>
            </a:r>
            <a:r>
              <a:rPr lang="en-US" sz="1600" dirty="0" err="1"/>
              <a:t>AAt</a:t>
            </a:r>
            <a:r>
              <a:rPr lang="en-US" sz="1600" dirty="0"/>
              <a:t> \ A);</a:t>
            </a:r>
          </a:p>
          <a:p>
            <a:r>
              <a:rPr lang="en-US" sz="1600" dirty="0"/>
              <a:t>    q = A' * (</a:t>
            </a:r>
            <a:r>
              <a:rPr lang="en-US" sz="1600" dirty="0" err="1"/>
              <a:t>AAt</a:t>
            </a:r>
            <a:r>
              <a:rPr lang="en-US" sz="1600" dirty="0"/>
              <a:t> \ b);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CA6B1B-7BCB-47DC-99CE-71ABCB453552}"/>
              </a:ext>
            </a:extLst>
          </p:cNvPr>
          <p:cNvSpPr/>
          <p:nvPr/>
        </p:nvSpPr>
        <p:spPr>
          <a:xfrm>
            <a:off x="8182509" y="978678"/>
            <a:ext cx="191678" cy="5879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BDA2A-D771-4E07-B789-C01DE1655106}"/>
              </a:ext>
            </a:extLst>
          </p:cNvPr>
          <p:cNvSpPr txBox="1"/>
          <p:nvPr/>
        </p:nvSpPr>
        <p:spPr>
          <a:xfrm>
            <a:off x="8537197" y="1253162"/>
            <a:ext cx="40564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for k = 1:MAX_ITER</a:t>
            </a:r>
          </a:p>
          <a:p>
            <a:r>
              <a:rPr lang="en-US" sz="1600" dirty="0"/>
              <a:t>        % x-update</a:t>
            </a:r>
          </a:p>
          <a:p>
            <a:r>
              <a:rPr lang="en-US" sz="1600" dirty="0"/>
              <a:t>        x = P*(z - u) + q;</a:t>
            </a:r>
          </a:p>
          <a:p>
            <a:endParaRPr lang="en-US" sz="1600" dirty="0"/>
          </a:p>
          <a:p>
            <a:r>
              <a:rPr lang="en-US" sz="1600" dirty="0"/>
              <a:t>        % z-update with relaxation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zold</a:t>
            </a:r>
            <a:r>
              <a:rPr lang="en-US" sz="1600" dirty="0"/>
              <a:t> = z;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x_hat</a:t>
            </a:r>
            <a:r>
              <a:rPr lang="en-US" sz="1600" dirty="0"/>
              <a:t> = alpha*x + (1 - alpha)*</a:t>
            </a:r>
            <a:r>
              <a:rPr lang="en-US" sz="1600" dirty="0" err="1"/>
              <a:t>zold</a:t>
            </a:r>
            <a:r>
              <a:rPr lang="en-US" sz="1600" dirty="0"/>
              <a:t>;</a:t>
            </a:r>
          </a:p>
          <a:p>
            <a:r>
              <a:rPr lang="en-US" sz="1600" dirty="0"/>
              <a:t>        z = shrinkage(</a:t>
            </a:r>
            <a:r>
              <a:rPr lang="en-US" sz="1600" dirty="0" err="1"/>
              <a:t>x_hat</a:t>
            </a:r>
            <a:r>
              <a:rPr lang="en-US" sz="1600" dirty="0"/>
              <a:t> + u, 1/rho);</a:t>
            </a:r>
          </a:p>
          <a:p>
            <a:endParaRPr lang="en-US" sz="1600" dirty="0"/>
          </a:p>
          <a:p>
            <a:r>
              <a:rPr lang="en-US" sz="1600" dirty="0"/>
              <a:t>        u = u + (</a:t>
            </a:r>
            <a:r>
              <a:rPr lang="en-US" sz="1600" dirty="0" err="1"/>
              <a:t>x_hat</a:t>
            </a:r>
            <a:r>
              <a:rPr lang="en-US" sz="1600" dirty="0"/>
              <a:t> - z);</a:t>
            </a:r>
          </a:p>
          <a:p>
            <a:r>
              <a:rPr lang="en-US" sz="1600" dirty="0"/>
              <a:t>    end</a:t>
            </a:r>
          </a:p>
          <a:p>
            <a:r>
              <a:rPr lang="en-US" sz="1600" dirty="0"/>
              <a:t>end</a:t>
            </a:r>
          </a:p>
          <a:p>
            <a:endParaRPr lang="en-US" sz="1600" dirty="0"/>
          </a:p>
          <a:p>
            <a:r>
              <a:rPr lang="en-US" sz="1600" dirty="0"/>
              <a:t>function y = shrinkage(a, kappa)</a:t>
            </a:r>
          </a:p>
          <a:p>
            <a:r>
              <a:rPr lang="en-US" sz="1600" dirty="0"/>
              <a:t>    y = max(0, a-kappa) - max(0, -a-kappa);</a:t>
            </a:r>
          </a:p>
          <a:p>
            <a:r>
              <a:rPr lang="en-US" sz="1600" dirty="0"/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DE365-A999-4075-B66F-E177761F5E86}"/>
              </a:ext>
            </a:extLst>
          </p:cNvPr>
          <p:cNvSpPr txBox="1"/>
          <p:nvPr/>
        </p:nvSpPr>
        <p:spPr>
          <a:xfrm>
            <a:off x="3347207" y="144377"/>
            <a:ext cx="586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Denoising using Basis pursuit</a:t>
            </a:r>
          </a:p>
        </p:txBody>
      </p:sp>
    </p:spTree>
    <p:extLst>
      <p:ext uri="{BB962C8B-B14F-4D97-AF65-F5344CB8AC3E}">
        <p14:creationId xmlns:p14="http://schemas.microsoft.com/office/powerpoint/2010/main" val="51337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7E6B7-DF7B-4E47-A825-5284A9546753}"/>
              </a:ext>
            </a:extLst>
          </p:cNvPr>
          <p:cNvSpPr txBox="1"/>
          <p:nvPr/>
        </p:nvSpPr>
        <p:spPr>
          <a:xfrm>
            <a:off x="4546835" y="194711"/>
            <a:ext cx="405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MATLAB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22BA0-8C3A-437C-9908-D94216222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713" y="1068591"/>
            <a:ext cx="62960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0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3C725D8-C19F-4BD0-93B3-90431ADD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B97F92F-8566-4D1F-AF99-6DC27238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96F38-EE86-48F3-AFD3-31E2200B95E4}"/>
              </a:ext>
            </a:extLst>
          </p:cNvPr>
          <p:cNvSpPr/>
          <p:nvPr/>
        </p:nvSpPr>
        <p:spPr>
          <a:xfrm>
            <a:off x="2047042" y="2642116"/>
            <a:ext cx="80979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“We cannot solve our problems with the same thinking we used when we created them”</a:t>
            </a:r>
          </a:p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               </a:t>
            </a:r>
          </a:p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                             By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algn="r" defTabSz="914400" eaLnBrk="0" fontAlgn="base" hangingPunct="0">
              <a:spcAft>
                <a:spcPct val="0"/>
              </a:spcAft>
            </a:pPr>
            <a:r>
              <a:rPr lang="en-US" alt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ALBERT EINSTEIN</a:t>
            </a:r>
          </a:p>
          <a:p>
            <a:pPr algn="ctr"/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61D64-8CF1-4D2D-8B1B-925220C7807B}"/>
              </a:ext>
            </a:extLst>
          </p:cNvPr>
          <p:cNvSpPr/>
          <p:nvPr/>
        </p:nvSpPr>
        <p:spPr>
          <a:xfrm>
            <a:off x="2595239" y="886417"/>
            <a:ext cx="7001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eaLnBrk="0" fontAlgn="base" hangingPunct="0">
              <a:spcAft>
                <a:spcPct val="0"/>
              </a:spcAft>
            </a:pPr>
            <a:r>
              <a:rPr lang="en-US" altLang="en-US" sz="4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90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F49AF01-8F10-4B4E-948D-094D0675EE2A}"/>
              </a:ext>
            </a:extLst>
          </p:cNvPr>
          <p:cNvSpPr txBox="1">
            <a:spLocks/>
          </p:cNvSpPr>
          <p:nvPr/>
        </p:nvSpPr>
        <p:spPr>
          <a:xfrm>
            <a:off x="1346255" y="16231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ADMM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38CBB-F2E5-459B-9019-88965B053976}"/>
              </a:ext>
            </a:extLst>
          </p:cNvPr>
          <p:cNvSpPr/>
          <p:nvPr/>
        </p:nvSpPr>
        <p:spPr>
          <a:xfrm>
            <a:off x="304800" y="1310397"/>
            <a:ext cx="92862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ADMM is an algorithm that solves convex optimization problems by breaking them into smaller pieces, each of which are then easier to handle.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Powerful iterative algorithm.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80 times faster than conventional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Put linear and quadratic programming in a single frame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for statistical problems with huge data sizes.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Applications of ADMM.</a:t>
            </a:r>
          </a:p>
        </p:txBody>
      </p:sp>
    </p:spTree>
    <p:extLst>
      <p:ext uri="{BB962C8B-B14F-4D97-AF65-F5344CB8AC3E}">
        <p14:creationId xmlns:p14="http://schemas.microsoft.com/office/powerpoint/2010/main" val="14201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433241-A194-473B-87FA-684234BCDB17}"/>
              </a:ext>
            </a:extLst>
          </p:cNvPr>
          <p:cNvSpPr txBox="1">
            <a:spLocks/>
          </p:cNvSpPr>
          <p:nvPr/>
        </p:nvSpPr>
        <p:spPr>
          <a:xfrm>
            <a:off x="4158355" y="102797"/>
            <a:ext cx="2882525" cy="632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BASIS PURSUIT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B307A-49A8-4247-AB30-A88A3AA4946D}"/>
              </a:ext>
            </a:extLst>
          </p:cNvPr>
          <p:cNvSpPr/>
          <p:nvPr/>
        </p:nvSpPr>
        <p:spPr>
          <a:xfrm>
            <a:off x="453325" y="1047727"/>
            <a:ext cx="8919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Basis pursuit is a equality constrained L1 minimization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often used as a heuristic for finding solution for underdetermined system of linear equation.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in signal processing</a:t>
            </a:r>
          </a:p>
          <a:p>
            <a:endParaRPr lang="en-IN" dirty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02B78A71-1D31-413A-B100-7BA8DB1A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6C150FDD-694C-4642-9E2A-C4753E035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232A6DE9-9BFA-4CED-97CC-ABE5F298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053" y="4030671"/>
            <a:ext cx="2247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F1708-4788-414A-86BE-F7F0B915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48" y="3333165"/>
            <a:ext cx="5792556" cy="29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433241-A194-473B-87FA-684234BCDB17}"/>
              </a:ext>
            </a:extLst>
          </p:cNvPr>
          <p:cNvSpPr txBox="1">
            <a:spLocks/>
          </p:cNvSpPr>
          <p:nvPr/>
        </p:nvSpPr>
        <p:spPr>
          <a:xfrm>
            <a:off x="4158355" y="102797"/>
            <a:ext cx="2882525" cy="632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BASIS PURSUIT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D377671-DA6D-48A4-B2F5-50A3D14EE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992" y="2154882"/>
            <a:ext cx="27314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augmented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as,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32B2BBAF-F0C0-413D-B406-293043674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617" y="4176338"/>
            <a:ext cx="343690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84600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we are doing several iterations of,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84600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8BF4DFF-07BD-4DAB-A4C7-A64093D6F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55288"/>
              </p:ext>
            </p:extLst>
          </p:nvPr>
        </p:nvGraphicFramePr>
        <p:xfrm>
          <a:off x="1964273" y="2472581"/>
          <a:ext cx="96043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03040" progId="Equation.DSMT4">
                  <p:embed/>
                </p:oleObj>
              </mc:Choice>
              <mc:Fallback>
                <p:oleObj name="Equation" r:id="rId2" imgW="76176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A8BF4DFF-07BD-4DAB-A4C7-A64093D6F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273" y="2472581"/>
                        <a:ext cx="960437" cy="261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6C0AC50-5129-4408-9B33-F770CEFE3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37060"/>
              </p:ext>
            </p:extLst>
          </p:nvPr>
        </p:nvGraphicFramePr>
        <p:xfrm>
          <a:off x="1967011" y="2747932"/>
          <a:ext cx="86995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177480" progId="Equation.DSMT4">
                  <p:embed/>
                </p:oleObj>
              </mc:Choice>
              <mc:Fallback>
                <p:oleObj name="Equation" r:id="rId4" imgW="583920" imgH="1774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6C0AC50-5129-4408-9B33-F770CEFE3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011" y="2747932"/>
                        <a:ext cx="869950" cy="261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D3B6C1D-621C-4700-BB92-FBB14C9D2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827" y="3355289"/>
          <a:ext cx="141128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28600" progId="Equation.DSMT4">
                  <p:embed/>
                </p:oleObj>
              </mc:Choice>
              <mc:Fallback>
                <p:oleObj name="Equation" r:id="rId6" imgW="1066680" imgH="2286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D3B6C1D-621C-4700-BB92-FBB14C9D2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827" y="3355289"/>
                        <a:ext cx="1411288" cy="301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F01B3318-8695-4BAB-BA1B-58B892EBC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87114"/>
              </p:ext>
            </p:extLst>
          </p:nvPr>
        </p:nvGraphicFramePr>
        <p:xfrm>
          <a:off x="820865" y="3771213"/>
          <a:ext cx="2509564" cy="60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253800" progId="Equation.DSMT4">
                  <p:embed/>
                </p:oleObj>
              </mc:Choice>
              <mc:Fallback>
                <p:oleObj name="Equation" r:id="rId8" imgW="977760" imgH="2538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F01B3318-8695-4BAB-BA1B-58B892EBC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65" y="3771213"/>
                        <a:ext cx="2509564" cy="607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>
            <a:extLst>
              <a:ext uri="{FF2B5EF4-FFF2-40B4-BE49-F238E27FC236}">
                <a16:creationId xmlns:a16="http://schemas.microsoft.com/office/drawing/2014/main" id="{F31C2041-BE20-45EB-AF5A-2B6FB70CE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15" y="1637295"/>
            <a:ext cx="370793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84600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84600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84600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ADMM form it can be written as,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87AD4968-CB1D-42C0-B399-6CEB155C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29" y="2517815"/>
            <a:ext cx="10533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33580E6-B7A1-4403-8767-6D98BD52F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313" y="3348733"/>
            <a:ext cx="30075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where f is a indicator function of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02B78A71-1D31-413A-B100-7BA8DB1A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8054714-8AFB-4E16-87F7-790572093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247588"/>
              </p:ext>
            </p:extLst>
          </p:nvPr>
        </p:nvGraphicFramePr>
        <p:xfrm>
          <a:off x="5780402" y="2532876"/>
          <a:ext cx="4085051" cy="715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52400" imgH="393480" progId="Equation.DSMT4">
                  <p:embed/>
                </p:oleObj>
              </mc:Choice>
              <mc:Fallback>
                <p:oleObj name="Equation" r:id="rId10" imgW="2552400" imgH="3934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68054714-8AFB-4E16-87F7-790572093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402" y="2532876"/>
                        <a:ext cx="4085051" cy="715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4">
            <a:extLst>
              <a:ext uri="{FF2B5EF4-FFF2-40B4-BE49-F238E27FC236}">
                <a16:creationId xmlns:a16="http://schemas.microsoft.com/office/drawing/2014/main" id="{6C150FDD-694C-4642-9E2A-C4753E035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53AD6388-6274-41A0-B160-68CBF1D3E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06603"/>
              </p:ext>
            </p:extLst>
          </p:nvPr>
        </p:nvGraphicFramePr>
        <p:xfrm>
          <a:off x="6253768" y="4900834"/>
          <a:ext cx="3007678" cy="151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87240" imgH="736560" progId="Equation.DSMT4">
                  <p:embed/>
                </p:oleObj>
              </mc:Choice>
              <mc:Fallback>
                <p:oleObj name="Equation" r:id="rId12" imgW="1587240" imgH="73656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53AD6388-6274-41A0-B160-68CBF1D3E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768" y="4900834"/>
                        <a:ext cx="3007678" cy="1513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D176A3B8-CBD0-45D6-A39F-89E98B9008E0}"/>
              </a:ext>
            </a:extLst>
          </p:cNvPr>
          <p:cNvSpPr/>
          <p:nvPr/>
        </p:nvSpPr>
        <p:spPr>
          <a:xfrm>
            <a:off x="919117" y="2220553"/>
            <a:ext cx="9711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en-US" sz="1400" b="1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1600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74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0598C67D-93FF-470F-BAA7-58E3F5C0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970" y="19203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F07831-BC30-46B0-A73F-0848E5995173}"/>
              </a:ext>
            </a:extLst>
          </p:cNvPr>
          <p:cNvSpPr/>
          <p:nvPr/>
        </p:nvSpPr>
        <p:spPr>
          <a:xfrm>
            <a:off x="416289" y="1320984"/>
            <a:ext cx="1409104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784600" algn="l"/>
              </a:tabLs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x-update: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07855E-6001-479D-B209-95779CFC49D9}"/>
              </a:ext>
            </a:extLst>
          </p:cNvPr>
          <p:cNvSpPr/>
          <p:nvPr/>
        </p:nvSpPr>
        <p:spPr>
          <a:xfrm>
            <a:off x="5424497" y="1386613"/>
            <a:ext cx="1389868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3784600" algn="l"/>
              </a:tabLst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z-update: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0E78B7C-556F-4FD2-B310-2FEA28D5D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203895"/>
              </p:ext>
            </p:extLst>
          </p:nvPr>
        </p:nvGraphicFramePr>
        <p:xfrm>
          <a:off x="449263" y="2126105"/>
          <a:ext cx="212192" cy="33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77480" progId="Equation.DSMT4">
                  <p:embed/>
                </p:oleObj>
              </mc:Choice>
              <mc:Fallback>
                <p:oleObj name="Equation" r:id="rId2" imgW="139680" imgH="177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0E78B7C-556F-4FD2-B310-2FEA28D5D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126105"/>
                        <a:ext cx="212192" cy="332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8239E9F-4783-4D3B-B9F6-9F7EE7439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441893"/>
              </p:ext>
            </p:extLst>
          </p:nvPr>
        </p:nvGraphicFramePr>
        <p:xfrm>
          <a:off x="449263" y="2506663"/>
          <a:ext cx="3631031" cy="1039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660240" progId="Equation.DSMT4">
                  <p:embed/>
                </p:oleObj>
              </mc:Choice>
              <mc:Fallback>
                <p:oleObj name="Equation" r:id="rId4" imgW="2374560" imgH="6602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8239E9F-4783-4D3B-B9F6-9F7EE7439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506663"/>
                        <a:ext cx="3631031" cy="1039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C04CC4D-FABB-4C69-86A1-1DCFBB555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63792"/>
              </p:ext>
            </p:extLst>
          </p:nvPr>
        </p:nvGraphicFramePr>
        <p:xfrm>
          <a:off x="838824" y="4457402"/>
          <a:ext cx="3661731" cy="163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749160" progId="Equation.DSMT4">
                  <p:embed/>
                </p:oleObj>
              </mc:Choice>
              <mc:Fallback>
                <p:oleObj name="Equation" r:id="rId6" imgW="1955520" imgH="7491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C04CC4D-FABB-4C69-86A1-1DCFBB555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24" y="4457402"/>
                        <a:ext cx="3661731" cy="16390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>
            <a:extLst>
              <a:ext uri="{FF2B5EF4-FFF2-40B4-BE49-F238E27FC236}">
                <a16:creationId xmlns:a16="http://schemas.microsoft.com/office/drawing/2014/main" id="{C5652B45-6C7B-4399-8DD3-84089B060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88" y="1823315"/>
            <a:ext cx="2812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strinkage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 by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51A23FB8-73A4-45CA-874A-9EAD93F7F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04" y="2112166"/>
            <a:ext cx="108170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84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towards 0,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84600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BBDD64F1-E11D-4BF7-AAA6-151F5584E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" y="3876158"/>
            <a:ext cx="43649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84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84600" algn="l"/>
              </a:tabLst>
            </a:pP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it </a:t>
            </a:r>
            <a:r>
              <a:rPr lang="en-US" alt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does’nt</a:t>
            </a: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satisfy the equation Az=b.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84600" algn="l"/>
              </a:tabLs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84600" algn="l"/>
              </a:tabLs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2A1A0FF-3215-4722-A057-ECA137D2E5AC}"/>
              </a:ext>
            </a:extLst>
          </p:cNvPr>
          <p:cNvSpPr txBox="1">
            <a:spLocks/>
          </p:cNvSpPr>
          <p:nvPr/>
        </p:nvSpPr>
        <p:spPr>
          <a:xfrm>
            <a:off x="4158355" y="102797"/>
            <a:ext cx="2882525" cy="632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BASIS PURSUIT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D0EDEB8-998E-4DD8-8E66-ACF694F77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64542"/>
              </p:ext>
            </p:extLst>
          </p:nvPr>
        </p:nvGraphicFramePr>
        <p:xfrm>
          <a:off x="5529263" y="1911350"/>
          <a:ext cx="4175454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81000" imgH="888840" progId="Equation.DSMT4">
                  <p:embed/>
                </p:oleObj>
              </mc:Choice>
              <mc:Fallback>
                <p:oleObj name="Equation" r:id="rId8" imgW="2781000" imgH="8888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D0EDEB8-998E-4DD8-8E66-ACF694F77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1911350"/>
                        <a:ext cx="4175454" cy="1512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03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E5FE-9AD4-437E-8D0A-6521465A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Basis Pursuit: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C9EBBF-49A9-4282-B4EC-8DFF3B49FE1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5"/>
          <a:stretch/>
        </p:blipFill>
        <p:spPr bwMode="auto">
          <a:xfrm>
            <a:off x="778161" y="2720592"/>
            <a:ext cx="6467856" cy="33525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8C1E7A-2D64-4EEC-A4FD-0E568C4145C8}"/>
              </a:ext>
            </a:extLst>
          </p:cNvPr>
          <p:cNvSpPr/>
          <p:nvPr/>
        </p:nvSpPr>
        <p:spPr>
          <a:xfrm>
            <a:off x="778161" y="2131318"/>
            <a:ext cx="10611734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Formation of Lagrangian and solving the problem is as follows: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D3876-BFEA-4FB7-8DCB-1B4F5AE08B6C}"/>
              </a:ext>
            </a:extLst>
          </p:cNvPr>
          <p:cNvSpPr txBox="1"/>
          <p:nvPr/>
        </p:nvSpPr>
        <p:spPr>
          <a:xfrm>
            <a:off x="6290846" y="4073717"/>
            <a:ext cx="2711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|x| +( x - c )</a:t>
            </a:r>
            <a:r>
              <a:rPr lang="en-IN" baseline="30000" dirty="0"/>
              <a:t>2</a:t>
            </a:r>
            <a:r>
              <a:rPr lang="en-IN" dirty="0"/>
              <a:t> Is the reference for shrinkage</a:t>
            </a:r>
            <a:r>
              <a:rPr lang="en-IN" baseline="30000" dirty="0"/>
              <a:t>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6C95ADC-8105-4328-A062-E4E994146BE8}"/>
              </a:ext>
            </a:extLst>
          </p:cNvPr>
          <p:cNvSpPr/>
          <p:nvPr/>
        </p:nvSpPr>
        <p:spPr>
          <a:xfrm>
            <a:off x="5725238" y="4203312"/>
            <a:ext cx="565608" cy="38714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BF83-841F-43A3-BC42-3ACF4DB4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Term: Shrinkage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DC8A-C628-4794-99D9-55BA8A95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85" y="1157682"/>
            <a:ext cx="10244353" cy="38757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>
                <a:effectLst/>
              </a:rPr>
              <a:t>The latter part of the added term in x-update is called the penalty or the regularisation function. </a:t>
            </a:r>
            <a:endParaRPr lang="en-IN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dirty="0"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dirty="0">
                <a:effectLst/>
              </a:rPr>
              <a:t>The shrinkage function sets all values of y less than linear multiplier of x(𝞴 in our case) to zero. </a:t>
            </a:r>
          </a:p>
        </p:txBody>
      </p:sp>
    </p:spTree>
    <p:extLst>
      <p:ext uri="{BB962C8B-B14F-4D97-AF65-F5344CB8AC3E}">
        <p14:creationId xmlns:p14="http://schemas.microsoft.com/office/powerpoint/2010/main" val="1970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81C9-29F0-4BAD-A210-D5A8EE57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92" y="517557"/>
            <a:ext cx="9613861" cy="1080938"/>
          </a:xfrm>
        </p:spPr>
        <p:txBody>
          <a:bodyPr/>
          <a:lstStyle/>
          <a:p>
            <a:r>
              <a:rPr lang="en-IN" dirty="0"/>
              <a:t>Graphical Representation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84FF1-9B55-4111-820B-4747F9E60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441" y="1426378"/>
            <a:ext cx="9733280" cy="49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2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408A05-E959-41B9-8655-10298074B9DC}"/>
              </a:ext>
            </a:extLst>
          </p:cNvPr>
          <p:cNvSpPr/>
          <p:nvPr/>
        </p:nvSpPr>
        <p:spPr>
          <a:xfrm>
            <a:off x="474481" y="978678"/>
            <a:ext cx="6030014" cy="5879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function [</a:t>
            </a:r>
            <a:r>
              <a:rPr lang="en-IN" sz="1400" dirty="0" err="1"/>
              <a:t>x,z,u</a:t>
            </a:r>
            <a:r>
              <a:rPr lang="en-IN" sz="1400" dirty="0"/>
              <a:t>] = </a:t>
            </a:r>
            <a:r>
              <a:rPr lang="en-IN" sz="1400" dirty="0" err="1"/>
              <a:t>basis_pursuit</a:t>
            </a:r>
            <a:r>
              <a:rPr lang="en-IN" sz="1400" dirty="0"/>
              <a:t>(A, b, rho, alpha)</a:t>
            </a:r>
          </a:p>
          <a:p>
            <a:r>
              <a:rPr lang="en-IN" sz="1400" dirty="0"/>
              <a:t>    MAX_ITER = 1000;</a:t>
            </a:r>
          </a:p>
          <a:p>
            <a:r>
              <a:rPr lang="en-IN" sz="1400" dirty="0"/>
              <a:t>    [m n] = size(A);</a:t>
            </a:r>
          </a:p>
          <a:p>
            <a:r>
              <a:rPr lang="en-IN" sz="1400" dirty="0"/>
              <a:t>    x = zeros(n,1); z = zeros(n,1); u = zeros(n,1);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% precompute static variables for x-update (projection on to </a:t>
            </a:r>
            <a:r>
              <a:rPr lang="en-IN" sz="1400" dirty="0" err="1"/>
              <a:t>Ax</a:t>
            </a:r>
            <a:r>
              <a:rPr lang="en-IN" sz="1400" dirty="0"/>
              <a:t>=b)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AAt</a:t>
            </a:r>
            <a:r>
              <a:rPr lang="en-IN" sz="1400" dirty="0"/>
              <a:t> = A*A';</a:t>
            </a:r>
          </a:p>
          <a:p>
            <a:r>
              <a:rPr lang="en-IN" sz="1400" dirty="0"/>
              <a:t>    P = eye(n) - A' * (</a:t>
            </a:r>
            <a:r>
              <a:rPr lang="en-IN" sz="1400" dirty="0" err="1"/>
              <a:t>AAt</a:t>
            </a:r>
            <a:r>
              <a:rPr lang="en-IN" sz="1400" dirty="0"/>
              <a:t> \ A);</a:t>
            </a:r>
          </a:p>
          <a:p>
            <a:r>
              <a:rPr lang="en-IN" sz="1400" dirty="0"/>
              <a:t>    q = A' * (</a:t>
            </a:r>
            <a:r>
              <a:rPr lang="en-IN" sz="1400" dirty="0" err="1"/>
              <a:t>AAt</a:t>
            </a:r>
            <a:r>
              <a:rPr lang="en-IN" sz="1400" dirty="0"/>
              <a:t> \ b);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for k = 1:MAX_ITER</a:t>
            </a:r>
          </a:p>
          <a:p>
            <a:r>
              <a:rPr lang="en-IN" sz="1400" dirty="0"/>
              <a:t>        % x-update</a:t>
            </a:r>
          </a:p>
          <a:p>
            <a:r>
              <a:rPr lang="en-IN" sz="1400" dirty="0"/>
              <a:t>        x = P*(z - u) + q;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    % z-update with relaxation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zold</a:t>
            </a:r>
            <a:r>
              <a:rPr lang="en-IN" sz="1400" dirty="0"/>
              <a:t> = z;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x_hat</a:t>
            </a:r>
            <a:r>
              <a:rPr lang="en-IN" sz="1400" dirty="0"/>
              <a:t> = alpha*x + (1 - alpha)*</a:t>
            </a:r>
            <a:r>
              <a:rPr lang="en-IN" sz="1400" dirty="0" err="1"/>
              <a:t>zold</a:t>
            </a:r>
            <a:r>
              <a:rPr lang="en-IN" sz="1400" dirty="0"/>
              <a:t>;</a:t>
            </a:r>
          </a:p>
          <a:p>
            <a:r>
              <a:rPr lang="en-IN" sz="1400" dirty="0"/>
              <a:t>        z = shrinkage(</a:t>
            </a:r>
            <a:r>
              <a:rPr lang="en-IN" sz="1400" dirty="0" err="1"/>
              <a:t>x_hat</a:t>
            </a:r>
            <a:r>
              <a:rPr lang="en-IN" sz="1400" dirty="0"/>
              <a:t> + u, 1/rho);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     u = u + (</a:t>
            </a:r>
            <a:r>
              <a:rPr lang="en-IN" sz="1400" dirty="0" err="1"/>
              <a:t>x_hat</a:t>
            </a:r>
            <a:r>
              <a:rPr lang="en-IN" sz="1400" dirty="0"/>
              <a:t> - z);</a:t>
            </a:r>
          </a:p>
          <a:p>
            <a:r>
              <a:rPr lang="en-IN" sz="1400" dirty="0"/>
              <a:t>    end</a:t>
            </a:r>
          </a:p>
          <a:p>
            <a:r>
              <a:rPr lang="en-IN" sz="1400" dirty="0"/>
              <a:t>end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function y = shrinkage(a, kappa)</a:t>
            </a:r>
          </a:p>
          <a:p>
            <a:r>
              <a:rPr lang="en-IN" sz="1400" dirty="0"/>
              <a:t>    y = max(0, a-kappa) - max(0, -a-kappa);</a:t>
            </a:r>
          </a:p>
          <a:p>
            <a:r>
              <a:rPr lang="en-IN" sz="1400" dirty="0"/>
              <a:t>end</a:t>
            </a:r>
          </a:p>
          <a:p>
            <a:endParaRPr lang="en-I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9C401-DEF8-4FCC-A7CC-092807B121C5}"/>
              </a:ext>
            </a:extLst>
          </p:cNvPr>
          <p:cNvSpPr/>
          <p:nvPr/>
        </p:nvSpPr>
        <p:spPr>
          <a:xfrm>
            <a:off x="6828148" y="1047899"/>
            <a:ext cx="3739299" cy="2381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400" dirty="0" err="1"/>
              <a:t>clc;clear</a:t>
            </a:r>
            <a:r>
              <a:rPr lang="en-IN" sz="1400" dirty="0"/>
              <a:t> </a:t>
            </a:r>
            <a:r>
              <a:rPr lang="en-IN" sz="1400" dirty="0" err="1"/>
              <a:t>all;close</a:t>
            </a:r>
            <a:r>
              <a:rPr lang="en-IN" sz="1400" dirty="0"/>
              <a:t> all;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400" dirty="0"/>
              <a:t>n = 30;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400" dirty="0"/>
              <a:t>m = 10;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400" dirty="0"/>
              <a:t>A = </a:t>
            </a:r>
            <a:r>
              <a:rPr lang="en-IN" sz="1400" dirty="0" err="1"/>
              <a:t>randn</a:t>
            </a:r>
            <a:r>
              <a:rPr lang="en-IN" sz="1400" dirty="0"/>
              <a:t>(</a:t>
            </a:r>
            <a:r>
              <a:rPr lang="en-IN" sz="1400" dirty="0" err="1"/>
              <a:t>m,n</a:t>
            </a:r>
            <a:r>
              <a:rPr lang="en-IN" sz="1400" dirty="0"/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400" dirty="0"/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400" dirty="0"/>
              <a:t>x = </a:t>
            </a:r>
            <a:r>
              <a:rPr lang="en-IN" sz="1400" dirty="0" err="1"/>
              <a:t>sprandn</a:t>
            </a:r>
            <a:r>
              <a:rPr lang="en-IN" sz="1400" dirty="0"/>
              <a:t>(n, 1, 0.1*n);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400" dirty="0"/>
              <a:t>b = A*x;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400" dirty="0"/>
              <a:t>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400" dirty="0" err="1"/>
              <a:t>xtrue</a:t>
            </a:r>
            <a:r>
              <a:rPr lang="en-IN" sz="1400" dirty="0"/>
              <a:t> = x;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1400" dirty="0"/>
              <a:t>[X,Z,U] = </a:t>
            </a:r>
            <a:r>
              <a:rPr lang="en-IN" sz="1400" dirty="0" err="1"/>
              <a:t>basis_pursuit</a:t>
            </a:r>
            <a:r>
              <a:rPr lang="en-IN" sz="1400" dirty="0"/>
              <a:t>(A, b, 1.0, 1.0);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1BF98-A5FF-4117-B27A-2B37925177E0}"/>
              </a:ext>
            </a:extLst>
          </p:cNvPr>
          <p:cNvSpPr txBox="1"/>
          <p:nvPr/>
        </p:nvSpPr>
        <p:spPr>
          <a:xfrm>
            <a:off x="474481" y="166286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Code to execute: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EE7090-E78F-4304-8908-BA13C2206FCE}"/>
              </a:ext>
            </a:extLst>
          </p:cNvPr>
          <p:cNvSpPr/>
          <p:nvPr/>
        </p:nvSpPr>
        <p:spPr>
          <a:xfrm>
            <a:off x="6270396" y="855764"/>
            <a:ext cx="191678" cy="58793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A2D6F-1805-4F72-8328-1C2C37CAB9B7}"/>
              </a:ext>
            </a:extLst>
          </p:cNvPr>
          <p:cNvSpPr txBox="1"/>
          <p:nvPr/>
        </p:nvSpPr>
        <p:spPr>
          <a:xfrm>
            <a:off x="6754304" y="16628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Sample Input:</a:t>
            </a:r>
          </a:p>
        </p:txBody>
      </p:sp>
    </p:spTree>
    <p:extLst>
      <p:ext uri="{BB962C8B-B14F-4D97-AF65-F5344CB8AC3E}">
        <p14:creationId xmlns:p14="http://schemas.microsoft.com/office/powerpoint/2010/main" val="34376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1011</TotalTime>
  <Words>961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Georgia</vt:lpstr>
      <vt:lpstr>Celestial</vt:lpstr>
      <vt:lpstr>Equation</vt:lpstr>
      <vt:lpstr>BASIS PURSUIT</vt:lpstr>
      <vt:lpstr>PowerPoint Presentation</vt:lpstr>
      <vt:lpstr>PowerPoint Presentation</vt:lpstr>
      <vt:lpstr>PowerPoint Presentation</vt:lpstr>
      <vt:lpstr>PowerPoint Presentation</vt:lpstr>
      <vt:lpstr>Solving Basis Pursuit:</vt:lpstr>
      <vt:lpstr>New Term: Shrinkage Function </vt:lpstr>
      <vt:lpstr>Graphical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g</dc:creator>
  <cp:lastModifiedBy>Rohith g</cp:lastModifiedBy>
  <cp:revision>26</cp:revision>
  <dcterms:created xsi:type="dcterms:W3CDTF">2020-12-13T09:52:20Z</dcterms:created>
  <dcterms:modified xsi:type="dcterms:W3CDTF">2020-12-26T03:23:07Z</dcterms:modified>
</cp:coreProperties>
</file>