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Lato" panose="020F0502020204030203" pitchFamily="34" charset="0"/>
      <p:regular r:id="rId25"/>
      <p:bold r:id="rId26"/>
      <p:italic r:id="rId27"/>
      <p:boldItalic r:id="rId28"/>
    </p:embeddedFont>
    <p:embeddedFont>
      <p:font typeface="Montserrat"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A9EB12-7263-454F-BE7F-6AB3492D4244}">
  <a:tblStyle styleId="{55A9EB12-7263-454F-BE7F-6AB3492D42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E821D66-AA40-4CB3-8677-02793BB9D461}"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06224bd0fe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06224bd0fe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06224bd0fe_1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06224bd0fe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06224bd0fe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06224bd0fe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6224bd0fe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06224bd0f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06224bd0fe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06224bd0f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06224bd0f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06224bd0f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06224bd0fe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06224bd0f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a9c9137336dc493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a9c9137336dc493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0635518af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0635518a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a9c9137336dc493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a9c9137336dc493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9c9137336dc493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9c9137336dc493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a9c9137336dc493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a9c9137336dc493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a9c9137336dc493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a9c9137336dc493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a9c9137336dc493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a9c9137336dc493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06224bd0fe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06224bd0fe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9c9137336dc493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a9c9137336dc493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06224bd0fe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06224bd0fe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06224bd0fe_1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06224bd0fe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06224bd0fe_1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06224bd0fe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9c9137336dc493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a9c9137336dc493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06224bd0f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06224bd0f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91486" y="1562875"/>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Pollution Prediction System	</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Team 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body" idx="1"/>
          </p:nvPr>
        </p:nvSpPr>
        <p:spPr>
          <a:xfrm>
            <a:off x="1036300" y="291325"/>
            <a:ext cx="7311900" cy="45909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dirty="0"/>
          </a:p>
          <a:p>
            <a:pPr marL="457200" lvl="0" indent="0" algn="l" rtl="0">
              <a:spcBef>
                <a:spcPts val="1200"/>
              </a:spcBef>
              <a:spcAft>
                <a:spcPts val="0"/>
              </a:spcAft>
              <a:buNone/>
            </a:pPr>
            <a:endParaRPr dirty="0"/>
          </a:p>
          <a:p>
            <a:pPr marL="457200" lvl="0" indent="-311150" algn="l" rtl="0">
              <a:spcBef>
                <a:spcPts val="1200"/>
              </a:spcBef>
              <a:spcAft>
                <a:spcPts val="0"/>
              </a:spcAft>
              <a:buSzPts val="1300"/>
              <a:buChar char="●"/>
            </a:pPr>
            <a:r>
              <a:rPr lang="en" dirty="0"/>
              <a:t>Linear regression is the simplest model used for statistical technique for predictive modeling.</a:t>
            </a:r>
            <a:endParaRPr dirty="0"/>
          </a:p>
          <a:p>
            <a:pPr marL="457200" lvl="0" indent="-311150" algn="l" rtl="0">
              <a:spcBef>
                <a:spcPts val="0"/>
              </a:spcBef>
              <a:spcAft>
                <a:spcPts val="0"/>
              </a:spcAft>
              <a:buSzPts val="1300"/>
              <a:buChar char="●"/>
            </a:pPr>
            <a:r>
              <a:rPr lang="en" dirty="0"/>
              <a:t>It basically gives us an equation, where we have our features as independent variables, on which our target variable [nitrogen, benzene, carbon ] is dependent upon.</a:t>
            </a:r>
            <a:endParaRPr dirty="0"/>
          </a:p>
          <a:p>
            <a:pPr marL="457200" lvl="0" indent="-311150" algn="l" rtl="0">
              <a:spcBef>
                <a:spcPts val="0"/>
              </a:spcBef>
              <a:spcAft>
                <a:spcPts val="0"/>
              </a:spcAft>
              <a:buSzPts val="1300"/>
              <a:buChar char="●"/>
            </a:pPr>
            <a:r>
              <a:rPr lang="en"/>
              <a:t>In our case we observed that on implementing linear regression error values of nitrogen-oxide were really high:</a:t>
            </a:r>
            <a:endParaRPr/>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457200" lvl="0" indent="-311150" algn="l" rtl="0">
              <a:spcBef>
                <a:spcPts val="1200"/>
              </a:spcBef>
              <a:spcAft>
                <a:spcPts val="0"/>
              </a:spcAft>
              <a:buSzPts val="1300"/>
              <a:buChar char="●"/>
            </a:pPr>
            <a:r>
              <a:rPr lang="en" dirty="0"/>
              <a:t>On performing regularization using ridge regression for different learning rates did not affect the error values significantly,  so considered to perform polynomial regression for improvement.</a:t>
            </a:r>
            <a:endParaRPr dirty="0"/>
          </a:p>
        </p:txBody>
      </p:sp>
      <p:graphicFrame>
        <p:nvGraphicFramePr>
          <p:cNvPr id="191" name="Google Shape;191;p22"/>
          <p:cNvGraphicFramePr/>
          <p:nvPr>
            <p:extLst>
              <p:ext uri="{D42A27DB-BD31-4B8C-83A1-F6EECF244321}">
                <p14:modId xmlns:p14="http://schemas.microsoft.com/office/powerpoint/2010/main" val="2757220983"/>
              </p:ext>
            </p:extLst>
          </p:nvPr>
        </p:nvGraphicFramePr>
        <p:xfrm>
          <a:off x="2874563" y="2733244"/>
          <a:ext cx="3778250" cy="792420"/>
        </p:xfrm>
        <a:graphic>
          <a:graphicData uri="http://schemas.openxmlformats.org/drawingml/2006/table">
            <a:tbl>
              <a:tblPr>
                <a:noFill/>
                <a:tableStyleId>{55A9EB12-7263-454F-BE7F-6AB3492D4244}</a:tableStyleId>
              </a:tblPr>
              <a:tblGrid>
                <a:gridCol w="2090344">
                  <a:extLst>
                    <a:ext uri="{9D8B030D-6E8A-4147-A177-3AD203B41FA5}">
                      <a16:colId xmlns:a16="http://schemas.microsoft.com/office/drawing/2014/main" val="20000"/>
                    </a:ext>
                  </a:extLst>
                </a:gridCol>
                <a:gridCol w="1687906">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solidFill>
                            <a:schemeClr val="lt1"/>
                          </a:solidFill>
                        </a:rPr>
                        <a:t>MAE(Nitrogen-oxide)</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64.82</a:t>
                      </a:r>
                      <a:endParaRPr>
                        <a:solidFill>
                          <a:schemeClr val="lt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chemeClr val="lt1"/>
                          </a:solidFill>
                        </a:rPr>
                        <a:t>RMSE(Nitrogen-oxide)</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dirty="0">
                          <a:solidFill>
                            <a:schemeClr val="lt1"/>
                          </a:solidFill>
                        </a:rPr>
                        <a:t>100.34</a:t>
                      </a:r>
                      <a:endParaRPr dirty="0">
                        <a:solidFill>
                          <a:schemeClr val="lt1"/>
                        </a:solidFill>
                      </a:endParaRPr>
                    </a:p>
                  </a:txBody>
                  <a:tcPr marL="91425" marR="91425" marT="91425" marB="91425"/>
                </a:tc>
                <a:extLst>
                  <a:ext uri="{0D108BD9-81ED-4DB2-BD59-A6C34878D82A}">
                    <a16:rowId xmlns:a16="http://schemas.microsoft.com/office/drawing/2014/main" val="10001"/>
                  </a:ext>
                </a:extLst>
              </a:tr>
            </a:tbl>
          </a:graphicData>
        </a:graphic>
      </p:graphicFrame>
      <p:sp>
        <p:nvSpPr>
          <p:cNvPr id="192" name="Google Shape;192;p22"/>
          <p:cNvSpPr txBox="1"/>
          <p:nvPr/>
        </p:nvSpPr>
        <p:spPr>
          <a:xfrm>
            <a:off x="1526975" y="482200"/>
            <a:ext cx="3516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chemeClr val="lt1"/>
                </a:solidFill>
                <a:latin typeface="Montserrat"/>
                <a:ea typeface="Montserrat"/>
                <a:cs typeface="Montserrat"/>
                <a:sym typeface="Montserrat"/>
              </a:rPr>
              <a:t>Linear Regression</a:t>
            </a:r>
            <a:endParaRPr sz="2400">
              <a:solidFill>
                <a:schemeClr val="lt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Polynomial Regression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body" idx="1"/>
          </p:nvPr>
        </p:nvSpPr>
        <p:spPr>
          <a:xfrm>
            <a:off x="1207075" y="885625"/>
            <a:ext cx="6909900" cy="4048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Polynomial Regression is a form of linear regression in which the relationship between the independent variable x and dependent variable y is modeled as an nth degree polynomial. </a:t>
            </a:r>
            <a:endParaRPr/>
          </a:p>
          <a:p>
            <a:pPr marL="457200" lvl="0" indent="-311150" algn="l" rtl="0">
              <a:spcBef>
                <a:spcPts val="0"/>
              </a:spcBef>
              <a:spcAft>
                <a:spcPts val="0"/>
              </a:spcAft>
              <a:buSzPts val="1300"/>
              <a:buChar char="●"/>
            </a:pPr>
            <a:r>
              <a:rPr lang="en"/>
              <a:t>Polynomial regression fits a nonlinear relationship between the value of features x and the corresponding  target values y.</a:t>
            </a:r>
            <a:endParaRPr/>
          </a:p>
          <a:p>
            <a:pPr marL="457200" lvl="0" indent="-311150" algn="l" rtl="0">
              <a:spcBef>
                <a:spcPts val="0"/>
              </a:spcBef>
              <a:spcAft>
                <a:spcPts val="0"/>
              </a:spcAft>
              <a:buSzPts val="1300"/>
              <a:buChar char="●"/>
            </a:pPr>
            <a:r>
              <a:rPr lang="en"/>
              <a:t>Considered degree 2 to degree 5  for polynomial model from which we analysed that degree 3 is giving the best results so degree 3 was chosen:</a:t>
            </a:r>
            <a:endParaRPr/>
          </a:p>
          <a:p>
            <a:pPr marL="457200" lvl="0" indent="0" algn="l" rtl="0">
              <a:spcBef>
                <a:spcPts val="1200"/>
              </a:spcBef>
              <a:spcAft>
                <a:spcPts val="1200"/>
              </a:spcAft>
              <a:buNone/>
            </a:pPr>
            <a:endParaRPr/>
          </a:p>
        </p:txBody>
      </p:sp>
      <p:graphicFrame>
        <p:nvGraphicFramePr>
          <p:cNvPr id="203" name="Google Shape;203;p24"/>
          <p:cNvGraphicFramePr/>
          <p:nvPr/>
        </p:nvGraphicFramePr>
        <p:xfrm>
          <a:off x="1764725" y="2571750"/>
          <a:ext cx="6264425" cy="1740099"/>
        </p:xfrm>
        <a:graphic>
          <a:graphicData uri="http://schemas.openxmlformats.org/drawingml/2006/table">
            <a:tbl>
              <a:tblPr>
                <a:noFill/>
                <a:tableStyleId>{3E821D66-AA40-4CB3-8677-02793BB9D461}</a:tableStyleId>
              </a:tblPr>
              <a:tblGrid>
                <a:gridCol w="2188875">
                  <a:extLst>
                    <a:ext uri="{9D8B030D-6E8A-4147-A177-3AD203B41FA5}">
                      <a16:colId xmlns:a16="http://schemas.microsoft.com/office/drawing/2014/main" val="20000"/>
                    </a:ext>
                  </a:extLst>
                </a:gridCol>
                <a:gridCol w="988200">
                  <a:extLst>
                    <a:ext uri="{9D8B030D-6E8A-4147-A177-3AD203B41FA5}">
                      <a16:colId xmlns:a16="http://schemas.microsoft.com/office/drawing/2014/main" val="20001"/>
                    </a:ext>
                  </a:extLst>
                </a:gridCol>
                <a:gridCol w="1115725">
                  <a:extLst>
                    <a:ext uri="{9D8B030D-6E8A-4147-A177-3AD203B41FA5}">
                      <a16:colId xmlns:a16="http://schemas.microsoft.com/office/drawing/2014/main" val="20002"/>
                    </a:ext>
                  </a:extLst>
                </a:gridCol>
                <a:gridCol w="978175">
                  <a:extLst>
                    <a:ext uri="{9D8B030D-6E8A-4147-A177-3AD203B41FA5}">
                      <a16:colId xmlns:a16="http://schemas.microsoft.com/office/drawing/2014/main" val="20003"/>
                    </a:ext>
                  </a:extLst>
                </a:gridCol>
                <a:gridCol w="993450">
                  <a:extLst>
                    <a:ext uri="{9D8B030D-6E8A-4147-A177-3AD203B41FA5}">
                      <a16:colId xmlns:a16="http://schemas.microsoft.com/office/drawing/2014/main" val="20004"/>
                    </a:ext>
                  </a:extLst>
                </a:gridCol>
              </a:tblGrid>
              <a:tr h="0">
                <a:tc>
                  <a:txBody>
                    <a:bodyPr/>
                    <a:lstStyle/>
                    <a:p>
                      <a:pPr marL="0" lvl="0" indent="0" algn="l" rtl="0">
                        <a:spcBef>
                          <a:spcPts val="0"/>
                        </a:spcBef>
                        <a:spcAft>
                          <a:spcPts val="0"/>
                        </a:spcAft>
                        <a:buNone/>
                      </a:pPr>
                      <a:r>
                        <a:rPr lang="en" sz="1100" b="1">
                          <a:solidFill>
                            <a:schemeClr val="lt1"/>
                          </a:solidFill>
                        </a:rPr>
                        <a:t>Degree/Pollutant Errors(RMSLE)</a:t>
                      </a:r>
                      <a:endParaRPr sz="1100" b="1">
                        <a:solidFill>
                          <a:schemeClr val="lt1"/>
                        </a:solidFill>
                      </a:endParaRPr>
                    </a:p>
                  </a:txBody>
                  <a:tcPr marL="91425" marR="91425" marT="91425" marB="91425">
                    <a:lnL w="12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12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 sz="1100" b="1">
                          <a:solidFill>
                            <a:schemeClr val="lt1"/>
                          </a:solidFill>
                        </a:rPr>
                        <a:t>2</a:t>
                      </a:r>
                      <a:endParaRPr sz="1100" b="1">
                        <a:solidFill>
                          <a:schemeClr val="lt1"/>
                        </a:solidFill>
                      </a:endParaRPr>
                    </a:p>
                  </a:txBody>
                  <a:tcPr marL="91425" marR="91425" marT="91425" marB="91425">
                    <a:lnL w="7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12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 sz="1100" b="1">
                          <a:solidFill>
                            <a:schemeClr val="lt1"/>
                          </a:solidFill>
                        </a:rPr>
                        <a:t>3</a:t>
                      </a:r>
                      <a:endParaRPr sz="1100" b="1">
                        <a:solidFill>
                          <a:schemeClr val="lt1"/>
                        </a:solidFill>
                      </a:endParaRPr>
                    </a:p>
                  </a:txBody>
                  <a:tcPr marL="91425" marR="91425" marT="91425" marB="91425">
                    <a:lnL w="7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12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 sz="1100" b="1">
                          <a:solidFill>
                            <a:schemeClr val="lt1"/>
                          </a:solidFill>
                        </a:rPr>
                        <a:t>4</a:t>
                      </a:r>
                      <a:endParaRPr sz="1100" b="1">
                        <a:solidFill>
                          <a:schemeClr val="lt1"/>
                        </a:solidFill>
                      </a:endParaRPr>
                    </a:p>
                  </a:txBody>
                  <a:tcPr marL="91425" marR="91425" marT="91425" marB="91425">
                    <a:lnL w="7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12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 sz="1100" b="1">
                          <a:solidFill>
                            <a:schemeClr val="lt1"/>
                          </a:solidFill>
                        </a:rPr>
                        <a:t>5</a:t>
                      </a:r>
                      <a:endParaRPr sz="1100" b="1">
                        <a:solidFill>
                          <a:schemeClr val="lt1"/>
                        </a:solidFill>
                      </a:endParaRPr>
                    </a:p>
                  </a:txBody>
                  <a:tcPr marL="91425" marR="91425" marT="91425" marB="91425">
                    <a:lnL w="7625" cap="flat" cmpd="sng">
                      <a:solidFill>
                        <a:schemeClr val="lt1"/>
                      </a:solidFill>
                      <a:prstDash val="solid"/>
                      <a:round/>
                      <a:headEnd type="none" w="sm" len="sm"/>
                      <a:tailEnd type="none" w="sm" len="sm"/>
                    </a:lnL>
                    <a:lnR w="12625" cap="flat" cmpd="sng">
                      <a:solidFill>
                        <a:schemeClr val="lt1"/>
                      </a:solidFill>
                      <a:prstDash val="solid"/>
                      <a:round/>
                      <a:headEnd type="none" w="sm" len="sm"/>
                      <a:tailEnd type="none" w="sm" len="sm"/>
                    </a:lnR>
                    <a:lnT w="12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a:solidFill>
                            <a:schemeClr val="lt1"/>
                          </a:solidFill>
                        </a:rPr>
                        <a:t>Carbon-Monoxide</a:t>
                      </a:r>
                      <a:endParaRPr>
                        <a:solidFill>
                          <a:schemeClr val="lt1"/>
                        </a:solidFill>
                      </a:endParaRPr>
                    </a:p>
                  </a:txBody>
                  <a:tcPr marL="91425" marR="91425" marT="91425" marB="91425">
                    <a:lnL w="12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solidFill>
                      <a:schemeClr val="dk1"/>
                    </a:solidFill>
                  </a:tcPr>
                </a:tc>
                <a:tc>
                  <a:txBody>
                    <a:bodyPr/>
                    <a:lstStyle/>
                    <a:p>
                      <a:pPr marL="0" lvl="0" indent="0" algn="r" rtl="0">
                        <a:lnSpc>
                          <a:spcPct val="115000"/>
                        </a:lnSpc>
                        <a:spcBef>
                          <a:spcPts val="0"/>
                        </a:spcBef>
                        <a:spcAft>
                          <a:spcPts val="0"/>
                        </a:spcAft>
                        <a:buNone/>
                      </a:pPr>
                      <a:r>
                        <a:rPr lang="en">
                          <a:solidFill>
                            <a:schemeClr val="lt1"/>
                          </a:solidFill>
                        </a:rPr>
                        <a:t>0.139</a:t>
                      </a:r>
                      <a:endParaRPr>
                        <a:solidFill>
                          <a:schemeClr val="lt1"/>
                        </a:solidFill>
                      </a:endParaRPr>
                    </a:p>
                  </a:txBody>
                  <a:tcPr marL="91425" marR="91425" marT="91425" marB="91425">
                    <a:lnL w="7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solidFill>
                      <a:schemeClr val="dk1"/>
                    </a:solidFill>
                  </a:tcPr>
                </a:tc>
                <a:tc>
                  <a:txBody>
                    <a:bodyPr/>
                    <a:lstStyle/>
                    <a:p>
                      <a:pPr marL="0" lvl="0" indent="0" algn="r" rtl="0">
                        <a:lnSpc>
                          <a:spcPct val="115000"/>
                        </a:lnSpc>
                        <a:spcBef>
                          <a:spcPts val="0"/>
                        </a:spcBef>
                        <a:spcAft>
                          <a:spcPts val="0"/>
                        </a:spcAft>
                        <a:buNone/>
                      </a:pPr>
                      <a:r>
                        <a:rPr lang="en">
                          <a:solidFill>
                            <a:schemeClr val="lt1"/>
                          </a:solidFill>
                        </a:rPr>
                        <a:t>0.132</a:t>
                      </a:r>
                      <a:endParaRPr>
                        <a:solidFill>
                          <a:schemeClr val="lt1"/>
                        </a:solidFill>
                      </a:endParaRPr>
                    </a:p>
                  </a:txBody>
                  <a:tcPr marL="91425" marR="91425" marT="91425" marB="91425">
                    <a:lnL w="7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solidFill>
                      <a:schemeClr val="dk1"/>
                    </a:solidFill>
                  </a:tcPr>
                </a:tc>
                <a:tc>
                  <a:txBody>
                    <a:bodyPr/>
                    <a:lstStyle/>
                    <a:p>
                      <a:pPr marL="0" lvl="0" indent="0" algn="r" rtl="0">
                        <a:lnSpc>
                          <a:spcPct val="115000"/>
                        </a:lnSpc>
                        <a:spcBef>
                          <a:spcPts val="0"/>
                        </a:spcBef>
                        <a:spcAft>
                          <a:spcPts val="0"/>
                        </a:spcAft>
                        <a:buNone/>
                      </a:pPr>
                      <a:r>
                        <a:rPr lang="en">
                          <a:solidFill>
                            <a:schemeClr val="lt1"/>
                          </a:solidFill>
                        </a:rPr>
                        <a:t>0.146</a:t>
                      </a:r>
                      <a:endParaRPr>
                        <a:solidFill>
                          <a:schemeClr val="lt1"/>
                        </a:solidFill>
                      </a:endParaRPr>
                    </a:p>
                  </a:txBody>
                  <a:tcPr marL="91425" marR="91425" marT="91425" marB="91425">
                    <a:lnL w="7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solidFill>
                      <a:schemeClr val="dk1"/>
                    </a:solidFill>
                  </a:tcPr>
                </a:tc>
                <a:tc>
                  <a:txBody>
                    <a:bodyPr/>
                    <a:lstStyle/>
                    <a:p>
                      <a:pPr marL="0" lvl="0" indent="0" algn="r" rtl="0">
                        <a:lnSpc>
                          <a:spcPct val="115000"/>
                        </a:lnSpc>
                        <a:spcBef>
                          <a:spcPts val="0"/>
                        </a:spcBef>
                        <a:spcAft>
                          <a:spcPts val="0"/>
                        </a:spcAft>
                        <a:buNone/>
                      </a:pPr>
                      <a:r>
                        <a:rPr lang="en">
                          <a:solidFill>
                            <a:schemeClr val="lt1"/>
                          </a:solidFill>
                        </a:rPr>
                        <a:t>0.221</a:t>
                      </a:r>
                      <a:endParaRPr>
                        <a:solidFill>
                          <a:schemeClr val="lt1"/>
                        </a:solidFill>
                      </a:endParaRPr>
                    </a:p>
                  </a:txBody>
                  <a:tcPr marL="91425" marR="91425" marT="91425" marB="91425">
                    <a:lnL w="7625" cap="flat" cmpd="sng">
                      <a:solidFill>
                        <a:schemeClr val="lt1"/>
                      </a:solidFill>
                      <a:prstDash val="solid"/>
                      <a:round/>
                      <a:headEnd type="none" w="sm" len="sm"/>
                      <a:tailEnd type="none" w="sm" len="sm"/>
                    </a:lnL>
                    <a:lnR w="12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solidFill>
                      <a:schemeClr val="dk1"/>
                    </a:solidFill>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a:solidFill>
                            <a:schemeClr val="lt1"/>
                          </a:solidFill>
                        </a:rPr>
                        <a:t>Benzene</a:t>
                      </a:r>
                      <a:endParaRPr>
                        <a:solidFill>
                          <a:schemeClr val="lt1"/>
                        </a:solidFill>
                      </a:endParaRPr>
                    </a:p>
                  </a:txBody>
                  <a:tcPr marL="91425" marR="91425" marT="91425" marB="91425">
                    <a:lnL w="12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solidFill>
                      <a:schemeClr val="dk1"/>
                    </a:solidFill>
                  </a:tcPr>
                </a:tc>
                <a:tc>
                  <a:txBody>
                    <a:bodyPr/>
                    <a:lstStyle/>
                    <a:p>
                      <a:pPr marL="0" lvl="0" indent="0" algn="r" rtl="0">
                        <a:lnSpc>
                          <a:spcPct val="115000"/>
                        </a:lnSpc>
                        <a:spcBef>
                          <a:spcPts val="0"/>
                        </a:spcBef>
                        <a:spcAft>
                          <a:spcPts val="0"/>
                        </a:spcAft>
                        <a:buNone/>
                      </a:pPr>
                      <a:r>
                        <a:rPr lang="en">
                          <a:solidFill>
                            <a:schemeClr val="lt1"/>
                          </a:solidFill>
                        </a:rPr>
                        <a:t>0.112</a:t>
                      </a:r>
                      <a:endParaRPr>
                        <a:solidFill>
                          <a:schemeClr val="lt1"/>
                        </a:solidFill>
                      </a:endParaRPr>
                    </a:p>
                  </a:txBody>
                  <a:tcPr marL="91425" marR="91425" marT="91425" marB="91425">
                    <a:lnL w="7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solidFill>
                      <a:schemeClr val="dk1"/>
                    </a:solidFill>
                  </a:tcPr>
                </a:tc>
                <a:tc>
                  <a:txBody>
                    <a:bodyPr/>
                    <a:lstStyle/>
                    <a:p>
                      <a:pPr marL="0" lvl="0" indent="0" algn="r" rtl="0">
                        <a:lnSpc>
                          <a:spcPct val="115000"/>
                        </a:lnSpc>
                        <a:spcBef>
                          <a:spcPts val="0"/>
                        </a:spcBef>
                        <a:spcAft>
                          <a:spcPts val="0"/>
                        </a:spcAft>
                        <a:buNone/>
                      </a:pPr>
                      <a:r>
                        <a:rPr lang="en">
                          <a:solidFill>
                            <a:schemeClr val="lt1"/>
                          </a:solidFill>
                        </a:rPr>
                        <a:t>0.114</a:t>
                      </a:r>
                      <a:endParaRPr>
                        <a:solidFill>
                          <a:schemeClr val="lt1"/>
                        </a:solidFill>
                      </a:endParaRPr>
                    </a:p>
                  </a:txBody>
                  <a:tcPr marL="91425" marR="91425" marT="91425" marB="91425">
                    <a:lnL w="7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solidFill>
                      <a:schemeClr val="dk1"/>
                    </a:solidFill>
                  </a:tcPr>
                </a:tc>
                <a:tc>
                  <a:txBody>
                    <a:bodyPr/>
                    <a:lstStyle/>
                    <a:p>
                      <a:pPr marL="0" lvl="0" indent="0" algn="r" rtl="0">
                        <a:lnSpc>
                          <a:spcPct val="115000"/>
                        </a:lnSpc>
                        <a:spcBef>
                          <a:spcPts val="0"/>
                        </a:spcBef>
                        <a:spcAft>
                          <a:spcPts val="0"/>
                        </a:spcAft>
                        <a:buNone/>
                      </a:pPr>
                      <a:r>
                        <a:rPr lang="en">
                          <a:solidFill>
                            <a:schemeClr val="lt1"/>
                          </a:solidFill>
                        </a:rPr>
                        <a:t>0.121</a:t>
                      </a:r>
                      <a:endParaRPr>
                        <a:solidFill>
                          <a:schemeClr val="lt1"/>
                        </a:solidFill>
                      </a:endParaRPr>
                    </a:p>
                  </a:txBody>
                  <a:tcPr marL="91425" marR="91425" marT="91425" marB="91425">
                    <a:lnL w="7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solidFill>
                      <a:schemeClr val="dk1"/>
                    </a:solidFill>
                  </a:tcPr>
                </a:tc>
                <a:tc>
                  <a:txBody>
                    <a:bodyPr/>
                    <a:lstStyle/>
                    <a:p>
                      <a:pPr marL="0" lvl="0" indent="0" algn="r" rtl="0">
                        <a:lnSpc>
                          <a:spcPct val="115000"/>
                        </a:lnSpc>
                        <a:spcBef>
                          <a:spcPts val="0"/>
                        </a:spcBef>
                        <a:spcAft>
                          <a:spcPts val="0"/>
                        </a:spcAft>
                        <a:buNone/>
                      </a:pPr>
                      <a:r>
                        <a:rPr lang="en">
                          <a:solidFill>
                            <a:schemeClr val="lt1"/>
                          </a:solidFill>
                        </a:rPr>
                        <a:t>0.223</a:t>
                      </a:r>
                      <a:endParaRPr>
                        <a:solidFill>
                          <a:schemeClr val="lt1"/>
                        </a:solidFill>
                      </a:endParaRPr>
                    </a:p>
                  </a:txBody>
                  <a:tcPr marL="91425" marR="91425" marT="91425" marB="91425">
                    <a:lnL w="7625" cap="flat" cmpd="sng">
                      <a:solidFill>
                        <a:schemeClr val="lt1"/>
                      </a:solidFill>
                      <a:prstDash val="solid"/>
                      <a:round/>
                      <a:headEnd type="none" w="sm" len="sm"/>
                      <a:tailEnd type="none" w="sm" len="sm"/>
                    </a:lnL>
                    <a:lnR w="12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7625" cap="flat" cmpd="sng">
                      <a:solidFill>
                        <a:schemeClr val="lt1"/>
                      </a:solidFill>
                      <a:prstDash val="solid"/>
                      <a:round/>
                      <a:headEnd type="none" w="sm" len="sm"/>
                      <a:tailEnd type="none" w="sm" len="sm"/>
                    </a:lnB>
                    <a:solidFill>
                      <a:schemeClr val="dk1"/>
                    </a:solidFill>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a:solidFill>
                            <a:schemeClr val="lt1"/>
                          </a:solidFill>
                        </a:rPr>
                        <a:t>Nitrogen-oxide</a:t>
                      </a:r>
                      <a:endParaRPr>
                        <a:solidFill>
                          <a:schemeClr val="lt1"/>
                        </a:solidFill>
                      </a:endParaRPr>
                    </a:p>
                  </a:txBody>
                  <a:tcPr marL="91425" marR="91425" marT="91425" marB="91425">
                    <a:lnL w="12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12625" cap="flat" cmpd="sng">
                      <a:solidFill>
                        <a:schemeClr val="lt1"/>
                      </a:solidFill>
                      <a:prstDash val="solid"/>
                      <a:round/>
                      <a:headEnd type="none" w="sm" len="sm"/>
                      <a:tailEnd type="none" w="sm" len="sm"/>
                    </a:lnB>
                    <a:solidFill>
                      <a:schemeClr val="dk1"/>
                    </a:solidFill>
                  </a:tcPr>
                </a:tc>
                <a:tc>
                  <a:txBody>
                    <a:bodyPr/>
                    <a:lstStyle/>
                    <a:p>
                      <a:pPr marL="0" lvl="0" indent="0" algn="r" rtl="0">
                        <a:lnSpc>
                          <a:spcPct val="115000"/>
                        </a:lnSpc>
                        <a:spcBef>
                          <a:spcPts val="0"/>
                        </a:spcBef>
                        <a:spcAft>
                          <a:spcPts val="0"/>
                        </a:spcAft>
                        <a:buNone/>
                      </a:pPr>
                      <a:r>
                        <a:rPr lang="en">
                          <a:solidFill>
                            <a:schemeClr val="lt1"/>
                          </a:solidFill>
                        </a:rPr>
                        <a:t>0.506</a:t>
                      </a:r>
                      <a:endParaRPr>
                        <a:solidFill>
                          <a:schemeClr val="lt1"/>
                        </a:solidFill>
                      </a:endParaRPr>
                    </a:p>
                  </a:txBody>
                  <a:tcPr marL="91425" marR="91425" marT="91425" marB="91425">
                    <a:lnL w="7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12625" cap="flat" cmpd="sng">
                      <a:solidFill>
                        <a:schemeClr val="lt1"/>
                      </a:solidFill>
                      <a:prstDash val="solid"/>
                      <a:round/>
                      <a:headEnd type="none" w="sm" len="sm"/>
                      <a:tailEnd type="none" w="sm" len="sm"/>
                    </a:lnB>
                    <a:solidFill>
                      <a:schemeClr val="dk1"/>
                    </a:solidFill>
                  </a:tcPr>
                </a:tc>
                <a:tc>
                  <a:txBody>
                    <a:bodyPr/>
                    <a:lstStyle/>
                    <a:p>
                      <a:pPr marL="0" lvl="0" indent="0" algn="r" rtl="0">
                        <a:lnSpc>
                          <a:spcPct val="115000"/>
                        </a:lnSpc>
                        <a:spcBef>
                          <a:spcPts val="0"/>
                        </a:spcBef>
                        <a:spcAft>
                          <a:spcPts val="0"/>
                        </a:spcAft>
                        <a:buNone/>
                      </a:pPr>
                      <a:r>
                        <a:rPr lang="en">
                          <a:solidFill>
                            <a:schemeClr val="lt1"/>
                          </a:solidFill>
                        </a:rPr>
                        <a:t>0.489</a:t>
                      </a:r>
                      <a:endParaRPr>
                        <a:solidFill>
                          <a:schemeClr val="lt1"/>
                        </a:solidFill>
                      </a:endParaRPr>
                    </a:p>
                  </a:txBody>
                  <a:tcPr marL="91425" marR="91425" marT="91425" marB="91425">
                    <a:lnL w="7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12625" cap="flat" cmpd="sng">
                      <a:solidFill>
                        <a:schemeClr val="lt1"/>
                      </a:solidFill>
                      <a:prstDash val="solid"/>
                      <a:round/>
                      <a:headEnd type="none" w="sm" len="sm"/>
                      <a:tailEnd type="none" w="sm" len="sm"/>
                    </a:lnB>
                    <a:solidFill>
                      <a:schemeClr val="dk1"/>
                    </a:solidFill>
                  </a:tcPr>
                </a:tc>
                <a:tc>
                  <a:txBody>
                    <a:bodyPr/>
                    <a:lstStyle/>
                    <a:p>
                      <a:pPr marL="0" lvl="0" indent="0" algn="r" rtl="0">
                        <a:lnSpc>
                          <a:spcPct val="115000"/>
                        </a:lnSpc>
                        <a:spcBef>
                          <a:spcPts val="0"/>
                        </a:spcBef>
                        <a:spcAft>
                          <a:spcPts val="0"/>
                        </a:spcAft>
                        <a:buNone/>
                      </a:pPr>
                      <a:r>
                        <a:rPr lang="en">
                          <a:solidFill>
                            <a:schemeClr val="lt1"/>
                          </a:solidFill>
                        </a:rPr>
                        <a:t>0.539</a:t>
                      </a:r>
                      <a:endParaRPr>
                        <a:solidFill>
                          <a:schemeClr val="lt1"/>
                        </a:solidFill>
                      </a:endParaRPr>
                    </a:p>
                  </a:txBody>
                  <a:tcPr marL="91425" marR="91425" marT="91425" marB="91425">
                    <a:lnL w="7625" cap="flat" cmpd="sng">
                      <a:solidFill>
                        <a:schemeClr val="lt1"/>
                      </a:solidFill>
                      <a:prstDash val="solid"/>
                      <a:round/>
                      <a:headEnd type="none" w="sm" len="sm"/>
                      <a:tailEnd type="none" w="sm" len="sm"/>
                    </a:lnL>
                    <a:lnR w="7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12625" cap="flat" cmpd="sng">
                      <a:solidFill>
                        <a:schemeClr val="lt1"/>
                      </a:solidFill>
                      <a:prstDash val="solid"/>
                      <a:round/>
                      <a:headEnd type="none" w="sm" len="sm"/>
                      <a:tailEnd type="none" w="sm" len="sm"/>
                    </a:lnB>
                    <a:solidFill>
                      <a:schemeClr val="dk1"/>
                    </a:solidFill>
                  </a:tcPr>
                </a:tc>
                <a:tc>
                  <a:txBody>
                    <a:bodyPr/>
                    <a:lstStyle/>
                    <a:p>
                      <a:pPr marL="0" lvl="0" indent="0" algn="r" rtl="0">
                        <a:lnSpc>
                          <a:spcPct val="115000"/>
                        </a:lnSpc>
                        <a:spcBef>
                          <a:spcPts val="0"/>
                        </a:spcBef>
                        <a:spcAft>
                          <a:spcPts val="0"/>
                        </a:spcAft>
                        <a:buNone/>
                      </a:pPr>
                      <a:r>
                        <a:rPr lang="en">
                          <a:solidFill>
                            <a:schemeClr val="lt1"/>
                          </a:solidFill>
                        </a:rPr>
                        <a:t>1.12</a:t>
                      </a:r>
                      <a:endParaRPr>
                        <a:solidFill>
                          <a:schemeClr val="lt1"/>
                        </a:solidFill>
                      </a:endParaRPr>
                    </a:p>
                  </a:txBody>
                  <a:tcPr marL="91425" marR="91425" marT="91425" marB="91425">
                    <a:lnL w="7625" cap="flat" cmpd="sng">
                      <a:solidFill>
                        <a:schemeClr val="lt1"/>
                      </a:solidFill>
                      <a:prstDash val="solid"/>
                      <a:round/>
                      <a:headEnd type="none" w="sm" len="sm"/>
                      <a:tailEnd type="none" w="sm" len="sm"/>
                    </a:lnL>
                    <a:lnR w="12625" cap="flat" cmpd="sng">
                      <a:solidFill>
                        <a:schemeClr val="lt1"/>
                      </a:solidFill>
                      <a:prstDash val="solid"/>
                      <a:round/>
                      <a:headEnd type="none" w="sm" len="sm"/>
                      <a:tailEnd type="none" w="sm" len="sm"/>
                    </a:lnR>
                    <a:lnT w="7625" cap="flat" cmpd="sng">
                      <a:solidFill>
                        <a:schemeClr val="lt1"/>
                      </a:solidFill>
                      <a:prstDash val="solid"/>
                      <a:round/>
                      <a:headEnd type="none" w="sm" len="sm"/>
                      <a:tailEnd type="none" w="sm" len="sm"/>
                    </a:lnT>
                    <a:lnB w="12625" cap="flat" cmpd="sng">
                      <a:solidFill>
                        <a:schemeClr val="lt1"/>
                      </a:solidFill>
                      <a:prstDash val="solid"/>
                      <a:round/>
                      <a:headEnd type="none" w="sm" len="sm"/>
                      <a:tailEnd type="none" w="sm" len="sm"/>
                    </a:lnB>
                    <a:solidFill>
                      <a:schemeClr val="dk1"/>
                    </a:solidFill>
                  </a:tcPr>
                </a:tc>
                <a:extLst>
                  <a:ext uri="{0D108BD9-81ED-4DB2-BD59-A6C34878D82A}">
                    <a16:rowId xmlns:a16="http://schemas.microsoft.com/office/drawing/2014/main" val="10003"/>
                  </a:ext>
                </a:extLst>
              </a:tr>
            </a:tbl>
          </a:graphicData>
        </a:graphic>
      </p:graphicFrame>
      <p:sp>
        <p:nvSpPr>
          <p:cNvPr id="204" name="Google Shape;204;p24"/>
          <p:cNvSpPr txBox="1"/>
          <p:nvPr/>
        </p:nvSpPr>
        <p:spPr>
          <a:xfrm>
            <a:off x="1737950" y="331525"/>
            <a:ext cx="5223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chemeClr val="lt1"/>
                </a:solidFill>
                <a:latin typeface="Montserrat"/>
                <a:ea typeface="Montserrat"/>
                <a:cs typeface="Montserrat"/>
                <a:sym typeface="Montserrat"/>
              </a:rPr>
              <a:t>Polynomial Regression</a:t>
            </a:r>
            <a:endParaRPr sz="2400">
              <a:solidFill>
                <a:schemeClr val="lt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Random Forest Regressor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are Random Forests?</a:t>
            </a:r>
            <a:endParaRPr/>
          </a:p>
        </p:txBody>
      </p:sp>
      <p:sp>
        <p:nvSpPr>
          <p:cNvPr id="215" name="Google Shape;215;p26"/>
          <p:cNvSpPr txBox="1">
            <a:spLocks noGrp="1"/>
          </p:cNvSpPr>
          <p:nvPr>
            <p:ph type="body" idx="1"/>
          </p:nvPr>
        </p:nvSpPr>
        <p:spPr>
          <a:xfrm>
            <a:off x="970825" y="1065250"/>
            <a:ext cx="7971900" cy="3837300"/>
          </a:xfrm>
          <a:prstGeom prst="rect">
            <a:avLst/>
          </a:prstGeom>
        </p:spPr>
        <p:txBody>
          <a:bodyPr spcFirstLastPara="1" wrap="square" lIns="91425" tIns="91425" rIns="91425" bIns="91425" anchor="t" anchorCtr="0">
            <a:noAutofit/>
          </a:bodyPr>
          <a:lstStyle/>
          <a:p>
            <a:pPr marL="457200" lvl="0" indent="-304800" algn="l" rtl="0">
              <a:lnSpc>
                <a:spcPct val="200000"/>
              </a:lnSpc>
              <a:spcBef>
                <a:spcPts val="0"/>
              </a:spcBef>
              <a:spcAft>
                <a:spcPts val="0"/>
              </a:spcAft>
              <a:buSzPts val="1200"/>
              <a:buFont typeface="Montserrat"/>
              <a:buChar char="●"/>
            </a:pPr>
            <a:r>
              <a:rPr lang="en" sz="1200">
                <a:latin typeface="Montserrat"/>
                <a:ea typeface="Montserrat"/>
                <a:cs typeface="Montserrat"/>
                <a:sym typeface="Montserrat"/>
              </a:rPr>
              <a:t>An ensemble classifier  using many decision Trees.</a:t>
            </a:r>
            <a:endParaRPr sz="1200">
              <a:latin typeface="Montserrat"/>
              <a:ea typeface="Montserrat"/>
              <a:cs typeface="Montserrat"/>
              <a:sym typeface="Montserrat"/>
            </a:endParaRPr>
          </a:p>
          <a:p>
            <a:pPr marL="457200" lvl="0" indent="-304800" algn="l" rtl="0">
              <a:lnSpc>
                <a:spcPct val="200000"/>
              </a:lnSpc>
              <a:spcBef>
                <a:spcPts val="0"/>
              </a:spcBef>
              <a:spcAft>
                <a:spcPts val="0"/>
              </a:spcAft>
              <a:buSzPts val="1200"/>
              <a:buFont typeface="Montserrat"/>
              <a:buChar char="●"/>
            </a:pPr>
            <a:r>
              <a:rPr lang="en" sz="1200">
                <a:latin typeface="Montserrat"/>
                <a:ea typeface="Montserrat"/>
                <a:cs typeface="Montserrat"/>
                <a:sym typeface="Montserrat"/>
              </a:rPr>
              <a:t>Used for Classification or Regression.</a:t>
            </a:r>
            <a:endParaRPr sz="1200">
              <a:latin typeface="Montserrat"/>
              <a:ea typeface="Montserrat"/>
              <a:cs typeface="Montserrat"/>
              <a:sym typeface="Montserrat"/>
            </a:endParaRPr>
          </a:p>
          <a:p>
            <a:pPr marL="457200" lvl="0" indent="-304800" algn="l" rtl="0">
              <a:lnSpc>
                <a:spcPct val="200000"/>
              </a:lnSpc>
              <a:spcBef>
                <a:spcPts val="0"/>
              </a:spcBef>
              <a:spcAft>
                <a:spcPts val="0"/>
              </a:spcAft>
              <a:buSzPts val="1200"/>
              <a:buFont typeface="Montserrat"/>
              <a:buChar char="●"/>
            </a:pPr>
            <a:r>
              <a:rPr lang="en" sz="1200">
                <a:latin typeface="Montserrat"/>
                <a:ea typeface="Montserrat"/>
                <a:cs typeface="Montserrat"/>
                <a:sym typeface="Montserrat"/>
              </a:rPr>
              <a:t> It is a type of ensemble machine learning algorithm called Bootstrap Aggregation or Bagging.</a:t>
            </a:r>
            <a:endParaRPr sz="1200">
              <a:latin typeface="Montserrat"/>
              <a:ea typeface="Montserrat"/>
              <a:cs typeface="Montserrat"/>
              <a:sym typeface="Montserrat"/>
            </a:endParaRPr>
          </a:p>
          <a:p>
            <a:pPr marL="457200" lvl="0" indent="-304800" algn="l" rtl="0">
              <a:lnSpc>
                <a:spcPct val="200000"/>
              </a:lnSpc>
              <a:spcBef>
                <a:spcPts val="0"/>
              </a:spcBef>
              <a:spcAft>
                <a:spcPts val="0"/>
              </a:spcAft>
              <a:buSzPts val="1200"/>
              <a:buFont typeface="Montserrat"/>
              <a:buChar char="●"/>
            </a:pPr>
            <a:r>
              <a:rPr lang="en" sz="1200">
                <a:latin typeface="Montserrat"/>
                <a:ea typeface="Montserrat"/>
                <a:cs typeface="Montserrat"/>
                <a:sym typeface="Montserrat"/>
              </a:rPr>
              <a:t>Pseudo Code:-</a:t>
            </a:r>
            <a:endParaRPr sz="1200">
              <a:latin typeface="Montserrat"/>
              <a:ea typeface="Montserrat"/>
              <a:cs typeface="Montserrat"/>
              <a:sym typeface="Montserrat"/>
            </a:endParaRPr>
          </a:p>
          <a:p>
            <a:pPr marL="914400" lvl="0" indent="-304800" algn="l" rtl="0">
              <a:lnSpc>
                <a:spcPct val="200000"/>
              </a:lnSpc>
              <a:spcBef>
                <a:spcPts val="0"/>
              </a:spcBef>
              <a:spcAft>
                <a:spcPts val="0"/>
              </a:spcAft>
              <a:buSzPts val="1200"/>
              <a:buFont typeface="Montserrat"/>
              <a:buAutoNum type="arabicPeriod"/>
            </a:pPr>
            <a:r>
              <a:rPr lang="en" sz="1200">
                <a:latin typeface="Montserrat"/>
                <a:ea typeface="Montserrat"/>
                <a:cs typeface="Montserrat"/>
                <a:sym typeface="Montserrat"/>
              </a:rPr>
              <a:t>Pick at random </a:t>
            </a:r>
            <a:r>
              <a:rPr lang="en" sz="1200" i="1">
                <a:latin typeface="Montserrat"/>
                <a:ea typeface="Montserrat"/>
                <a:cs typeface="Montserrat"/>
                <a:sym typeface="Montserrat"/>
              </a:rPr>
              <a:t>k</a:t>
            </a:r>
            <a:r>
              <a:rPr lang="en" sz="1200">
                <a:latin typeface="Montserrat"/>
                <a:ea typeface="Montserrat"/>
                <a:cs typeface="Montserrat"/>
                <a:sym typeface="Montserrat"/>
              </a:rPr>
              <a:t> data points from the training set.</a:t>
            </a:r>
            <a:endParaRPr sz="1200">
              <a:latin typeface="Montserrat"/>
              <a:ea typeface="Montserrat"/>
              <a:cs typeface="Montserrat"/>
              <a:sym typeface="Montserrat"/>
            </a:endParaRPr>
          </a:p>
          <a:p>
            <a:pPr marL="914400" lvl="0" indent="-304800" algn="l" rtl="0">
              <a:lnSpc>
                <a:spcPct val="200000"/>
              </a:lnSpc>
              <a:spcBef>
                <a:spcPts val="0"/>
              </a:spcBef>
              <a:spcAft>
                <a:spcPts val="0"/>
              </a:spcAft>
              <a:buSzPts val="1200"/>
              <a:buFont typeface="Montserrat"/>
              <a:buAutoNum type="arabicPeriod"/>
            </a:pPr>
            <a:r>
              <a:rPr lang="en" sz="1200">
                <a:latin typeface="Montserrat"/>
                <a:ea typeface="Montserrat"/>
                <a:cs typeface="Montserrat"/>
                <a:sym typeface="Montserrat"/>
              </a:rPr>
              <a:t>Build a decision tree associated to these </a:t>
            </a:r>
            <a:r>
              <a:rPr lang="en" sz="1200" i="1">
                <a:latin typeface="Montserrat"/>
                <a:ea typeface="Montserrat"/>
                <a:cs typeface="Montserrat"/>
                <a:sym typeface="Montserrat"/>
              </a:rPr>
              <a:t>k </a:t>
            </a:r>
            <a:r>
              <a:rPr lang="en" sz="1200">
                <a:latin typeface="Montserrat"/>
                <a:ea typeface="Montserrat"/>
                <a:cs typeface="Montserrat"/>
                <a:sym typeface="Montserrat"/>
              </a:rPr>
              <a:t>data points.</a:t>
            </a:r>
            <a:endParaRPr sz="1200">
              <a:latin typeface="Montserrat"/>
              <a:ea typeface="Montserrat"/>
              <a:cs typeface="Montserrat"/>
              <a:sym typeface="Montserrat"/>
            </a:endParaRPr>
          </a:p>
          <a:p>
            <a:pPr marL="914400" lvl="0" indent="-304800" algn="l" rtl="0">
              <a:lnSpc>
                <a:spcPct val="200000"/>
              </a:lnSpc>
              <a:spcBef>
                <a:spcPts val="0"/>
              </a:spcBef>
              <a:spcAft>
                <a:spcPts val="0"/>
              </a:spcAft>
              <a:buSzPts val="1200"/>
              <a:buFont typeface="Montserrat"/>
              <a:buAutoNum type="arabicPeriod"/>
            </a:pPr>
            <a:r>
              <a:rPr lang="en" sz="1200">
                <a:latin typeface="Montserrat"/>
                <a:ea typeface="Montserrat"/>
                <a:cs typeface="Montserrat"/>
                <a:sym typeface="Montserrat"/>
              </a:rPr>
              <a:t>Choose the number </a:t>
            </a:r>
            <a:r>
              <a:rPr lang="en" sz="1200" i="1">
                <a:latin typeface="Montserrat"/>
                <a:ea typeface="Montserrat"/>
                <a:cs typeface="Montserrat"/>
                <a:sym typeface="Montserrat"/>
              </a:rPr>
              <a:t>N </a:t>
            </a:r>
            <a:r>
              <a:rPr lang="en" sz="1200">
                <a:latin typeface="Montserrat"/>
                <a:ea typeface="Montserrat"/>
                <a:cs typeface="Montserrat"/>
                <a:sym typeface="Montserrat"/>
              </a:rPr>
              <a:t>of trees you want to build and repeat steps 1 and 2.</a:t>
            </a:r>
            <a:endParaRPr sz="1200">
              <a:latin typeface="Montserrat"/>
              <a:ea typeface="Montserrat"/>
              <a:cs typeface="Montserrat"/>
              <a:sym typeface="Montserrat"/>
            </a:endParaRPr>
          </a:p>
          <a:p>
            <a:pPr marL="914400" lvl="0" indent="-304800" algn="l" rtl="0">
              <a:lnSpc>
                <a:spcPct val="200000"/>
              </a:lnSpc>
              <a:spcBef>
                <a:spcPts val="0"/>
              </a:spcBef>
              <a:spcAft>
                <a:spcPts val="0"/>
              </a:spcAft>
              <a:buSzPts val="1200"/>
              <a:buFont typeface="Montserrat"/>
              <a:buAutoNum type="arabicPeriod"/>
            </a:pPr>
            <a:r>
              <a:rPr lang="en" sz="1200">
                <a:latin typeface="Montserrat"/>
                <a:ea typeface="Montserrat"/>
                <a:cs typeface="Montserrat"/>
                <a:sym typeface="Montserrat"/>
              </a:rPr>
              <a:t>For a new data point, make each one of your </a:t>
            </a:r>
            <a:r>
              <a:rPr lang="en" sz="1200" i="1">
                <a:latin typeface="Montserrat"/>
                <a:ea typeface="Montserrat"/>
                <a:cs typeface="Montserrat"/>
                <a:sym typeface="Montserrat"/>
              </a:rPr>
              <a:t>N</a:t>
            </a:r>
            <a:r>
              <a:rPr lang="en" sz="1200">
                <a:latin typeface="Montserrat"/>
                <a:ea typeface="Montserrat"/>
                <a:cs typeface="Montserrat"/>
                <a:sym typeface="Montserrat"/>
              </a:rPr>
              <a:t>-tree trees predict the value of </a:t>
            </a:r>
            <a:r>
              <a:rPr lang="en" sz="1200" i="1">
                <a:latin typeface="Montserrat"/>
                <a:ea typeface="Montserrat"/>
                <a:cs typeface="Montserrat"/>
                <a:sym typeface="Montserrat"/>
              </a:rPr>
              <a:t>y</a:t>
            </a:r>
            <a:r>
              <a:rPr lang="en" sz="1200">
                <a:latin typeface="Montserrat"/>
                <a:ea typeface="Montserrat"/>
                <a:cs typeface="Montserrat"/>
                <a:sym typeface="Montserrat"/>
              </a:rPr>
              <a:t> for the data point and assign the new data point to the average across all of the predicted </a:t>
            </a:r>
            <a:r>
              <a:rPr lang="en" sz="1200" i="1">
                <a:latin typeface="Montserrat"/>
                <a:ea typeface="Montserrat"/>
                <a:cs typeface="Montserrat"/>
                <a:sym typeface="Montserrat"/>
              </a:rPr>
              <a:t>y </a:t>
            </a:r>
            <a:r>
              <a:rPr lang="en" sz="1200">
                <a:latin typeface="Montserrat"/>
                <a:ea typeface="Montserrat"/>
                <a:cs typeface="Montserrat"/>
                <a:sym typeface="Montserrat"/>
              </a:rPr>
              <a:t>values.</a:t>
            </a:r>
            <a:endParaRPr sz="12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27"/>
          <p:cNvPicPr preferRelativeResize="0"/>
          <p:nvPr/>
        </p:nvPicPr>
        <p:blipFill rotWithShape="1">
          <a:blip r:embed="rId3">
            <a:alphaModFix/>
          </a:blip>
          <a:srcRect l="-7550" b="-24440"/>
          <a:stretch/>
        </p:blipFill>
        <p:spPr>
          <a:xfrm>
            <a:off x="925850" y="934275"/>
            <a:ext cx="7046500" cy="4450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Steps to Perform Random Forest Regressor</a:t>
            </a:r>
            <a:endParaRPr/>
          </a:p>
        </p:txBody>
      </p:sp>
      <p:sp>
        <p:nvSpPr>
          <p:cNvPr id="226" name="Google Shape;226;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Montserrat"/>
                <a:ea typeface="Montserrat"/>
                <a:cs typeface="Montserrat"/>
                <a:sym typeface="Montserrat"/>
              </a:rPr>
              <a:t>Step 1:</a:t>
            </a:r>
            <a:r>
              <a:rPr lang="en">
                <a:latin typeface="Montserrat"/>
                <a:ea typeface="Montserrat"/>
                <a:cs typeface="Montserrat"/>
                <a:sym typeface="Montserrat"/>
              </a:rPr>
              <a:t> Identify your dependent (y) and independent variables (X)</a:t>
            </a:r>
            <a:endParaRPr>
              <a:latin typeface="Montserrat"/>
              <a:ea typeface="Montserrat"/>
              <a:cs typeface="Montserrat"/>
              <a:sym typeface="Montserrat"/>
            </a:endParaRPr>
          </a:p>
          <a:p>
            <a:pPr marL="0" lvl="0" indent="0" algn="l" rtl="0">
              <a:spcBef>
                <a:spcPts val="1200"/>
              </a:spcBef>
              <a:spcAft>
                <a:spcPts val="0"/>
              </a:spcAft>
              <a:buNone/>
            </a:pPr>
            <a:r>
              <a:rPr lang="en" b="1">
                <a:latin typeface="Montserrat"/>
                <a:ea typeface="Montserrat"/>
                <a:cs typeface="Montserrat"/>
                <a:sym typeface="Montserrat"/>
              </a:rPr>
              <a:t>Step 2: </a:t>
            </a:r>
            <a:r>
              <a:rPr lang="en">
                <a:latin typeface="Montserrat"/>
                <a:ea typeface="Montserrat"/>
                <a:cs typeface="Montserrat"/>
                <a:sym typeface="Montserrat"/>
              </a:rPr>
              <a:t>Split the dataset into the Training set , Validation set and Test set.</a:t>
            </a:r>
            <a:endParaRPr>
              <a:latin typeface="Montserrat"/>
              <a:ea typeface="Montserrat"/>
              <a:cs typeface="Montserrat"/>
              <a:sym typeface="Montserrat"/>
            </a:endParaRPr>
          </a:p>
          <a:p>
            <a:pPr marL="0" lvl="0" indent="0" algn="l" rtl="0">
              <a:spcBef>
                <a:spcPts val="1200"/>
              </a:spcBef>
              <a:spcAft>
                <a:spcPts val="0"/>
              </a:spcAft>
              <a:buNone/>
            </a:pPr>
            <a:r>
              <a:rPr lang="en" b="1">
                <a:latin typeface="Montserrat"/>
                <a:ea typeface="Montserrat"/>
                <a:cs typeface="Montserrat"/>
                <a:sym typeface="Montserrat"/>
              </a:rPr>
              <a:t>Step 3:</a:t>
            </a:r>
            <a:r>
              <a:rPr lang="en">
                <a:latin typeface="Montserrat"/>
                <a:ea typeface="Montserrat"/>
                <a:cs typeface="Montserrat"/>
                <a:sym typeface="Montserrat"/>
              </a:rPr>
              <a:t> Train the Random forest classifier and test it on validation Dataset . Here, we have used hyperparameter tuning for number of estimators  i.e  The number of trees in the forests.</a:t>
            </a:r>
            <a:endParaRPr>
              <a:latin typeface="Montserrat"/>
              <a:ea typeface="Montserrat"/>
              <a:cs typeface="Montserrat"/>
              <a:sym typeface="Montserrat"/>
            </a:endParaRPr>
          </a:p>
          <a:p>
            <a:pPr marL="0" lvl="0" indent="0" algn="l" rtl="0">
              <a:spcBef>
                <a:spcPts val="1200"/>
              </a:spcBef>
              <a:spcAft>
                <a:spcPts val="0"/>
              </a:spcAft>
              <a:buNone/>
            </a:pPr>
            <a:r>
              <a:rPr lang="en" b="1">
                <a:latin typeface="Montserrat"/>
                <a:ea typeface="Montserrat"/>
                <a:cs typeface="Montserrat"/>
                <a:sym typeface="Montserrat"/>
              </a:rPr>
              <a:t>Step 4</a:t>
            </a:r>
            <a:r>
              <a:rPr lang="en">
                <a:latin typeface="Montserrat"/>
                <a:ea typeface="Montserrat"/>
                <a:cs typeface="Montserrat"/>
                <a:sym typeface="Montserrat"/>
              </a:rPr>
              <a:t>: Predict the Test Set Result.</a:t>
            </a:r>
            <a:endParaRPr>
              <a:latin typeface="Montserrat"/>
              <a:ea typeface="Montserrat"/>
              <a:cs typeface="Montserrat"/>
              <a:sym typeface="Montserrat"/>
            </a:endParaRPr>
          </a:p>
          <a:p>
            <a:pPr marL="0" lvl="0" indent="0" algn="l" rtl="0">
              <a:spcBef>
                <a:spcPts val="1200"/>
              </a:spcBef>
              <a:spcAft>
                <a:spcPts val="0"/>
              </a:spcAft>
              <a:buNone/>
            </a:pPr>
            <a:endParaRPr sz="1400">
              <a:latin typeface="Montserrat"/>
              <a:ea typeface="Montserrat"/>
              <a:cs typeface="Montserrat"/>
              <a:sym typeface="Montserrat"/>
            </a:endParaRPr>
          </a:p>
          <a:p>
            <a:pPr marL="0" lvl="0" indent="0" algn="l" rtl="0">
              <a:spcBef>
                <a:spcPts val="1200"/>
              </a:spcBef>
              <a:spcAft>
                <a:spcPts val="1200"/>
              </a:spcAft>
              <a:buNone/>
            </a:pPr>
            <a:endParaRPr sz="1600" b="1">
              <a:solidFill>
                <a:srgbClr val="292929"/>
              </a:solidFill>
              <a:highlight>
                <a:srgbClr val="FFFFFF"/>
              </a:highlight>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Neural Network</a:t>
            </a:r>
            <a:endParaRPr/>
          </a:p>
        </p:txBody>
      </p:sp>
      <p:sp>
        <p:nvSpPr>
          <p:cNvPr id="232" name="Google Shape;232;p29"/>
          <p:cNvSpPr txBox="1">
            <a:spLocks noGrp="1"/>
          </p:cNvSpPr>
          <p:nvPr>
            <p:ph type="body" idx="1"/>
          </p:nvPr>
        </p:nvSpPr>
        <p:spPr>
          <a:xfrm>
            <a:off x="1052550" y="1201537"/>
            <a:ext cx="7038900" cy="3687300"/>
          </a:xfrm>
          <a:prstGeom prst="rect">
            <a:avLst/>
          </a:prstGeom>
          <a:noFill/>
        </p:spPr>
        <p:txBody>
          <a:bodyPr spcFirstLastPara="1" wrap="square" lIns="91425" tIns="91425" rIns="91425" bIns="91425" anchor="t" anchorCtr="0">
            <a:noAutofit/>
          </a:bodyPr>
          <a:lstStyle/>
          <a:p>
            <a:pPr marL="457200" lvl="0" indent="-304800" algn="l" rtl="0">
              <a:spcBef>
                <a:spcPts val="0"/>
              </a:spcBef>
              <a:spcAft>
                <a:spcPts val="0"/>
              </a:spcAft>
              <a:buSzPts val="1200"/>
              <a:buFont typeface="Montserrat"/>
              <a:buChar char="●"/>
            </a:pPr>
            <a:r>
              <a:rPr lang="en" sz="1200">
                <a:latin typeface="Montserrat"/>
                <a:ea typeface="Montserrat"/>
                <a:cs typeface="Montserrat"/>
                <a:sym typeface="Montserrat"/>
              </a:rPr>
              <a:t>Feature extraction</a:t>
            </a:r>
            <a:endParaRPr sz="1200">
              <a:latin typeface="Montserrat"/>
              <a:ea typeface="Montserrat"/>
              <a:cs typeface="Montserrat"/>
              <a:sym typeface="Montserrat"/>
            </a:endParaRPr>
          </a:p>
          <a:p>
            <a:pPr marL="457200" lvl="0" indent="-304800" algn="l" rtl="0">
              <a:spcBef>
                <a:spcPts val="0"/>
              </a:spcBef>
              <a:spcAft>
                <a:spcPts val="0"/>
              </a:spcAft>
              <a:buSzPts val="1200"/>
              <a:buFont typeface="Montserrat"/>
              <a:buChar char="●"/>
            </a:pPr>
            <a:r>
              <a:rPr lang="en" sz="1200">
                <a:latin typeface="Montserrat"/>
                <a:ea typeface="Montserrat"/>
                <a:cs typeface="Montserrat"/>
                <a:sym typeface="Montserrat"/>
              </a:rPr>
              <a:t>Normalization</a:t>
            </a:r>
            <a:endParaRPr sz="1200">
              <a:latin typeface="Montserrat"/>
              <a:ea typeface="Montserrat"/>
              <a:cs typeface="Montserrat"/>
              <a:sym typeface="Montserrat"/>
            </a:endParaRPr>
          </a:p>
          <a:p>
            <a:pPr marL="914400" lvl="1" indent="-304800" algn="l" rtl="0">
              <a:spcBef>
                <a:spcPts val="0"/>
              </a:spcBef>
              <a:spcAft>
                <a:spcPts val="0"/>
              </a:spcAft>
              <a:buSzPts val="1200"/>
              <a:buFont typeface="Montserrat"/>
              <a:buChar char="○"/>
            </a:pPr>
            <a:r>
              <a:rPr lang="en" sz="1200">
                <a:latin typeface="Montserrat"/>
                <a:ea typeface="Montserrat"/>
                <a:cs typeface="Montserrat"/>
                <a:sym typeface="Montserrat"/>
              </a:rPr>
              <a:t>Most of the data have various ranges. Normalization of the data makes sure that all the input data have equal importance when the training starts</a:t>
            </a:r>
            <a:endParaRPr sz="1200">
              <a:latin typeface="Montserrat"/>
              <a:ea typeface="Montserrat"/>
              <a:cs typeface="Montserrat"/>
              <a:sym typeface="Montserrat"/>
            </a:endParaRPr>
          </a:p>
          <a:p>
            <a:pPr marL="457200" lvl="0" indent="-304800" algn="l" rtl="0">
              <a:spcBef>
                <a:spcPts val="0"/>
              </a:spcBef>
              <a:spcAft>
                <a:spcPts val="0"/>
              </a:spcAft>
              <a:buSzPts val="1200"/>
              <a:buFont typeface="Montserrat"/>
              <a:buChar char="●"/>
            </a:pPr>
            <a:r>
              <a:rPr lang="en" sz="1200">
                <a:latin typeface="Montserrat"/>
                <a:ea typeface="Montserrat"/>
                <a:cs typeface="Montserrat"/>
                <a:sym typeface="Montserrat"/>
              </a:rPr>
              <a:t>Number of Neurons in each layer</a:t>
            </a:r>
            <a:endParaRPr sz="1200">
              <a:latin typeface="Montserrat"/>
              <a:ea typeface="Montserrat"/>
              <a:cs typeface="Montserrat"/>
              <a:sym typeface="Montserrat"/>
            </a:endParaRPr>
          </a:p>
          <a:p>
            <a:pPr marL="914400" lvl="1" indent="-304800" algn="l" rtl="0">
              <a:spcBef>
                <a:spcPts val="0"/>
              </a:spcBef>
              <a:spcAft>
                <a:spcPts val="0"/>
              </a:spcAft>
              <a:buSzPts val="1200"/>
              <a:buFont typeface="Montserrat"/>
              <a:buChar char="○"/>
            </a:pPr>
            <a:r>
              <a:rPr lang="en" sz="1200">
                <a:latin typeface="Montserrat"/>
                <a:ea typeface="Montserrat"/>
                <a:cs typeface="Montserrat"/>
                <a:sym typeface="Montserrat"/>
              </a:rPr>
              <a:t>Starting with a basic Neural network which is 9 layers deep</a:t>
            </a:r>
            <a:endParaRPr sz="1200">
              <a:latin typeface="Montserrat"/>
              <a:ea typeface="Montserrat"/>
              <a:cs typeface="Montserrat"/>
              <a:sym typeface="Montserrat"/>
            </a:endParaRPr>
          </a:p>
          <a:p>
            <a:pPr marL="914400" lvl="1" indent="-304800" algn="l" rtl="0">
              <a:spcBef>
                <a:spcPts val="0"/>
              </a:spcBef>
              <a:spcAft>
                <a:spcPts val="0"/>
              </a:spcAft>
              <a:buSzPts val="1200"/>
              <a:buFont typeface="Montserrat"/>
              <a:buChar char="○"/>
            </a:pPr>
            <a:r>
              <a:rPr lang="en" sz="1200">
                <a:latin typeface="Montserrat"/>
                <a:ea typeface="Montserrat"/>
                <a:cs typeface="Montserrat"/>
                <a:sym typeface="Montserrat"/>
              </a:rPr>
              <a:t>Starting with 1024 neurons</a:t>
            </a:r>
            <a:endParaRPr sz="1200">
              <a:latin typeface="Montserrat"/>
              <a:ea typeface="Montserrat"/>
              <a:cs typeface="Montserrat"/>
              <a:sym typeface="Montserrat"/>
            </a:endParaRPr>
          </a:p>
          <a:p>
            <a:pPr marL="457200" lvl="0" indent="-304800" algn="l" rtl="0">
              <a:spcBef>
                <a:spcPts val="0"/>
              </a:spcBef>
              <a:spcAft>
                <a:spcPts val="0"/>
              </a:spcAft>
              <a:buSzPts val="1200"/>
              <a:buFont typeface="Montserrat"/>
              <a:buChar char="●"/>
            </a:pPr>
            <a:r>
              <a:rPr lang="en" sz="1200">
                <a:latin typeface="Montserrat"/>
                <a:ea typeface="Montserrat"/>
                <a:cs typeface="Montserrat"/>
                <a:sym typeface="Montserrat"/>
              </a:rPr>
              <a:t>Loss function</a:t>
            </a:r>
            <a:endParaRPr sz="1200">
              <a:latin typeface="Montserrat"/>
              <a:ea typeface="Montserrat"/>
              <a:cs typeface="Montserrat"/>
              <a:sym typeface="Montserrat"/>
            </a:endParaRPr>
          </a:p>
          <a:p>
            <a:pPr marL="914400" lvl="1" indent="-304800" algn="l" rtl="0">
              <a:spcBef>
                <a:spcPts val="0"/>
              </a:spcBef>
              <a:spcAft>
                <a:spcPts val="0"/>
              </a:spcAft>
              <a:buSzPts val="1200"/>
              <a:buFont typeface="Montserrat"/>
              <a:buChar char="○"/>
            </a:pPr>
            <a:r>
              <a:rPr lang="en" sz="1200">
                <a:latin typeface="Montserrat"/>
                <a:ea typeface="Montserrat"/>
                <a:cs typeface="Montserrat"/>
                <a:sym typeface="Montserrat"/>
              </a:rPr>
              <a:t>Root Mean Squared Log Error </a:t>
            </a:r>
            <a:endParaRPr sz="1200">
              <a:latin typeface="Montserrat"/>
              <a:ea typeface="Montserrat"/>
              <a:cs typeface="Montserrat"/>
              <a:sym typeface="Montserrat"/>
            </a:endParaRPr>
          </a:p>
          <a:p>
            <a:pPr marL="457200" lvl="0" indent="-304800" algn="l" rtl="0">
              <a:spcBef>
                <a:spcPts val="0"/>
              </a:spcBef>
              <a:spcAft>
                <a:spcPts val="0"/>
              </a:spcAft>
              <a:buSzPts val="1200"/>
              <a:buFont typeface="Montserrat"/>
              <a:buChar char="●"/>
            </a:pPr>
            <a:r>
              <a:rPr lang="en" sz="1200">
                <a:latin typeface="Montserrat"/>
                <a:ea typeface="Montserrat"/>
                <a:cs typeface="Montserrat"/>
                <a:sym typeface="Montserrat"/>
              </a:rPr>
              <a:t>Predicting each output  separately</a:t>
            </a:r>
            <a:endParaRPr sz="1200">
              <a:latin typeface="Montserrat"/>
              <a:ea typeface="Montserrat"/>
              <a:cs typeface="Montserrat"/>
              <a:sym typeface="Montserrat"/>
            </a:endParaRPr>
          </a:p>
          <a:p>
            <a:pPr marL="914400" lvl="1" indent="-304800" algn="l" rtl="0">
              <a:spcBef>
                <a:spcPts val="0"/>
              </a:spcBef>
              <a:spcAft>
                <a:spcPts val="0"/>
              </a:spcAft>
              <a:buSzPts val="1200"/>
              <a:buFont typeface="Montserrat"/>
              <a:buChar char="○"/>
            </a:pPr>
            <a:r>
              <a:rPr lang="en" sz="1200">
                <a:latin typeface="Montserrat"/>
                <a:ea typeface="Montserrat"/>
                <a:cs typeface="Montserrat"/>
                <a:sym typeface="Montserrat"/>
              </a:rPr>
              <a:t>Benzene had a very low RMSLE value.  While nitrogen was the worst</a:t>
            </a:r>
            <a:endParaRPr sz="1200">
              <a:latin typeface="Montserrat"/>
              <a:ea typeface="Montserrat"/>
              <a:cs typeface="Montserrat"/>
              <a:sym typeface="Montserrat"/>
            </a:endParaRPr>
          </a:p>
          <a:p>
            <a:pPr marL="457200" lvl="0" indent="-304800" algn="l" rtl="0">
              <a:spcBef>
                <a:spcPts val="0"/>
              </a:spcBef>
              <a:spcAft>
                <a:spcPts val="0"/>
              </a:spcAft>
              <a:buSzPts val="1200"/>
              <a:buFont typeface="Montserrat"/>
              <a:buChar char="●"/>
            </a:pPr>
            <a:r>
              <a:rPr lang="en" sz="1200">
                <a:latin typeface="Montserrat"/>
                <a:ea typeface="Montserrat"/>
                <a:cs typeface="Montserrat"/>
                <a:sym typeface="Montserrat"/>
              </a:rPr>
              <a:t>Number of epochs</a:t>
            </a:r>
            <a:endParaRPr sz="1200">
              <a:latin typeface="Montserrat"/>
              <a:ea typeface="Montserrat"/>
              <a:cs typeface="Montserrat"/>
              <a:sym typeface="Montserrat"/>
            </a:endParaRPr>
          </a:p>
          <a:p>
            <a:pPr marL="914400" lvl="1" indent="-304800" algn="l" rtl="0">
              <a:spcBef>
                <a:spcPts val="0"/>
              </a:spcBef>
              <a:spcAft>
                <a:spcPts val="0"/>
              </a:spcAft>
              <a:buSzPts val="1200"/>
              <a:buFont typeface="Montserrat"/>
              <a:buChar char="○"/>
            </a:pPr>
            <a:r>
              <a:rPr lang="en" sz="1200">
                <a:latin typeface="Montserrat"/>
                <a:ea typeface="Montserrat"/>
                <a:cs typeface="Montserrat"/>
                <a:sym typeface="Montserrat"/>
              </a:rPr>
              <a:t>Started with 200 epoch, but saw that we can reduce the loss with more epochs</a:t>
            </a:r>
            <a:endParaRPr sz="1200">
              <a:latin typeface="Montserrat"/>
              <a:ea typeface="Montserrat"/>
              <a:cs typeface="Montserrat"/>
              <a:sym typeface="Montserrat"/>
            </a:endParaRPr>
          </a:p>
          <a:p>
            <a:pPr marL="457200" lvl="0" indent="0" algn="l" rtl="0">
              <a:spcBef>
                <a:spcPts val="1200"/>
              </a:spcBef>
              <a:spcAft>
                <a:spcPts val="0"/>
              </a:spcAft>
              <a:buNone/>
            </a:pPr>
            <a:endParaRPr sz="1200">
              <a:latin typeface="Montserrat"/>
              <a:ea typeface="Montserrat"/>
              <a:cs typeface="Montserrat"/>
              <a:sym typeface="Montserrat"/>
            </a:endParaRPr>
          </a:p>
          <a:p>
            <a:pPr marL="914400" lvl="0" indent="0" algn="l" rtl="0">
              <a:spcBef>
                <a:spcPts val="1200"/>
              </a:spcBef>
              <a:spcAft>
                <a:spcPts val="1200"/>
              </a:spcAft>
              <a:buNone/>
            </a:pPr>
            <a:endParaRPr sz="12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Neural Network</a:t>
            </a:r>
            <a:endParaRPr/>
          </a:p>
        </p:txBody>
      </p:sp>
      <p:sp>
        <p:nvSpPr>
          <p:cNvPr id="238" name="Google Shape;238;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Font typeface="Montserrat"/>
              <a:buChar char="●"/>
            </a:pPr>
            <a:r>
              <a:rPr lang="en">
                <a:latin typeface="Montserrat"/>
                <a:ea typeface="Montserrat"/>
                <a:cs typeface="Montserrat"/>
                <a:sym typeface="Montserrat"/>
              </a:rPr>
              <a:t>Learning Rate</a:t>
            </a:r>
            <a:endParaRPr>
              <a:latin typeface="Montserrat"/>
              <a:ea typeface="Montserrat"/>
              <a:cs typeface="Montserrat"/>
              <a:sym typeface="Montserrat"/>
            </a:endParaRPr>
          </a:p>
          <a:p>
            <a:pPr marL="914400" lvl="1" indent="-298450" algn="l" rtl="0">
              <a:spcBef>
                <a:spcPts val="0"/>
              </a:spcBef>
              <a:spcAft>
                <a:spcPts val="0"/>
              </a:spcAft>
              <a:buSzPts val="1100"/>
              <a:buFont typeface="Montserrat"/>
              <a:buChar char="○"/>
            </a:pPr>
            <a:r>
              <a:rPr lang="en">
                <a:latin typeface="Montserrat"/>
                <a:ea typeface="Montserrat"/>
                <a:cs typeface="Montserrat"/>
                <a:sym typeface="Montserrat"/>
              </a:rPr>
              <a:t>Use of ReduceLRonPlateau</a:t>
            </a:r>
            <a:endParaRPr/>
          </a:p>
          <a:p>
            <a:pPr marL="457200" lvl="0" indent="-311150" algn="l" rtl="0">
              <a:spcBef>
                <a:spcPts val="0"/>
              </a:spcBef>
              <a:spcAft>
                <a:spcPts val="0"/>
              </a:spcAft>
              <a:buSzPts val="1300"/>
              <a:buChar char="●"/>
            </a:pPr>
            <a:r>
              <a:rPr lang="en"/>
              <a:t>EarlyCallback</a:t>
            </a:r>
            <a:endParaRPr/>
          </a:p>
          <a:p>
            <a:pPr marL="914400" lvl="1" indent="-298450" algn="l" rtl="0">
              <a:spcBef>
                <a:spcPts val="0"/>
              </a:spcBef>
              <a:spcAft>
                <a:spcPts val="0"/>
              </a:spcAft>
              <a:buSzPts val="1100"/>
              <a:buChar char="○"/>
            </a:pPr>
            <a:r>
              <a:rPr lang="en"/>
              <a:t>Incase we hit the plateau</a:t>
            </a:r>
            <a:endParaRPr/>
          </a:p>
          <a:p>
            <a:pPr marL="457200" lvl="0" indent="-311150" algn="l" rtl="0">
              <a:spcBef>
                <a:spcPts val="0"/>
              </a:spcBef>
              <a:spcAft>
                <a:spcPts val="0"/>
              </a:spcAft>
              <a:buSzPts val="1300"/>
              <a:buChar char="●"/>
            </a:pPr>
            <a:r>
              <a:rPr lang="en"/>
              <a:t>Problem of overfitting</a:t>
            </a:r>
            <a:endParaRPr/>
          </a:p>
          <a:p>
            <a:pPr marL="914400" lvl="1" indent="-298450" algn="l" rtl="0">
              <a:spcBef>
                <a:spcPts val="0"/>
              </a:spcBef>
              <a:spcAft>
                <a:spcPts val="0"/>
              </a:spcAft>
              <a:buSzPts val="1100"/>
              <a:buChar char="○"/>
            </a:pPr>
            <a:r>
              <a:rPr lang="en"/>
              <a:t>We saw that other models were overfitting train data</a:t>
            </a:r>
            <a:endParaRPr/>
          </a:p>
          <a:p>
            <a:pPr marL="457200" lvl="0" indent="-311150" algn="l" rtl="0">
              <a:spcBef>
                <a:spcPts val="0"/>
              </a:spcBef>
              <a:spcAft>
                <a:spcPts val="0"/>
              </a:spcAft>
              <a:buSzPts val="1300"/>
              <a:buChar char="●"/>
            </a:pPr>
            <a:r>
              <a:rPr lang="en"/>
              <a:t>Solving using Batch Normalization and dropout</a:t>
            </a:r>
            <a:endParaRPr/>
          </a:p>
          <a:p>
            <a:pPr marL="914400" lvl="1" indent="-298450" algn="l" rtl="0">
              <a:spcBef>
                <a:spcPts val="0"/>
              </a:spcBef>
              <a:spcAft>
                <a:spcPts val="0"/>
              </a:spcAft>
              <a:buSzPts val="1100"/>
              <a:buChar char="○"/>
            </a:pPr>
            <a:r>
              <a:rPr lang="en"/>
              <a:t>We used BatchNormalization and dropout layer to try and solve the problem</a:t>
            </a:r>
            <a:endParaRPr/>
          </a:p>
          <a:p>
            <a:pPr marL="457200" lvl="0" indent="-311150" algn="l" rtl="0">
              <a:spcBef>
                <a:spcPts val="0"/>
              </a:spcBef>
              <a:spcAft>
                <a:spcPts val="0"/>
              </a:spcAft>
              <a:buSzPts val="1300"/>
              <a:buChar char="●"/>
            </a:pPr>
            <a:r>
              <a:rPr lang="en"/>
              <a:t>Using LeakyReLU</a:t>
            </a:r>
            <a:endParaRPr/>
          </a:p>
          <a:p>
            <a:pPr marL="914400" lvl="1" indent="-298450" algn="l" rtl="0">
              <a:spcBef>
                <a:spcPts val="0"/>
              </a:spcBef>
              <a:spcAft>
                <a:spcPts val="0"/>
              </a:spcAft>
              <a:buSzPts val="1100"/>
              <a:buChar char="○"/>
            </a:pPr>
            <a:r>
              <a:rPr lang="en"/>
              <a:t>To solve some of the dead ReLU neurons, we used LeakyReLU</a:t>
            </a:r>
            <a:endParaRPr/>
          </a:p>
          <a:p>
            <a:pPr marL="457200" lvl="0" indent="-311150" algn="l" rtl="0">
              <a:spcBef>
                <a:spcPts val="0"/>
              </a:spcBef>
              <a:spcAft>
                <a:spcPts val="0"/>
              </a:spcAft>
              <a:buSzPts val="1300"/>
              <a:buChar char="●"/>
            </a:pPr>
            <a:r>
              <a:rPr lang="en"/>
              <a:t>Optimizer</a:t>
            </a:r>
            <a:endParaRPr/>
          </a:p>
          <a:p>
            <a:pPr marL="914400" lvl="1" indent="-298450" algn="l" rtl="0">
              <a:spcBef>
                <a:spcPts val="0"/>
              </a:spcBef>
              <a:spcAft>
                <a:spcPts val="0"/>
              </a:spcAft>
              <a:buSzPts val="1100"/>
              <a:buChar char="○"/>
            </a:pPr>
            <a:r>
              <a:rPr lang="en"/>
              <a:t>Adam Optimizer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1"/>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Evaluation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Metrics used		</a:t>
            </a:r>
            <a:endParaRPr/>
          </a:p>
        </p:txBody>
      </p:sp>
      <p:sp>
        <p:nvSpPr>
          <p:cNvPr id="249" name="Google Shape;249;p3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Root mean squared error</a:t>
            </a:r>
            <a:endParaRPr/>
          </a:p>
          <a:p>
            <a:pPr marL="457200" lvl="0" indent="-311150" algn="l" rtl="0">
              <a:spcBef>
                <a:spcPts val="0"/>
              </a:spcBef>
              <a:spcAft>
                <a:spcPts val="0"/>
              </a:spcAft>
              <a:buSzPts val="1300"/>
              <a:buChar char="●"/>
            </a:pPr>
            <a:r>
              <a:rPr lang="en"/>
              <a:t>Root mean squared log error</a:t>
            </a:r>
            <a:endParaRPr/>
          </a:p>
          <a:p>
            <a:pPr marL="457200" lvl="0" indent="-311150" algn="l" rtl="0">
              <a:spcBef>
                <a:spcPts val="0"/>
              </a:spcBef>
              <a:spcAft>
                <a:spcPts val="0"/>
              </a:spcAft>
              <a:buSzPts val="1300"/>
              <a:buChar char="●"/>
            </a:pPr>
            <a:r>
              <a:rPr lang="en"/>
              <a:t>Mean absolute error</a:t>
            </a:r>
            <a:endParaRPr/>
          </a:p>
          <a:p>
            <a:pPr marL="457200" lvl="0" indent="-311150" algn="l" rtl="0">
              <a:spcBef>
                <a:spcPts val="0"/>
              </a:spcBef>
              <a:spcAft>
                <a:spcPts val="0"/>
              </a:spcAft>
              <a:buSzPts val="1300"/>
              <a:buChar char="●"/>
            </a:pPr>
            <a:r>
              <a:rPr lang="en"/>
              <a:t>Mean absolute percentage error</a:t>
            </a:r>
            <a:endParaRPr/>
          </a:p>
          <a:p>
            <a:pPr marL="457200" lvl="0" indent="-311150" algn="l" rtl="0">
              <a:spcBef>
                <a:spcPts val="0"/>
              </a:spcBef>
              <a:spcAft>
                <a:spcPts val="0"/>
              </a:spcAft>
              <a:buSzPts val="1300"/>
              <a:buChar char="●"/>
            </a:pPr>
            <a:r>
              <a:rPr lang="en"/>
              <a:t>R-squared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Result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graphicFrame>
        <p:nvGraphicFramePr>
          <p:cNvPr id="259" name="Google Shape;259;p34"/>
          <p:cNvGraphicFramePr/>
          <p:nvPr/>
        </p:nvGraphicFramePr>
        <p:xfrm>
          <a:off x="1221238" y="1002363"/>
          <a:ext cx="6516350" cy="3527400"/>
        </p:xfrm>
        <a:graphic>
          <a:graphicData uri="http://schemas.openxmlformats.org/drawingml/2006/table">
            <a:tbl>
              <a:tblPr>
                <a:noFill/>
                <a:tableStyleId>{55A9EB12-7263-454F-BE7F-6AB3492D4244}</a:tableStyleId>
              </a:tblPr>
              <a:tblGrid>
                <a:gridCol w="1466400">
                  <a:extLst>
                    <a:ext uri="{9D8B030D-6E8A-4147-A177-3AD203B41FA5}">
                      <a16:colId xmlns:a16="http://schemas.microsoft.com/office/drawing/2014/main" val="20000"/>
                    </a:ext>
                  </a:extLst>
                </a:gridCol>
                <a:gridCol w="913450">
                  <a:extLst>
                    <a:ext uri="{9D8B030D-6E8A-4147-A177-3AD203B41FA5}">
                      <a16:colId xmlns:a16="http://schemas.microsoft.com/office/drawing/2014/main" val="20001"/>
                    </a:ext>
                  </a:extLst>
                </a:gridCol>
                <a:gridCol w="1045775">
                  <a:extLst>
                    <a:ext uri="{9D8B030D-6E8A-4147-A177-3AD203B41FA5}">
                      <a16:colId xmlns:a16="http://schemas.microsoft.com/office/drawing/2014/main" val="20002"/>
                    </a:ext>
                  </a:extLst>
                </a:gridCol>
                <a:gridCol w="1022475">
                  <a:extLst>
                    <a:ext uri="{9D8B030D-6E8A-4147-A177-3AD203B41FA5}">
                      <a16:colId xmlns:a16="http://schemas.microsoft.com/office/drawing/2014/main" val="20003"/>
                    </a:ext>
                  </a:extLst>
                </a:gridCol>
                <a:gridCol w="1034125">
                  <a:extLst>
                    <a:ext uri="{9D8B030D-6E8A-4147-A177-3AD203B41FA5}">
                      <a16:colId xmlns:a16="http://schemas.microsoft.com/office/drawing/2014/main" val="20004"/>
                    </a:ext>
                  </a:extLst>
                </a:gridCol>
                <a:gridCol w="1034125">
                  <a:extLst>
                    <a:ext uri="{9D8B030D-6E8A-4147-A177-3AD203B41FA5}">
                      <a16:colId xmlns:a16="http://schemas.microsoft.com/office/drawing/2014/main" val="20005"/>
                    </a:ext>
                  </a:extLst>
                </a:gridCol>
              </a:tblGrid>
              <a:tr h="658750">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Model\Metric</a:t>
                      </a:r>
                      <a:endParaRPr>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a:solidFill>
                            <a:srgbClr val="FFFFFF"/>
                          </a:solidFill>
                          <a:latin typeface="Montserrat"/>
                          <a:ea typeface="Montserrat"/>
                          <a:cs typeface="Montserrat"/>
                          <a:sym typeface="Montserrat"/>
                        </a:rPr>
                        <a:t>RMSLE</a:t>
                      </a:r>
                      <a:endParaRPr>
                        <a:solidFill>
                          <a:srgbClr val="FFFFFF"/>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a:solidFill>
                            <a:schemeClr val="lt1"/>
                          </a:solidFill>
                          <a:highlight>
                            <a:schemeClr val="dk1"/>
                          </a:highlight>
                          <a:latin typeface="Montserrat"/>
                          <a:ea typeface="Montserrat"/>
                          <a:cs typeface="Montserrat"/>
                          <a:sym typeface="Montserrat"/>
                        </a:rPr>
                        <a:t>MAE</a:t>
                      </a:r>
                      <a:endParaRPr>
                        <a:solidFill>
                          <a:schemeClr val="lt1"/>
                        </a:solidFill>
                        <a:highlight>
                          <a:schemeClr val="dk1"/>
                        </a:highlight>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MAPE</a:t>
                      </a:r>
                      <a:endParaRPr>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RMSE</a:t>
                      </a:r>
                      <a:endParaRPr>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R-square</a:t>
                      </a:r>
                      <a:endParaRPr>
                        <a:solidFill>
                          <a:schemeClr val="lt1"/>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0"/>
                  </a:ext>
                </a:extLst>
              </a:tr>
              <a:tr h="644600">
                <a:tc>
                  <a:txBody>
                    <a:bodyPr/>
                    <a:lstStyle/>
                    <a:p>
                      <a:pPr marL="0" lvl="0" indent="0" algn="l" rtl="0">
                        <a:spcBef>
                          <a:spcPts val="0"/>
                        </a:spcBef>
                        <a:spcAft>
                          <a:spcPts val="0"/>
                        </a:spcAft>
                        <a:buNone/>
                      </a:pPr>
                      <a:r>
                        <a:rPr lang="en">
                          <a:solidFill>
                            <a:srgbClr val="FFFFFF"/>
                          </a:solidFill>
                          <a:latin typeface="Montserrat"/>
                          <a:ea typeface="Montserrat"/>
                          <a:cs typeface="Montserrat"/>
                          <a:sym typeface="Montserrat"/>
                        </a:rPr>
                        <a:t>LINEAR REGRESSION</a:t>
                      </a:r>
                      <a:endParaRPr>
                        <a:solidFill>
                          <a:srgbClr val="FFFFFF"/>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1200">
                          <a:solidFill>
                            <a:srgbClr val="FFFFFF"/>
                          </a:solidFill>
                          <a:latin typeface="Montserrat"/>
                          <a:ea typeface="Montserrat"/>
                          <a:cs typeface="Montserrat"/>
                          <a:sym typeface="Montserrat"/>
                        </a:rPr>
                        <a:t>0.4523</a:t>
                      </a:r>
                      <a:endParaRPr sz="1200">
                        <a:solidFill>
                          <a:srgbClr val="FFFFFF"/>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1200">
                          <a:solidFill>
                            <a:srgbClr val="FFFFFF"/>
                          </a:solidFill>
                          <a:latin typeface="Montserrat"/>
                          <a:ea typeface="Montserrat"/>
                          <a:cs typeface="Montserrat"/>
                          <a:sym typeface="Montserrat"/>
                        </a:rPr>
                        <a:t>22.121</a:t>
                      </a:r>
                      <a:endParaRPr sz="1200">
                        <a:solidFill>
                          <a:srgbClr val="FFFFFF"/>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1200">
                          <a:solidFill>
                            <a:srgbClr val="FFFFFF"/>
                          </a:solidFill>
                          <a:latin typeface="Montserrat"/>
                          <a:ea typeface="Montserrat"/>
                          <a:cs typeface="Montserrat"/>
                          <a:sym typeface="Montserrat"/>
                        </a:rPr>
                        <a:t>38%</a:t>
                      </a:r>
                      <a:endParaRPr sz="1200">
                        <a:solidFill>
                          <a:srgbClr val="FFFFFF"/>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1200">
                          <a:solidFill>
                            <a:srgbClr val="FFFFFF"/>
                          </a:solidFill>
                          <a:latin typeface="Montserrat"/>
                          <a:ea typeface="Montserrat"/>
                          <a:cs typeface="Montserrat"/>
                          <a:sym typeface="Montserrat"/>
                        </a:rPr>
                        <a:t>34.16</a:t>
                      </a:r>
                      <a:endParaRPr sz="1200">
                        <a:solidFill>
                          <a:srgbClr val="FFFFFF"/>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1200">
                          <a:solidFill>
                            <a:srgbClr val="FFFFFF"/>
                          </a:solidFill>
                          <a:latin typeface="Montserrat"/>
                          <a:ea typeface="Montserrat"/>
                          <a:cs typeface="Montserrat"/>
                          <a:sym typeface="Montserrat"/>
                        </a:rPr>
                        <a:t>0.8355</a:t>
                      </a:r>
                      <a:endParaRPr sz="1200">
                        <a:solidFill>
                          <a:srgbClr val="FFFFFF"/>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1"/>
                  </a:ext>
                </a:extLst>
              </a:tr>
              <a:tr h="604825">
                <a:tc>
                  <a:txBody>
                    <a:bodyPr/>
                    <a:lstStyle/>
                    <a:p>
                      <a:pPr marL="0" lvl="0" indent="0" algn="l" rtl="0">
                        <a:spcBef>
                          <a:spcPts val="0"/>
                        </a:spcBef>
                        <a:spcAft>
                          <a:spcPts val="0"/>
                        </a:spcAft>
                        <a:buNone/>
                      </a:pPr>
                      <a:r>
                        <a:rPr lang="en">
                          <a:solidFill>
                            <a:srgbClr val="FFFFFF"/>
                          </a:solidFill>
                          <a:latin typeface="Montserrat"/>
                          <a:ea typeface="Montserrat"/>
                          <a:cs typeface="Montserrat"/>
                          <a:sym typeface="Montserrat"/>
                        </a:rPr>
                        <a:t>POLYNOMIAL REGRESSION(Degree=3)</a:t>
                      </a:r>
                      <a:endParaRPr>
                        <a:solidFill>
                          <a:srgbClr val="FFFFFF"/>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1200">
                          <a:solidFill>
                            <a:srgbClr val="FFFFFF"/>
                          </a:solidFill>
                          <a:latin typeface="Montserrat"/>
                          <a:ea typeface="Montserrat"/>
                          <a:cs typeface="Montserrat"/>
                          <a:sym typeface="Montserrat"/>
                        </a:rPr>
                        <a:t>0.245</a:t>
                      </a:r>
                      <a:endParaRPr sz="1200">
                        <a:solidFill>
                          <a:srgbClr val="FFFFFF"/>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1200">
                          <a:solidFill>
                            <a:srgbClr val="FFFFFF"/>
                          </a:solidFill>
                          <a:latin typeface="Montserrat"/>
                          <a:ea typeface="Montserrat"/>
                          <a:cs typeface="Montserrat"/>
                          <a:sym typeface="Montserrat"/>
                        </a:rPr>
                        <a:t>15.5573</a:t>
                      </a:r>
                      <a:endParaRPr sz="1200">
                        <a:solidFill>
                          <a:srgbClr val="FFFFFF"/>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1200">
                          <a:solidFill>
                            <a:srgbClr val="FFFFFF"/>
                          </a:solidFill>
                          <a:latin typeface="Montserrat"/>
                          <a:ea typeface="Montserrat"/>
                          <a:cs typeface="Montserrat"/>
                          <a:sym typeface="Montserrat"/>
                        </a:rPr>
                        <a:t>24.33%</a:t>
                      </a:r>
                      <a:endParaRPr sz="1200">
                        <a:solidFill>
                          <a:srgbClr val="FFFFFF"/>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1200">
                          <a:solidFill>
                            <a:srgbClr val="FFFFFF"/>
                          </a:solidFill>
                          <a:latin typeface="Montserrat"/>
                          <a:ea typeface="Montserrat"/>
                          <a:cs typeface="Montserrat"/>
                          <a:sym typeface="Montserrat"/>
                        </a:rPr>
                        <a:t>25.2967</a:t>
                      </a:r>
                      <a:endParaRPr sz="1200">
                        <a:solidFill>
                          <a:srgbClr val="FFFFFF"/>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1200">
                          <a:solidFill>
                            <a:srgbClr val="FFFFFF"/>
                          </a:solidFill>
                          <a:latin typeface="Montserrat"/>
                          <a:ea typeface="Montserrat"/>
                          <a:cs typeface="Montserrat"/>
                          <a:sym typeface="Montserrat"/>
                        </a:rPr>
                        <a:t>0.9089</a:t>
                      </a:r>
                      <a:endParaRPr sz="1200">
                        <a:solidFill>
                          <a:srgbClr val="FFFFFF"/>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2"/>
                  </a:ext>
                </a:extLst>
              </a:tr>
              <a:tr h="604825">
                <a:tc>
                  <a:txBody>
                    <a:bodyPr/>
                    <a:lstStyle/>
                    <a:p>
                      <a:pPr marL="0" lvl="0" indent="0" algn="l" rtl="0">
                        <a:spcBef>
                          <a:spcPts val="0"/>
                        </a:spcBef>
                        <a:spcAft>
                          <a:spcPts val="0"/>
                        </a:spcAft>
                        <a:buNone/>
                      </a:pPr>
                      <a:r>
                        <a:rPr lang="en">
                          <a:solidFill>
                            <a:srgbClr val="FFFFFF"/>
                          </a:solidFill>
                          <a:latin typeface="Montserrat"/>
                          <a:ea typeface="Montserrat"/>
                          <a:cs typeface="Montserrat"/>
                          <a:sym typeface="Montserrat"/>
                        </a:rPr>
                        <a:t>RANDOM FOREST</a:t>
                      </a:r>
                      <a:endParaRPr>
                        <a:solidFill>
                          <a:srgbClr val="FFFFFF"/>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1200">
                          <a:solidFill>
                            <a:srgbClr val="FFFFFF"/>
                          </a:solidFill>
                          <a:latin typeface="Montserrat"/>
                          <a:ea typeface="Montserrat"/>
                          <a:cs typeface="Montserrat"/>
                          <a:sym typeface="Montserrat"/>
                        </a:rPr>
                        <a:t>0.04403</a:t>
                      </a:r>
                      <a:endParaRPr sz="1200">
                        <a:solidFill>
                          <a:srgbClr val="FFFFFF"/>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1200">
                          <a:solidFill>
                            <a:srgbClr val="FFFFFF"/>
                          </a:solidFill>
                          <a:latin typeface="Montserrat"/>
                          <a:ea typeface="Montserrat"/>
                          <a:cs typeface="Montserrat"/>
                          <a:sym typeface="Montserrat"/>
                        </a:rPr>
                        <a:t>15</a:t>
                      </a:r>
                      <a:endParaRPr sz="1200">
                        <a:solidFill>
                          <a:srgbClr val="FFFFFF"/>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1200">
                          <a:solidFill>
                            <a:srgbClr val="FFFFFF"/>
                          </a:solidFill>
                          <a:latin typeface="Montserrat"/>
                          <a:ea typeface="Montserrat"/>
                          <a:cs typeface="Montserrat"/>
                          <a:sym typeface="Montserrat"/>
                        </a:rPr>
                        <a:t>19%</a:t>
                      </a:r>
                      <a:endParaRPr sz="1200">
                        <a:solidFill>
                          <a:srgbClr val="FFFFFF"/>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1200">
                          <a:solidFill>
                            <a:srgbClr val="FFFFFF"/>
                          </a:solidFill>
                          <a:latin typeface="Montserrat"/>
                          <a:ea typeface="Montserrat"/>
                          <a:cs typeface="Montserrat"/>
                          <a:sym typeface="Montserrat"/>
                        </a:rPr>
                        <a:t>45.020</a:t>
                      </a:r>
                      <a:endParaRPr sz="1200">
                        <a:solidFill>
                          <a:srgbClr val="FFFFFF"/>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1200">
                          <a:solidFill>
                            <a:srgbClr val="FFFFFF"/>
                          </a:solidFill>
                          <a:latin typeface="Montserrat"/>
                          <a:ea typeface="Montserrat"/>
                          <a:cs typeface="Montserrat"/>
                          <a:sym typeface="Montserrat"/>
                        </a:rPr>
                        <a:t>0.90187</a:t>
                      </a:r>
                      <a:endParaRPr sz="1200">
                        <a:solidFill>
                          <a:srgbClr val="FFFFFF"/>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3"/>
                  </a:ext>
                </a:extLst>
              </a:tr>
              <a:tr h="791550">
                <a:tc>
                  <a:txBody>
                    <a:bodyPr/>
                    <a:lstStyle/>
                    <a:p>
                      <a:pPr marL="0" lvl="0" indent="0" algn="l" rtl="0">
                        <a:spcBef>
                          <a:spcPts val="0"/>
                        </a:spcBef>
                        <a:spcAft>
                          <a:spcPts val="0"/>
                        </a:spcAft>
                        <a:buNone/>
                      </a:pPr>
                      <a:r>
                        <a:rPr lang="en">
                          <a:solidFill>
                            <a:srgbClr val="FFFFFF"/>
                          </a:solidFill>
                          <a:latin typeface="Montserrat"/>
                          <a:ea typeface="Montserrat"/>
                          <a:cs typeface="Montserrat"/>
                          <a:sym typeface="Montserrat"/>
                        </a:rPr>
                        <a:t>NEURAL NETWORK</a:t>
                      </a:r>
                      <a:endParaRPr>
                        <a:solidFill>
                          <a:srgbClr val="FFFFFF"/>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1200">
                          <a:solidFill>
                            <a:srgbClr val="FFFFFF"/>
                          </a:solidFill>
                          <a:latin typeface="Montserrat"/>
                          <a:ea typeface="Montserrat"/>
                          <a:cs typeface="Montserrat"/>
                          <a:sym typeface="Montserrat"/>
                        </a:rPr>
                        <a:t>0.1550</a:t>
                      </a:r>
                      <a:endParaRPr sz="1200">
                        <a:solidFill>
                          <a:srgbClr val="FFFFFF"/>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1200">
                          <a:solidFill>
                            <a:srgbClr val="FFFFFF"/>
                          </a:solidFill>
                          <a:latin typeface="Montserrat"/>
                          <a:ea typeface="Montserrat"/>
                          <a:cs typeface="Montserrat"/>
                          <a:sym typeface="Montserrat"/>
                        </a:rPr>
                        <a:t>14.218</a:t>
                      </a:r>
                      <a:endParaRPr sz="1200">
                        <a:solidFill>
                          <a:srgbClr val="FFFFFF"/>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1200">
                          <a:solidFill>
                            <a:srgbClr val="FFFFFF"/>
                          </a:solidFill>
                          <a:latin typeface="Montserrat"/>
                          <a:ea typeface="Montserrat"/>
                          <a:cs typeface="Montserrat"/>
                          <a:sym typeface="Montserrat"/>
                        </a:rPr>
                        <a:t>23.98%</a:t>
                      </a:r>
                      <a:endParaRPr sz="1200">
                        <a:solidFill>
                          <a:srgbClr val="FFFFFF"/>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1200">
                          <a:solidFill>
                            <a:srgbClr val="FFFFFF"/>
                          </a:solidFill>
                          <a:latin typeface="Montserrat"/>
                          <a:ea typeface="Montserrat"/>
                          <a:cs typeface="Montserrat"/>
                          <a:sym typeface="Montserrat"/>
                        </a:rPr>
                        <a:t>26.853</a:t>
                      </a:r>
                      <a:endParaRPr sz="1200">
                        <a:solidFill>
                          <a:srgbClr val="FFFFFF"/>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sz="1200">
                          <a:solidFill>
                            <a:srgbClr val="FFFFFF"/>
                          </a:solidFill>
                          <a:latin typeface="Montserrat"/>
                          <a:ea typeface="Montserrat"/>
                          <a:cs typeface="Montserrat"/>
                          <a:sym typeface="Montserrat"/>
                        </a:rPr>
                        <a:t>0.8406</a:t>
                      </a:r>
                      <a:endParaRPr sz="1200">
                        <a:solidFill>
                          <a:srgbClr val="FFFFFF"/>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body" idx="1"/>
          </p:nvPr>
        </p:nvSpPr>
        <p:spPr>
          <a:xfrm>
            <a:off x="1297500" y="1072775"/>
            <a:ext cx="7038900" cy="3434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1400">
                <a:latin typeface="Montserrat"/>
                <a:ea typeface="Montserrat"/>
                <a:cs typeface="Montserrat"/>
                <a:sym typeface="Montserrat"/>
              </a:rPr>
              <a:t>Air pollution has been a looming issue of the 21st century that has also significantly impacted the surrounding environment and societal health.In this project, the Pollution Prediction System is proposed to perform air pollution prediction for outdoor sites for various pollution parameters. Here in this project we are predicting the values of air pollution measurements over time, based on basic weather information (temperature and humidity) and the input values of 5 sensors. The three target values to predict are: carbon monoxide, benzene, and target nitrogen oxides</a:t>
            </a:r>
            <a:endParaRPr sz="1400">
              <a:latin typeface="Montserrat"/>
              <a:ea typeface="Montserrat"/>
              <a:cs typeface="Montserrat"/>
              <a:sym typeface="Montserrat"/>
            </a:endParaRPr>
          </a:p>
        </p:txBody>
      </p:sp>
      <p:sp>
        <p:nvSpPr>
          <p:cNvPr id="146" name="Google Shape;146;p15"/>
          <p:cNvSpPr txBox="1"/>
          <p:nvPr/>
        </p:nvSpPr>
        <p:spPr>
          <a:xfrm>
            <a:off x="1356200" y="421925"/>
            <a:ext cx="3325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chemeClr val="lt1"/>
                </a:solidFill>
                <a:latin typeface="Montserrat"/>
                <a:ea typeface="Montserrat"/>
                <a:cs typeface="Montserrat"/>
                <a:sym typeface="Montserrat"/>
              </a:rPr>
              <a:t>Introduction</a:t>
            </a:r>
            <a:endParaRPr sz="2400">
              <a:solidFill>
                <a:schemeClr val="lt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Feature Extraction and Pre-Processing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There are 12 feature column in the dataset:</a:t>
            </a:r>
            <a:endParaRPr/>
          </a:p>
        </p:txBody>
      </p:sp>
      <p:sp>
        <p:nvSpPr>
          <p:cNvPr id="157" name="Google Shape;157;p17"/>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1. Date - Date and time of the record measurement </a:t>
            </a:r>
            <a:endParaRPr/>
          </a:p>
          <a:p>
            <a:pPr marL="0" lvl="0" indent="0" algn="l" rtl="0">
              <a:spcBef>
                <a:spcPts val="1200"/>
              </a:spcBef>
              <a:spcAft>
                <a:spcPts val="0"/>
              </a:spcAft>
              <a:buNone/>
            </a:pPr>
            <a:r>
              <a:rPr lang="en"/>
              <a:t>2. Deg_C - Temperature in Celcius </a:t>
            </a:r>
            <a:endParaRPr/>
          </a:p>
          <a:p>
            <a:pPr marL="0" lvl="0" indent="0" algn="l" rtl="0">
              <a:lnSpc>
                <a:spcPct val="100000"/>
              </a:lnSpc>
              <a:spcBef>
                <a:spcPts val="1200"/>
              </a:spcBef>
              <a:spcAft>
                <a:spcPts val="0"/>
              </a:spcAft>
              <a:buNone/>
            </a:pPr>
            <a:r>
              <a:rPr lang="en"/>
              <a:t>3. Relative Humidity - Relative humidity is the percentage of the current absolute humidity to the highest possible absolute humidity </a:t>
            </a:r>
            <a:endParaRPr/>
          </a:p>
          <a:p>
            <a:pPr marL="0" lvl="0" indent="0" algn="l" rtl="0">
              <a:spcBef>
                <a:spcPts val="1200"/>
              </a:spcBef>
              <a:spcAft>
                <a:spcPts val="0"/>
              </a:spcAft>
              <a:buNone/>
            </a:pPr>
            <a:r>
              <a:rPr lang="en"/>
              <a:t>4. Absolute Humidity - Absolute humidity is the mass of water vapor divided by the mass of dry air in a volume of air at a given temperature. </a:t>
            </a:r>
            <a:endParaRPr/>
          </a:p>
          <a:p>
            <a:pPr marL="0" lvl="0" indent="0" algn="l" rtl="0">
              <a:spcBef>
                <a:spcPts val="1200"/>
              </a:spcBef>
              <a:spcAft>
                <a:spcPts val="0"/>
              </a:spcAft>
              <a:buNone/>
            </a:pPr>
            <a:r>
              <a:rPr lang="en"/>
              <a:t>5. Sensor_1 - (tin oxide) hourly averaged sensor response (nominally CO targeted) </a:t>
            </a:r>
            <a:endParaRPr/>
          </a:p>
          <a:p>
            <a:pPr marL="0" lvl="0" indent="0" algn="l" rtl="0">
              <a:spcBef>
                <a:spcPts val="1200"/>
              </a:spcBef>
              <a:spcAft>
                <a:spcPts val="1200"/>
              </a:spcAft>
              <a:buNone/>
            </a:pPr>
            <a:r>
              <a:rPr lang="en"/>
              <a:t>6. Sensor_2 - (titania) hourly averaged sensor response (nominally NMHC targeted) </a:t>
            </a:r>
            <a:endParaRPr/>
          </a:p>
        </p:txBody>
      </p:sp>
      <p:sp>
        <p:nvSpPr>
          <p:cNvPr id="158" name="Google Shape;158;p17"/>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7. Sensor_3 - (tungsten oxide) hourly averaged sensor response (nominally NOx targeted) </a:t>
            </a:r>
            <a:endParaRPr/>
          </a:p>
          <a:p>
            <a:pPr marL="0" lvl="0" indent="0" algn="l" rtl="0">
              <a:spcBef>
                <a:spcPts val="1200"/>
              </a:spcBef>
              <a:spcAft>
                <a:spcPts val="0"/>
              </a:spcAft>
              <a:buNone/>
            </a:pPr>
            <a:r>
              <a:rPr lang="en"/>
              <a:t>8. Sensor_4 - (tungsten oxide) hourly averaged sensor response (nominally NO2 targeted) </a:t>
            </a:r>
            <a:endParaRPr/>
          </a:p>
          <a:p>
            <a:pPr marL="0" lvl="0" indent="0" algn="l" rtl="0">
              <a:spcBef>
                <a:spcPts val="1200"/>
              </a:spcBef>
              <a:spcAft>
                <a:spcPts val="0"/>
              </a:spcAft>
              <a:buNone/>
            </a:pPr>
            <a:r>
              <a:rPr lang="en"/>
              <a:t>9. Sensor_5 - (indium oxide) hourly averaged sensor response (nominally O3 targeted) </a:t>
            </a:r>
            <a:endParaRPr/>
          </a:p>
          <a:p>
            <a:pPr marL="0" lvl="0" indent="0" algn="l" rtl="0">
              <a:spcBef>
                <a:spcPts val="1200"/>
              </a:spcBef>
              <a:spcAft>
                <a:spcPts val="0"/>
              </a:spcAft>
              <a:buNone/>
            </a:pPr>
            <a:r>
              <a:rPr lang="en"/>
              <a:t>10. Target_Carbon_Monooxide - Amount of Carbon Monoxide in air, which we need to predict </a:t>
            </a:r>
            <a:endParaRPr/>
          </a:p>
          <a:p>
            <a:pPr marL="0" lvl="0" indent="0" algn="l" rtl="0">
              <a:spcBef>
                <a:spcPts val="1200"/>
              </a:spcBef>
              <a:spcAft>
                <a:spcPts val="0"/>
              </a:spcAft>
              <a:buNone/>
            </a:pPr>
            <a:r>
              <a:rPr lang="en"/>
              <a:t>11. Target_Benzene - Amount of Benzene in air, which we need to predict </a:t>
            </a:r>
            <a:endParaRPr/>
          </a:p>
          <a:p>
            <a:pPr marL="0" lvl="0" indent="0" algn="l" rtl="0">
              <a:spcBef>
                <a:spcPts val="1200"/>
              </a:spcBef>
              <a:spcAft>
                <a:spcPts val="1200"/>
              </a:spcAft>
              <a:buNone/>
            </a:pPr>
            <a:r>
              <a:rPr lang="en"/>
              <a:t>12. Target_nitrogen_oxide - Amount of Nitrogen Oxide in air, which we need to predict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1052550" y="1024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Date-Time column</a:t>
            </a:r>
            <a:endParaRPr/>
          </a:p>
        </p:txBody>
      </p:sp>
      <p:sp>
        <p:nvSpPr>
          <p:cNvPr id="164" name="Google Shape;164;p18"/>
          <p:cNvSpPr txBox="1">
            <a:spLocks noGrp="1"/>
          </p:cNvSpPr>
          <p:nvPr>
            <p:ph type="body" idx="2"/>
          </p:nvPr>
        </p:nvSpPr>
        <p:spPr>
          <a:xfrm>
            <a:off x="1195450" y="3194600"/>
            <a:ext cx="7140900" cy="128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While performing EDA, we observed that the target values of the 3 pollutants were less during weekends as compared to weekdays.</a:t>
            </a:r>
            <a:endParaRPr/>
          </a:p>
          <a:p>
            <a:pPr marL="0" lvl="0" indent="0" algn="l" rtl="0">
              <a:spcBef>
                <a:spcPts val="1200"/>
              </a:spcBef>
              <a:spcAft>
                <a:spcPts val="1200"/>
              </a:spcAft>
              <a:buNone/>
            </a:pPr>
            <a:r>
              <a:rPr lang="en"/>
              <a:t>We performed onehot encoding for distinguishing between weekday and weekend.</a:t>
            </a:r>
            <a:endParaRPr/>
          </a:p>
        </p:txBody>
      </p:sp>
      <p:pic>
        <p:nvPicPr>
          <p:cNvPr id="165" name="Google Shape;165;p18"/>
          <p:cNvPicPr preferRelativeResize="0"/>
          <p:nvPr/>
        </p:nvPicPr>
        <p:blipFill>
          <a:blip r:embed="rId3">
            <a:alphaModFix/>
          </a:blip>
          <a:stretch>
            <a:fillRect/>
          </a:stretch>
        </p:blipFill>
        <p:spPr>
          <a:xfrm>
            <a:off x="1347750" y="1016525"/>
            <a:ext cx="1762200" cy="1796325"/>
          </a:xfrm>
          <a:prstGeom prst="rect">
            <a:avLst/>
          </a:prstGeom>
          <a:noFill/>
          <a:ln>
            <a:noFill/>
          </a:ln>
        </p:spPr>
      </p:pic>
      <p:pic>
        <p:nvPicPr>
          <p:cNvPr id="166" name="Google Shape;166;p18"/>
          <p:cNvPicPr preferRelativeResize="0"/>
          <p:nvPr/>
        </p:nvPicPr>
        <p:blipFill>
          <a:blip r:embed="rId4">
            <a:alphaModFix/>
          </a:blip>
          <a:stretch>
            <a:fillRect/>
          </a:stretch>
        </p:blipFill>
        <p:spPr>
          <a:xfrm>
            <a:off x="3884550" y="1016525"/>
            <a:ext cx="1857375" cy="1796325"/>
          </a:xfrm>
          <a:prstGeom prst="rect">
            <a:avLst/>
          </a:prstGeom>
          <a:noFill/>
          <a:ln>
            <a:noFill/>
          </a:ln>
        </p:spPr>
      </p:pic>
      <p:pic>
        <p:nvPicPr>
          <p:cNvPr id="167" name="Google Shape;167;p18"/>
          <p:cNvPicPr preferRelativeResize="0"/>
          <p:nvPr/>
        </p:nvPicPr>
        <p:blipFill>
          <a:blip r:embed="rId5">
            <a:alphaModFix/>
          </a:blip>
          <a:stretch>
            <a:fillRect/>
          </a:stretch>
        </p:blipFill>
        <p:spPr>
          <a:xfrm>
            <a:off x="6516525" y="1024100"/>
            <a:ext cx="1876425" cy="1781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body" idx="2"/>
          </p:nvPr>
        </p:nvSpPr>
        <p:spPr>
          <a:xfrm>
            <a:off x="5574082" y="1617000"/>
            <a:ext cx="2901600" cy="19095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While performing EDA, we observed that the target values of the 3 pollutants were high during  a range in the day hours.</a:t>
            </a:r>
            <a:endParaRPr/>
          </a:p>
          <a:p>
            <a:pPr marL="0" lvl="0" indent="0" algn="l" rtl="0">
              <a:spcBef>
                <a:spcPts val="1200"/>
              </a:spcBef>
              <a:spcAft>
                <a:spcPts val="1200"/>
              </a:spcAft>
              <a:buNone/>
            </a:pPr>
            <a:r>
              <a:rPr lang="en"/>
              <a:t>We performed onehot encoding for distinguishing between high range and low range of the day hours.</a:t>
            </a:r>
            <a:endParaRPr/>
          </a:p>
        </p:txBody>
      </p:sp>
      <p:pic>
        <p:nvPicPr>
          <p:cNvPr id="173" name="Google Shape;173;p19"/>
          <p:cNvPicPr preferRelativeResize="0"/>
          <p:nvPr/>
        </p:nvPicPr>
        <p:blipFill>
          <a:blip r:embed="rId3">
            <a:alphaModFix/>
          </a:blip>
          <a:stretch>
            <a:fillRect/>
          </a:stretch>
        </p:blipFill>
        <p:spPr>
          <a:xfrm>
            <a:off x="542475" y="393750"/>
            <a:ext cx="4822025" cy="1243725"/>
          </a:xfrm>
          <a:prstGeom prst="rect">
            <a:avLst/>
          </a:prstGeom>
          <a:noFill/>
          <a:ln>
            <a:noFill/>
          </a:ln>
        </p:spPr>
      </p:pic>
      <p:pic>
        <p:nvPicPr>
          <p:cNvPr id="174" name="Google Shape;174;p19"/>
          <p:cNvPicPr preferRelativeResize="0"/>
          <p:nvPr/>
        </p:nvPicPr>
        <p:blipFill>
          <a:blip r:embed="rId4">
            <a:alphaModFix/>
          </a:blip>
          <a:stretch>
            <a:fillRect/>
          </a:stretch>
        </p:blipFill>
        <p:spPr>
          <a:xfrm>
            <a:off x="542478" y="3392135"/>
            <a:ext cx="4822025" cy="1392350"/>
          </a:xfrm>
          <a:prstGeom prst="rect">
            <a:avLst/>
          </a:prstGeom>
          <a:noFill/>
          <a:ln>
            <a:noFill/>
          </a:ln>
        </p:spPr>
      </p:pic>
      <p:pic>
        <p:nvPicPr>
          <p:cNvPr id="175" name="Google Shape;175;p19"/>
          <p:cNvPicPr preferRelativeResize="0"/>
          <p:nvPr/>
        </p:nvPicPr>
        <p:blipFill>
          <a:blip r:embed="rId5">
            <a:alphaModFix/>
          </a:blip>
          <a:stretch>
            <a:fillRect/>
          </a:stretch>
        </p:blipFill>
        <p:spPr>
          <a:xfrm>
            <a:off x="542475" y="1818625"/>
            <a:ext cx="4822024" cy="1392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Models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Linear Regression</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1054</Words>
  <Application>Microsoft Office PowerPoint</Application>
  <PresentationFormat>On-screen Show (16:9)</PresentationFormat>
  <Paragraphs>144</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Lato</vt:lpstr>
      <vt:lpstr>Montserrat</vt:lpstr>
      <vt:lpstr>Focus</vt:lpstr>
      <vt:lpstr>Pollution Prediction System </vt:lpstr>
      <vt:lpstr>Introduction</vt:lpstr>
      <vt:lpstr>PowerPoint Presentation</vt:lpstr>
      <vt:lpstr>Feature Extraction and Pre-Processing</vt:lpstr>
      <vt:lpstr>There are 12 feature column in the dataset:</vt:lpstr>
      <vt:lpstr>Date-Time column</vt:lpstr>
      <vt:lpstr>PowerPoint Presentation</vt:lpstr>
      <vt:lpstr>Models</vt:lpstr>
      <vt:lpstr>Linear Regression</vt:lpstr>
      <vt:lpstr>PowerPoint Presentation</vt:lpstr>
      <vt:lpstr>Polynomial Regression</vt:lpstr>
      <vt:lpstr>PowerPoint Presentation</vt:lpstr>
      <vt:lpstr>Random Forest Regressor</vt:lpstr>
      <vt:lpstr>What are Random Forests?</vt:lpstr>
      <vt:lpstr>PowerPoint Presentation</vt:lpstr>
      <vt:lpstr>Steps to Perform Random Forest Regressor</vt:lpstr>
      <vt:lpstr>Neural Network</vt:lpstr>
      <vt:lpstr>Neural Network</vt:lpstr>
      <vt:lpstr>Evaluation</vt:lpstr>
      <vt:lpstr>Metrics used  </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 Prediction System </dc:title>
  <cp:lastModifiedBy>Tushita Gupta</cp:lastModifiedBy>
  <cp:revision>1</cp:revision>
  <dcterms:modified xsi:type="dcterms:W3CDTF">2021-12-07T01:40:05Z</dcterms:modified>
</cp:coreProperties>
</file>