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D15A92-D097-4062-AABB-57409723F2F4}">
  <a:tblStyle styleId="{45D15A92-D097-4062-AABB-57409723F2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D154FA5-CA88-4CCE-B9B9-ED9D1608FBE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224bd0fe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6224bd0fe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6224bd0f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6224bd0f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6224bd0f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6224bd0f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224bd0f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6224bd0f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6224bd0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6224bd0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6224bd0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6224bd0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224bd0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224bd0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670b5940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670b5940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9c9137336dc49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9c9137336dc49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635518a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635518a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c9137336dc49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c9137336dc49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9c9137336dc49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9c9137336dc49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9c9137336dc49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9c9137336dc49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9c9137336dc493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9c9137336dc49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9c9137336dc49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9c9137336dc49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224bd0f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224bd0f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c9137336dc49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9c9137336dc49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6224bd0f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6224bd0f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224bd0f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224bd0f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6224bd0f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6224bd0f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9c9137336dc493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9c9137336dc493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224bd0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224bd0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91486" y="15628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Pollution Prediction System	</a:t>
            </a:r>
            <a:endParaRPr/>
          </a:p>
        </p:txBody>
      </p:sp>
      <p:sp>
        <p:nvSpPr>
          <p:cNvPr id="135" name="Google Shape;135;p13"/>
          <p:cNvSpPr txBox="1"/>
          <p:nvPr>
            <p:ph idx="1" type="subTitle"/>
          </p:nvPr>
        </p:nvSpPr>
        <p:spPr>
          <a:xfrm>
            <a:off x="5093275" y="392492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Team 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1036300" y="291325"/>
            <a:ext cx="7311900" cy="4590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Linear regression is the simplest model used for statistical technique for predictive modeling.</a:t>
            </a:r>
            <a:endParaRPr/>
          </a:p>
          <a:p>
            <a:pPr indent="-311150" lvl="0" marL="457200" rtl="0" algn="l">
              <a:spcBef>
                <a:spcPts val="0"/>
              </a:spcBef>
              <a:spcAft>
                <a:spcPts val="0"/>
              </a:spcAft>
              <a:buSzPts val="1300"/>
              <a:buChar char="●"/>
            </a:pPr>
            <a:r>
              <a:rPr lang="en"/>
              <a:t>It basically gives us an equation, where we have our features as independent variables, on which our target variable [nitrogen, benzene, carbon ] is dependent upon.</a:t>
            </a:r>
            <a:endParaRPr/>
          </a:p>
          <a:p>
            <a:pPr indent="-311150" lvl="0" marL="457200" rtl="0" algn="l">
              <a:spcBef>
                <a:spcPts val="0"/>
              </a:spcBef>
              <a:spcAft>
                <a:spcPts val="0"/>
              </a:spcAft>
              <a:buSzPts val="1300"/>
              <a:buChar char="●"/>
            </a:pPr>
            <a:r>
              <a:rPr lang="en"/>
              <a:t>In our case we observed that on implementing linear regression error values of </a:t>
            </a:r>
            <a:r>
              <a:rPr lang="en"/>
              <a:t>nitrogen</a:t>
            </a:r>
            <a:r>
              <a:rPr lang="en"/>
              <a:t>-oxide were really </a:t>
            </a:r>
            <a:r>
              <a:rPr lang="en"/>
              <a:t>high</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On performing regularization using ridge regression for different learning rates did not affect the error values significantly,  so </a:t>
            </a:r>
            <a:r>
              <a:rPr lang="en"/>
              <a:t>considered to perform polynomial regression for improvement.</a:t>
            </a:r>
            <a:endParaRPr/>
          </a:p>
        </p:txBody>
      </p:sp>
      <p:graphicFrame>
        <p:nvGraphicFramePr>
          <p:cNvPr id="191" name="Google Shape;191;p22"/>
          <p:cNvGraphicFramePr/>
          <p:nvPr/>
        </p:nvGraphicFramePr>
        <p:xfrm>
          <a:off x="2803125" y="2411775"/>
          <a:ext cx="3000000" cy="3000000"/>
        </p:xfrm>
        <a:graphic>
          <a:graphicData uri="http://schemas.openxmlformats.org/drawingml/2006/table">
            <a:tbl>
              <a:tblPr>
                <a:noFill/>
                <a:tableStyleId>{45D15A92-D097-4062-AABB-57409723F2F4}</a:tableStyleId>
              </a:tblPr>
              <a:tblGrid>
                <a:gridCol w="2095075"/>
                <a:gridCol w="1683175"/>
              </a:tblGrid>
              <a:tr h="396200">
                <a:tc>
                  <a:txBody>
                    <a:bodyPr/>
                    <a:lstStyle/>
                    <a:p>
                      <a:pPr indent="0" lvl="0" marL="0" rtl="0" algn="l">
                        <a:spcBef>
                          <a:spcPts val="0"/>
                        </a:spcBef>
                        <a:spcAft>
                          <a:spcPts val="0"/>
                        </a:spcAft>
                        <a:buNone/>
                      </a:pPr>
                      <a:r>
                        <a:rPr lang="en">
                          <a:solidFill>
                            <a:schemeClr val="lt1"/>
                          </a:solidFill>
                        </a:rPr>
                        <a:t>MAE(Nitrogen-oxide)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64.82</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RMSE</a:t>
                      </a:r>
                      <a:r>
                        <a:rPr lang="en">
                          <a:solidFill>
                            <a:schemeClr val="lt1"/>
                          </a:solidFill>
                        </a:rPr>
                        <a:t>(Nitrogen-oxide)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100.34</a:t>
                      </a:r>
                      <a:endParaRPr>
                        <a:solidFill>
                          <a:schemeClr val="lt1"/>
                        </a:solidFill>
                      </a:endParaRPr>
                    </a:p>
                  </a:txBody>
                  <a:tcPr marT="91425" marB="91425" marR="91425" marL="91425"/>
                </a:tc>
              </a:tr>
            </a:tbl>
          </a:graphicData>
        </a:graphic>
      </p:graphicFrame>
      <p:sp>
        <p:nvSpPr>
          <p:cNvPr id="192" name="Google Shape;192;p22"/>
          <p:cNvSpPr txBox="1"/>
          <p:nvPr/>
        </p:nvSpPr>
        <p:spPr>
          <a:xfrm>
            <a:off x="1526975" y="482200"/>
            <a:ext cx="351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Linear Regression</a:t>
            </a:r>
            <a:endParaRPr sz="24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Polynomial Regression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 type="body"/>
          </p:nvPr>
        </p:nvSpPr>
        <p:spPr>
          <a:xfrm>
            <a:off x="1207075" y="885625"/>
            <a:ext cx="6909900" cy="404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Polynomial Regression is a form of linear regression in which the relationship between the independent variable x and dependent variable y is modeled as an nth degree polynomial. </a:t>
            </a:r>
            <a:endParaRPr/>
          </a:p>
          <a:p>
            <a:pPr indent="-311150" lvl="0" marL="457200" rtl="0" algn="l">
              <a:spcBef>
                <a:spcPts val="0"/>
              </a:spcBef>
              <a:spcAft>
                <a:spcPts val="0"/>
              </a:spcAft>
              <a:buSzPts val="1300"/>
              <a:buChar char="●"/>
            </a:pPr>
            <a:r>
              <a:rPr lang="en"/>
              <a:t>Polynomial regression fits a nonlinear relationship between the value of features x and the corresponding  target values y.</a:t>
            </a:r>
            <a:endParaRPr/>
          </a:p>
          <a:p>
            <a:pPr indent="-311150" lvl="0" marL="457200" rtl="0" algn="l">
              <a:spcBef>
                <a:spcPts val="0"/>
              </a:spcBef>
              <a:spcAft>
                <a:spcPts val="0"/>
              </a:spcAft>
              <a:buSzPts val="1300"/>
              <a:buChar char="●"/>
            </a:pPr>
            <a:r>
              <a:rPr lang="en"/>
              <a:t>Considered degree 2 to degree 5  for polynomial model from which we analysed that degree 3 is giving the best results so degree 3 was chosen:</a:t>
            </a:r>
            <a:endParaRPr/>
          </a:p>
          <a:p>
            <a:pPr indent="0" lvl="0" marL="457200" rtl="0" algn="l">
              <a:spcBef>
                <a:spcPts val="1200"/>
              </a:spcBef>
              <a:spcAft>
                <a:spcPts val="1200"/>
              </a:spcAft>
              <a:buNone/>
            </a:pPr>
            <a:r>
              <a:t/>
            </a:r>
            <a:endParaRPr/>
          </a:p>
        </p:txBody>
      </p:sp>
      <p:graphicFrame>
        <p:nvGraphicFramePr>
          <p:cNvPr id="203" name="Google Shape;203;p24"/>
          <p:cNvGraphicFramePr/>
          <p:nvPr/>
        </p:nvGraphicFramePr>
        <p:xfrm>
          <a:off x="1764725" y="2571750"/>
          <a:ext cx="3000000" cy="3000000"/>
        </p:xfrm>
        <a:graphic>
          <a:graphicData uri="http://schemas.openxmlformats.org/drawingml/2006/table">
            <a:tbl>
              <a:tblPr>
                <a:noFill/>
                <a:tableStyleId>{7D154FA5-CA88-4CCE-B9B9-ED9D1608FBE1}</a:tableStyleId>
              </a:tblPr>
              <a:tblGrid>
                <a:gridCol w="2188875"/>
                <a:gridCol w="988200"/>
                <a:gridCol w="1115725"/>
                <a:gridCol w="978175"/>
                <a:gridCol w="993450"/>
              </a:tblGrid>
              <a:tr h="180975">
                <a:tc>
                  <a:txBody>
                    <a:bodyPr/>
                    <a:lstStyle/>
                    <a:p>
                      <a:pPr indent="0" lvl="0" marL="0" rtl="0" algn="l">
                        <a:spcBef>
                          <a:spcPts val="0"/>
                        </a:spcBef>
                        <a:spcAft>
                          <a:spcPts val="0"/>
                        </a:spcAft>
                        <a:buNone/>
                      </a:pPr>
                      <a:r>
                        <a:rPr b="1" lang="en" sz="1100">
                          <a:solidFill>
                            <a:schemeClr val="lt1"/>
                          </a:solidFill>
                        </a:rPr>
                        <a:t>Degree/Pollutant Errors(RMSLE)</a:t>
                      </a:r>
                      <a:endParaRPr b="1" sz="1100">
                        <a:solidFill>
                          <a:schemeClr val="lt1"/>
                        </a:solidFill>
                      </a:endParaRPr>
                    </a:p>
                  </a:txBody>
                  <a:tcPr marT="91425" marB="91425" marR="91425" marL="91425">
                    <a:lnL cap="flat" cmpd="sng" w="12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100">
                          <a:solidFill>
                            <a:schemeClr val="lt1"/>
                          </a:solidFill>
                        </a:rPr>
                        <a:t>2</a:t>
                      </a:r>
                      <a:endParaRPr b="1" sz="1100">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100">
                          <a:solidFill>
                            <a:schemeClr val="lt1"/>
                          </a:solidFill>
                        </a:rPr>
                        <a:t>3</a:t>
                      </a:r>
                      <a:endParaRPr b="1" sz="1100">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100">
                          <a:solidFill>
                            <a:schemeClr val="lt1"/>
                          </a:solidFill>
                        </a:rPr>
                        <a:t>4</a:t>
                      </a:r>
                      <a:endParaRPr b="1" sz="1100">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100">
                          <a:solidFill>
                            <a:schemeClr val="lt1"/>
                          </a:solidFill>
                        </a:rPr>
                        <a:t>5</a:t>
                      </a:r>
                      <a:endParaRPr b="1" sz="1100">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r>
              <a:tr h="180975">
                <a:tc>
                  <a:txBody>
                    <a:bodyPr/>
                    <a:lstStyle/>
                    <a:p>
                      <a:pPr indent="0" lvl="0" marL="0" rtl="0" algn="l">
                        <a:spcBef>
                          <a:spcPts val="0"/>
                        </a:spcBef>
                        <a:spcAft>
                          <a:spcPts val="0"/>
                        </a:spcAft>
                        <a:buNone/>
                      </a:pPr>
                      <a:r>
                        <a:rPr lang="en">
                          <a:solidFill>
                            <a:schemeClr val="lt1"/>
                          </a:solidFill>
                        </a:rPr>
                        <a:t>Carbon-Monoxide</a:t>
                      </a:r>
                      <a:endParaRPr>
                        <a:solidFill>
                          <a:schemeClr val="lt1"/>
                        </a:solidFill>
                      </a:endParaRPr>
                    </a:p>
                  </a:txBody>
                  <a:tcPr marT="91425" marB="91425" marR="91425" marL="91425">
                    <a:lnL cap="flat" cmpd="sng" w="12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0.139</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0.132</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0.146</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0.221</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r>
              <a:tr h="180975">
                <a:tc>
                  <a:txBody>
                    <a:bodyPr/>
                    <a:lstStyle/>
                    <a:p>
                      <a:pPr indent="0" lvl="0" marL="0" rtl="0" algn="l">
                        <a:spcBef>
                          <a:spcPts val="0"/>
                        </a:spcBef>
                        <a:spcAft>
                          <a:spcPts val="0"/>
                        </a:spcAft>
                        <a:buNone/>
                      </a:pPr>
                      <a:r>
                        <a:rPr lang="en">
                          <a:solidFill>
                            <a:schemeClr val="lt1"/>
                          </a:solidFill>
                        </a:rPr>
                        <a:t>Benzene</a:t>
                      </a:r>
                      <a:endParaRPr>
                        <a:solidFill>
                          <a:schemeClr val="lt1"/>
                        </a:solidFill>
                      </a:endParaRPr>
                    </a:p>
                  </a:txBody>
                  <a:tcPr marT="91425" marB="91425" marR="91425" marL="91425">
                    <a:lnL cap="flat" cmpd="sng" w="12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0.112</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0.114</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0.121</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0.223</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solidFill>
                      <a:schemeClr val="dk1"/>
                    </a:solidFill>
                  </a:tcPr>
                </a:tc>
              </a:tr>
              <a:tr h="180975">
                <a:tc>
                  <a:txBody>
                    <a:bodyPr/>
                    <a:lstStyle/>
                    <a:p>
                      <a:pPr indent="0" lvl="0" marL="0" rtl="0" algn="l">
                        <a:spcBef>
                          <a:spcPts val="0"/>
                        </a:spcBef>
                        <a:spcAft>
                          <a:spcPts val="0"/>
                        </a:spcAft>
                        <a:buNone/>
                      </a:pPr>
                      <a:r>
                        <a:rPr lang="en">
                          <a:solidFill>
                            <a:schemeClr val="lt1"/>
                          </a:solidFill>
                        </a:rPr>
                        <a:t>Nitrogen-oxide</a:t>
                      </a:r>
                      <a:endParaRPr>
                        <a:solidFill>
                          <a:schemeClr val="lt1"/>
                        </a:solidFill>
                      </a:endParaRPr>
                    </a:p>
                  </a:txBody>
                  <a:tcPr marT="91425" marB="91425" marR="91425" marL="91425">
                    <a:lnL cap="flat" cmpd="sng" w="12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0.506</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0.489</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0.539</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a:solidFill>
                            <a:schemeClr val="lt1"/>
                          </a:solidFill>
                        </a:rPr>
                        <a:t>1.12</a:t>
                      </a:r>
                      <a:endParaRPr>
                        <a:solidFill>
                          <a:schemeClr val="lt1"/>
                        </a:solidFill>
                      </a:endParaRPr>
                    </a:p>
                  </a:txBody>
                  <a:tcPr marT="91425" marB="91425" marR="91425" marL="91425">
                    <a:lnL cap="flat" cmpd="sng" w="7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7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solidFill>
                      <a:schemeClr val="dk1"/>
                    </a:solidFill>
                  </a:tcPr>
                </a:tc>
              </a:tr>
            </a:tbl>
          </a:graphicData>
        </a:graphic>
      </p:graphicFrame>
      <p:sp>
        <p:nvSpPr>
          <p:cNvPr id="204" name="Google Shape;204;p24"/>
          <p:cNvSpPr txBox="1"/>
          <p:nvPr/>
        </p:nvSpPr>
        <p:spPr>
          <a:xfrm>
            <a:off x="1737950" y="331525"/>
            <a:ext cx="522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Polynomial Regression</a:t>
            </a:r>
            <a:endParaRPr sz="2400">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Random Forest Regressor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Random Forests?</a:t>
            </a:r>
            <a:endParaRPr/>
          </a:p>
        </p:txBody>
      </p:sp>
      <p:sp>
        <p:nvSpPr>
          <p:cNvPr id="215" name="Google Shape;215;p26"/>
          <p:cNvSpPr txBox="1"/>
          <p:nvPr>
            <p:ph idx="1" type="body"/>
          </p:nvPr>
        </p:nvSpPr>
        <p:spPr>
          <a:xfrm>
            <a:off x="970825" y="1065250"/>
            <a:ext cx="7971900" cy="38373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Montserrat"/>
              <a:buChar char="●"/>
            </a:pPr>
            <a:r>
              <a:rPr lang="en">
                <a:latin typeface="Montserrat"/>
                <a:ea typeface="Montserrat"/>
                <a:cs typeface="Montserrat"/>
                <a:sym typeface="Montserrat"/>
              </a:rPr>
              <a:t>An </a:t>
            </a:r>
            <a:r>
              <a:rPr lang="en">
                <a:latin typeface="Montserrat"/>
                <a:ea typeface="Montserrat"/>
                <a:cs typeface="Montserrat"/>
                <a:sym typeface="Montserrat"/>
              </a:rPr>
              <a:t>ensemble</a:t>
            </a:r>
            <a:r>
              <a:rPr lang="en">
                <a:latin typeface="Montserrat"/>
                <a:ea typeface="Montserrat"/>
                <a:cs typeface="Montserrat"/>
                <a:sym typeface="Montserrat"/>
              </a:rPr>
              <a:t> classifier  using many decision Trees.</a:t>
            </a:r>
            <a:endParaRPr>
              <a:latin typeface="Montserrat"/>
              <a:ea typeface="Montserrat"/>
              <a:cs typeface="Montserrat"/>
              <a:sym typeface="Montserrat"/>
            </a:endParaRPr>
          </a:p>
          <a:p>
            <a:pPr indent="-311150" lvl="0" marL="457200" rtl="0" algn="l">
              <a:lnSpc>
                <a:spcPct val="200000"/>
              </a:lnSpc>
              <a:spcBef>
                <a:spcPts val="0"/>
              </a:spcBef>
              <a:spcAft>
                <a:spcPts val="0"/>
              </a:spcAft>
              <a:buSzPts val="1300"/>
              <a:buFont typeface="Montserrat"/>
              <a:buChar char="●"/>
            </a:pPr>
            <a:r>
              <a:rPr lang="en">
                <a:latin typeface="Montserrat"/>
                <a:ea typeface="Montserrat"/>
                <a:cs typeface="Montserrat"/>
                <a:sym typeface="Montserrat"/>
              </a:rPr>
              <a:t>Used for Classification or Regression.</a:t>
            </a:r>
            <a:endParaRPr>
              <a:latin typeface="Montserrat"/>
              <a:ea typeface="Montserrat"/>
              <a:cs typeface="Montserrat"/>
              <a:sym typeface="Montserrat"/>
            </a:endParaRPr>
          </a:p>
          <a:p>
            <a:pPr indent="-311150" lvl="0" marL="457200" rtl="0" algn="l">
              <a:lnSpc>
                <a:spcPct val="200000"/>
              </a:lnSpc>
              <a:spcBef>
                <a:spcPts val="0"/>
              </a:spcBef>
              <a:spcAft>
                <a:spcPts val="0"/>
              </a:spcAft>
              <a:buSzPts val="1300"/>
              <a:buFont typeface="Montserrat"/>
              <a:buChar char="●"/>
            </a:pPr>
            <a:r>
              <a:rPr lang="en">
                <a:latin typeface="Montserrat"/>
                <a:ea typeface="Montserrat"/>
                <a:cs typeface="Montserrat"/>
                <a:sym typeface="Montserrat"/>
              </a:rPr>
              <a:t> There are many ensemble techniques like Bootstrapping, Blending, Stacking.</a:t>
            </a:r>
            <a:endParaRPr>
              <a:latin typeface="Montserrat"/>
              <a:ea typeface="Montserrat"/>
              <a:cs typeface="Montserrat"/>
              <a:sym typeface="Montserrat"/>
            </a:endParaRPr>
          </a:p>
          <a:p>
            <a:pPr indent="-311150" lvl="0" marL="457200" rtl="0" algn="l">
              <a:lnSpc>
                <a:spcPct val="200000"/>
              </a:lnSpc>
              <a:spcBef>
                <a:spcPts val="0"/>
              </a:spcBef>
              <a:spcAft>
                <a:spcPts val="0"/>
              </a:spcAft>
              <a:buSzPts val="1300"/>
              <a:buFont typeface="Montserrat"/>
              <a:buChar char="●"/>
            </a:pPr>
            <a:r>
              <a:rPr lang="en">
                <a:latin typeface="Montserrat"/>
                <a:ea typeface="Montserrat"/>
                <a:cs typeface="Montserrat"/>
                <a:sym typeface="Montserrat"/>
              </a:rPr>
              <a:t>Pseudo Code:-</a:t>
            </a:r>
            <a:endParaRPr>
              <a:latin typeface="Montserrat"/>
              <a:ea typeface="Montserrat"/>
              <a:cs typeface="Montserrat"/>
              <a:sym typeface="Montserrat"/>
            </a:endParaRPr>
          </a:p>
          <a:p>
            <a:pPr indent="-311150" lvl="0" marL="914400" rtl="0" algn="l">
              <a:lnSpc>
                <a:spcPct val="200000"/>
              </a:lnSpc>
              <a:spcBef>
                <a:spcPts val="0"/>
              </a:spcBef>
              <a:spcAft>
                <a:spcPts val="0"/>
              </a:spcAft>
              <a:buSzPts val="1300"/>
              <a:buFont typeface="Montserrat"/>
              <a:buAutoNum type="arabicPeriod"/>
            </a:pPr>
            <a:r>
              <a:rPr lang="en">
                <a:latin typeface="Montserrat"/>
                <a:ea typeface="Montserrat"/>
                <a:cs typeface="Montserrat"/>
                <a:sym typeface="Montserrat"/>
              </a:rPr>
              <a:t>Pick at random </a:t>
            </a:r>
            <a:r>
              <a:rPr i="1" lang="en">
                <a:latin typeface="Montserrat"/>
                <a:ea typeface="Montserrat"/>
                <a:cs typeface="Montserrat"/>
                <a:sym typeface="Montserrat"/>
              </a:rPr>
              <a:t>k</a:t>
            </a:r>
            <a:r>
              <a:rPr lang="en">
                <a:latin typeface="Montserrat"/>
                <a:ea typeface="Montserrat"/>
                <a:cs typeface="Montserrat"/>
                <a:sym typeface="Montserrat"/>
              </a:rPr>
              <a:t> data points from the training set.</a:t>
            </a:r>
            <a:endParaRPr>
              <a:latin typeface="Montserrat"/>
              <a:ea typeface="Montserrat"/>
              <a:cs typeface="Montserrat"/>
              <a:sym typeface="Montserrat"/>
            </a:endParaRPr>
          </a:p>
          <a:p>
            <a:pPr indent="-311150" lvl="0" marL="914400" rtl="0" algn="l">
              <a:lnSpc>
                <a:spcPct val="200000"/>
              </a:lnSpc>
              <a:spcBef>
                <a:spcPts val="0"/>
              </a:spcBef>
              <a:spcAft>
                <a:spcPts val="0"/>
              </a:spcAft>
              <a:buSzPts val="1300"/>
              <a:buFont typeface="Montserrat"/>
              <a:buAutoNum type="arabicPeriod"/>
            </a:pPr>
            <a:r>
              <a:rPr lang="en">
                <a:latin typeface="Montserrat"/>
                <a:ea typeface="Montserrat"/>
                <a:cs typeface="Montserrat"/>
                <a:sym typeface="Montserrat"/>
              </a:rPr>
              <a:t>Build a decision tree associated to these </a:t>
            </a:r>
            <a:r>
              <a:rPr i="1" lang="en">
                <a:latin typeface="Montserrat"/>
                <a:ea typeface="Montserrat"/>
                <a:cs typeface="Montserrat"/>
                <a:sym typeface="Montserrat"/>
              </a:rPr>
              <a:t>k </a:t>
            </a:r>
            <a:r>
              <a:rPr lang="en">
                <a:latin typeface="Montserrat"/>
                <a:ea typeface="Montserrat"/>
                <a:cs typeface="Montserrat"/>
                <a:sym typeface="Montserrat"/>
              </a:rPr>
              <a:t>data points.</a:t>
            </a:r>
            <a:endParaRPr>
              <a:latin typeface="Montserrat"/>
              <a:ea typeface="Montserrat"/>
              <a:cs typeface="Montserrat"/>
              <a:sym typeface="Montserrat"/>
            </a:endParaRPr>
          </a:p>
          <a:p>
            <a:pPr indent="-311150" lvl="0" marL="914400" rtl="0" algn="l">
              <a:lnSpc>
                <a:spcPct val="200000"/>
              </a:lnSpc>
              <a:spcBef>
                <a:spcPts val="0"/>
              </a:spcBef>
              <a:spcAft>
                <a:spcPts val="0"/>
              </a:spcAft>
              <a:buSzPts val="1300"/>
              <a:buFont typeface="Montserrat"/>
              <a:buAutoNum type="arabicPeriod"/>
            </a:pPr>
            <a:r>
              <a:rPr lang="en">
                <a:latin typeface="Montserrat"/>
                <a:ea typeface="Montserrat"/>
                <a:cs typeface="Montserrat"/>
                <a:sym typeface="Montserrat"/>
              </a:rPr>
              <a:t>Choose the number </a:t>
            </a:r>
            <a:r>
              <a:rPr i="1" lang="en">
                <a:latin typeface="Montserrat"/>
                <a:ea typeface="Montserrat"/>
                <a:cs typeface="Montserrat"/>
                <a:sym typeface="Montserrat"/>
              </a:rPr>
              <a:t>N </a:t>
            </a:r>
            <a:r>
              <a:rPr lang="en">
                <a:latin typeface="Montserrat"/>
                <a:ea typeface="Montserrat"/>
                <a:cs typeface="Montserrat"/>
                <a:sym typeface="Montserrat"/>
              </a:rPr>
              <a:t>of trees you want to build and repeat steps 1 and 2.</a:t>
            </a:r>
            <a:endParaRPr>
              <a:latin typeface="Montserrat"/>
              <a:ea typeface="Montserrat"/>
              <a:cs typeface="Montserrat"/>
              <a:sym typeface="Montserrat"/>
            </a:endParaRPr>
          </a:p>
          <a:p>
            <a:pPr indent="-311150" lvl="0" marL="914400" rtl="0" algn="l">
              <a:lnSpc>
                <a:spcPct val="200000"/>
              </a:lnSpc>
              <a:spcBef>
                <a:spcPts val="0"/>
              </a:spcBef>
              <a:spcAft>
                <a:spcPts val="0"/>
              </a:spcAft>
              <a:buSzPts val="1300"/>
              <a:buFont typeface="Montserrat"/>
              <a:buAutoNum type="arabicPeriod"/>
            </a:pPr>
            <a:r>
              <a:rPr lang="en">
                <a:latin typeface="Montserrat"/>
                <a:ea typeface="Montserrat"/>
                <a:cs typeface="Montserrat"/>
                <a:sym typeface="Montserrat"/>
              </a:rPr>
              <a:t>For a new data point, make each one of your </a:t>
            </a:r>
            <a:r>
              <a:rPr i="1" lang="en">
                <a:latin typeface="Montserrat"/>
                <a:ea typeface="Montserrat"/>
                <a:cs typeface="Montserrat"/>
                <a:sym typeface="Montserrat"/>
              </a:rPr>
              <a:t>N</a:t>
            </a:r>
            <a:r>
              <a:rPr lang="en">
                <a:latin typeface="Montserrat"/>
                <a:ea typeface="Montserrat"/>
                <a:cs typeface="Montserrat"/>
                <a:sym typeface="Montserrat"/>
              </a:rPr>
              <a:t>-tree trees predict the value of </a:t>
            </a:r>
            <a:r>
              <a:rPr i="1" lang="en">
                <a:latin typeface="Montserrat"/>
                <a:ea typeface="Montserrat"/>
                <a:cs typeface="Montserrat"/>
                <a:sym typeface="Montserrat"/>
              </a:rPr>
              <a:t>y</a:t>
            </a:r>
            <a:r>
              <a:rPr lang="en">
                <a:latin typeface="Montserrat"/>
                <a:ea typeface="Montserrat"/>
                <a:cs typeface="Montserrat"/>
                <a:sym typeface="Montserrat"/>
              </a:rPr>
              <a:t> for the data point and assign the new data point to the average across all of the predicted </a:t>
            </a:r>
            <a:r>
              <a:rPr i="1" lang="en">
                <a:latin typeface="Montserrat"/>
                <a:ea typeface="Montserrat"/>
                <a:cs typeface="Montserrat"/>
                <a:sym typeface="Montserrat"/>
              </a:rPr>
              <a:t>y </a:t>
            </a:r>
            <a:r>
              <a:rPr lang="en">
                <a:latin typeface="Montserrat"/>
                <a:ea typeface="Montserrat"/>
                <a:cs typeface="Montserrat"/>
                <a:sym typeface="Montserrat"/>
              </a:rPr>
              <a:t>values.</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7"/>
          <p:cNvPicPr preferRelativeResize="0"/>
          <p:nvPr/>
        </p:nvPicPr>
        <p:blipFill rotWithShape="1">
          <a:blip r:embed="rId3">
            <a:alphaModFix/>
          </a:blip>
          <a:srcRect b="-24440" l="-7550" r="0" t="0"/>
          <a:stretch/>
        </p:blipFill>
        <p:spPr>
          <a:xfrm>
            <a:off x="925850" y="934275"/>
            <a:ext cx="7046500" cy="445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to Perform Random Forest Regressor</a:t>
            </a:r>
            <a:endParaRPr/>
          </a:p>
        </p:txBody>
      </p:sp>
      <p:sp>
        <p:nvSpPr>
          <p:cNvPr id="226" name="Google Shape;226;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Step 1:</a:t>
            </a:r>
            <a:r>
              <a:rPr lang="en">
                <a:latin typeface="Montserrat"/>
                <a:ea typeface="Montserrat"/>
                <a:cs typeface="Montserrat"/>
                <a:sym typeface="Montserrat"/>
              </a:rPr>
              <a:t> Identify your dependent (y) and independent variables (X)</a:t>
            </a:r>
            <a:endParaRPr>
              <a:latin typeface="Montserrat"/>
              <a:ea typeface="Montserrat"/>
              <a:cs typeface="Montserrat"/>
              <a:sym typeface="Montserrat"/>
            </a:endParaRPr>
          </a:p>
          <a:p>
            <a:pPr indent="0" lvl="0" marL="0" rtl="0" algn="l">
              <a:spcBef>
                <a:spcPts val="1200"/>
              </a:spcBef>
              <a:spcAft>
                <a:spcPts val="0"/>
              </a:spcAft>
              <a:buNone/>
            </a:pPr>
            <a:r>
              <a:rPr b="1" lang="en">
                <a:latin typeface="Montserrat"/>
                <a:ea typeface="Montserrat"/>
                <a:cs typeface="Montserrat"/>
                <a:sym typeface="Montserrat"/>
              </a:rPr>
              <a:t>Step 2: </a:t>
            </a:r>
            <a:r>
              <a:rPr lang="en">
                <a:latin typeface="Montserrat"/>
                <a:ea typeface="Montserrat"/>
                <a:cs typeface="Montserrat"/>
                <a:sym typeface="Montserrat"/>
              </a:rPr>
              <a:t>Split the dataset into the Training set , Validation set and Test set.</a:t>
            </a:r>
            <a:endParaRPr>
              <a:latin typeface="Montserrat"/>
              <a:ea typeface="Montserrat"/>
              <a:cs typeface="Montserrat"/>
              <a:sym typeface="Montserrat"/>
            </a:endParaRPr>
          </a:p>
          <a:p>
            <a:pPr indent="0" lvl="0" marL="0" rtl="0" algn="l">
              <a:spcBef>
                <a:spcPts val="1200"/>
              </a:spcBef>
              <a:spcAft>
                <a:spcPts val="0"/>
              </a:spcAft>
              <a:buNone/>
            </a:pPr>
            <a:r>
              <a:rPr b="1" lang="en">
                <a:latin typeface="Montserrat"/>
                <a:ea typeface="Montserrat"/>
                <a:cs typeface="Montserrat"/>
                <a:sym typeface="Montserrat"/>
              </a:rPr>
              <a:t>Step 3:</a:t>
            </a:r>
            <a:r>
              <a:rPr lang="en">
                <a:latin typeface="Montserrat"/>
                <a:ea typeface="Montserrat"/>
                <a:cs typeface="Montserrat"/>
                <a:sym typeface="Montserrat"/>
              </a:rPr>
              <a:t> Train the Random forest </a:t>
            </a:r>
            <a:r>
              <a:rPr lang="en">
                <a:latin typeface="Montserrat"/>
                <a:ea typeface="Montserrat"/>
                <a:cs typeface="Montserrat"/>
                <a:sym typeface="Montserrat"/>
              </a:rPr>
              <a:t>classifier</a:t>
            </a:r>
            <a:r>
              <a:rPr lang="en">
                <a:latin typeface="Montserrat"/>
                <a:ea typeface="Montserrat"/>
                <a:cs typeface="Montserrat"/>
                <a:sym typeface="Montserrat"/>
              </a:rPr>
              <a:t> and test it on validation Dataset . Here, we have used hyperparameter tuning for number of estimators  i.e  The number of trees in the forests.</a:t>
            </a:r>
            <a:endParaRPr>
              <a:latin typeface="Montserrat"/>
              <a:ea typeface="Montserrat"/>
              <a:cs typeface="Montserrat"/>
              <a:sym typeface="Montserrat"/>
            </a:endParaRPr>
          </a:p>
          <a:p>
            <a:pPr indent="0" lvl="0" marL="0" rtl="0" algn="l">
              <a:spcBef>
                <a:spcPts val="1200"/>
              </a:spcBef>
              <a:spcAft>
                <a:spcPts val="0"/>
              </a:spcAft>
              <a:buNone/>
            </a:pPr>
            <a:r>
              <a:rPr b="1" lang="en">
                <a:latin typeface="Montserrat"/>
                <a:ea typeface="Montserrat"/>
                <a:cs typeface="Montserrat"/>
                <a:sym typeface="Montserrat"/>
              </a:rPr>
              <a:t>Step 4</a:t>
            </a:r>
            <a:r>
              <a:rPr lang="en">
                <a:latin typeface="Montserrat"/>
                <a:ea typeface="Montserrat"/>
                <a:cs typeface="Montserrat"/>
                <a:sym typeface="Montserrat"/>
              </a:rPr>
              <a:t>: Predict the Test Set Result.</a:t>
            </a:r>
            <a:endParaRPr>
              <a:latin typeface="Montserrat"/>
              <a:ea typeface="Montserrat"/>
              <a:cs typeface="Montserrat"/>
              <a:sym typeface="Montserrat"/>
            </a:endParaRPr>
          </a:p>
          <a:p>
            <a:pPr indent="0" lvl="0" marL="0" rtl="0" algn="l">
              <a:spcBef>
                <a:spcPts val="1200"/>
              </a:spcBef>
              <a:spcAft>
                <a:spcPts val="0"/>
              </a:spcAft>
              <a:buNone/>
            </a:pPr>
            <a:r>
              <a:t/>
            </a:r>
            <a:endParaRPr sz="1400">
              <a:latin typeface="Montserrat"/>
              <a:ea typeface="Montserrat"/>
              <a:cs typeface="Montserrat"/>
              <a:sym typeface="Montserrat"/>
            </a:endParaRPr>
          </a:p>
          <a:p>
            <a:pPr indent="0" lvl="0" marL="0" rtl="0" algn="l">
              <a:spcBef>
                <a:spcPts val="1200"/>
              </a:spcBef>
              <a:spcAft>
                <a:spcPts val="1200"/>
              </a:spcAft>
              <a:buNone/>
            </a:pPr>
            <a:r>
              <a:t/>
            </a:r>
            <a:endParaRPr b="1" sz="1600">
              <a:solidFill>
                <a:srgbClr val="292929"/>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Neural Network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a:t>
            </a:r>
            <a:endParaRPr/>
          </a:p>
        </p:txBody>
      </p:sp>
      <p:sp>
        <p:nvSpPr>
          <p:cNvPr id="237" name="Google Shape;237;p30"/>
          <p:cNvSpPr txBox="1"/>
          <p:nvPr>
            <p:ph idx="1" type="body"/>
          </p:nvPr>
        </p:nvSpPr>
        <p:spPr>
          <a:xfrm>
            <a:off x="1052550" y="1201537"/>
            <a:ext cx="7038900" cy="3687300"/>
          </a:xfrm>
          <a:prstGeom prst="rect">
            <a:avLst/>
          </a:prstGeom>
          <a:noFill/>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Feature </a:t>
            </a:r>
            <a:r>
              <a:rPr lang="en" sz="1200">
                <a:latin typeface="Montserrat"/>
                <a:ea typeface="Montserrat"/>
                <a:cs typeface="Montserrat"/>
                <a:sym typeface="Montserrat"/>
              </a:rPr>
              <a:t>extraction</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Normalization</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lang="en" sz="1200">
                <a:latin typeface="Montserrat"/>
                <a:ea typeface="Montserrat"/>
                <a:cs typeface="Montserrat"/>
                <a:sym typeface="Montserrat"/>
              </a:rPr>
              <a:t>Most of the data have various ranges. Normalization of the data makes sure that all the input data have equal </a:t>
            </a:r>
            <a:r>
              <a:rPr lang="en" sz="1200">
                <a:latin typeface="Montserrat"/>
                <a:ea typeface="Montserrat"/>
                <a:cs typeface="Montserrat"/>
                <a:sym typeface="Montserrat"/>
              </a:rPr>
              <a:t>importance</a:t>
            </a:r>
            <a:r>
              <a:rPr lang="en" sz="1200">
                <a:latin typeface="Montserrat"/>
                <a:ea typeface="Montserrat"/>
                <a:cs typeface="Montserrat"/>
                <a:sym typeface="Montserrat"/>
              </a:rPr>
              <a:t> when the training starts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Number of Neurons in each layer</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lang="en" sz="1200">
                <a:latin typeface="Montserrat"/>
                <a:ea typeface="Montserrat"/>
                <a:cs typeface="Montserrat"/>
                <a:sym typeface="Montserrat"/>
              </a:rPr>
              <a:t>Starting with a basic Neural network which was 5 layers deep</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lang="en" sz="1200">
                <a:latin typeface="Montserrat"/>
                <a:ea typeface="Montserrat"/>
                <a:cs typeface="Montserrat"/>
                <a:sym typeface="Montserrat"/>
              </a:rPr>
              <a:t>Starting with 256 neurons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Loss function</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lang="en" sz="1200">
                <a:latin typeface="Montserrat"/>
                <a:ea typeface="Montserrat"/>
                <a:cs typeface="Montserrat"/>
                <a:sym typeface="Montserrat"/>
              </a:rPr>
              <a:t>Root Mean Squared Log Error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Predicting each </a:t>
            </a:r>
            <a:r>
              <a:rPr lang="en" sz="1200">
                <a:latin typeface="Montserrat"/>
                <a:ea typeface="Montserrat"/>
                <a:cs typeface="Montserrat"/>
                <a:sym typeface="Montserrat"/>
              </a:rPr>
              <a:t>output</a:t>
            </a:r>
            <a:r>
              <a:rPr lang="en" sz="1200">
                <a:latin typeface="Montserrat"/>
                <a:ea typeface="Montserrat"/>
                <a:cs typeface="Montserrat"/>
                <a:sym typeface="Montserrat"/>
              </a:rPr>
              <a:t>  </a:t>
            </a:r>
            <a:r>
              <a:rPr lang="en" sz="1200">
                <a:latin typeface="Montserrat"/>
                <a:ea typeface="Montserrat"/>
                <a:cs typeface="Montserrat"/>
                <a:sym typeface="Montserrat"/>
              </a:rPr>
              <a:t>separately</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lang="en" sz="1200">
                <a:latin typeface="Montserrat"/>
                <a:ea typeface="Montserrat"/>
                <a:cs typeface="Montserrat"/>
                <a:sym typeface="Montserrat"/>
              </a:rPr>
              <a:t>Benzene had a very low RMSLE value.  While nitrogen was the worst</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Number of epochs</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lang="en" sz="1200">
                <a:latin typeface="Montserrat"/>
                <a:ea typeface="Montserrat"/>
                <a:cs typeface="Montserrat"/>
                <a:sym typeface="Montserrat"/>
              </a:rPr>
              <a:t>Started with 200 epoch, but saw that we can reduce the loss with more epochs</a:t>
            </a:r>
            <a:endParaRPr sz="1200">
              <a:latin typeface="Montserrat"/>
              <a:ea typeface="Montserrat"/>
              <a:cs typeface="Montserrat"/>
              <a:sym typeface="Montserrat"/>
            </a:endParaRPr>
          </a:p>
          <a:p>
            <a:pPr indent="0" lvl="0" marL="457200" rtl="0" algn="l">
              <a:spcBef>
                <a:spcPts val="1200"/>
              </a:spcBef>
              <a:spcAft>
                <a:spcPts val="0"/>
              </a:spcAft>
              <a:buNone/>
            </a:pPr>
            <a:r>
              <a:t/>
            </a:r>
            <a:endParaRPr sz="1200">
              <a:latin typeface="Montserrat"/>
              <a:ea typeface="Montserrat"/>
              <a:cs typeface="Montserrat"/>
              <a:sym typeface="Montserrat"/>
            </a:endParaRPr>
          </a:p>
          <a:p>
            <a:pPr indent="0" lvl="0" marL="914400" rtl="0" algn="l">
              <a:spcBef>
                <a:spcPts val="1200"/>
              </a:spcBef>
              <a:spcAft>
                <a:spcPts val="1200"/>
              </a:spcAft>
              <a:buNone/>
            </a:pPr>
            <a:r>
              <a:t/>
            </a:r>
            <a:endParaRPr sz="12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Learning Rate</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en">
                <a:latin typeface="Montserrat"/>
                <a:ea typeface="Montserrat"/>
                <a:cs typeface="Montserrat"/>
                <a:sym typeface="Montserrat"/>
              </a:rPr>
              <a:t>Use of ReduceLRonPlateau</a:t>
            </a:r>
            <a:endParaRPr/>
          </a:p>
          <a:p>
            <a:pPr indent="-311150" lvl="0" marL="457200" rtl="0" algn="l">
              <a:spcBef>
                <a:spcPts val="0"/>
              </a:spcBef>
              <a:spcAft>
                <a:spcPts val="0"/>
              </a:spcAft>
              <a:buSzPts val="1300"/>
              <a:buChar char="●"/>
            </a:pPr>
            <a:r>
              <a:rPr lang="en"/>
              <a:t>EarlyCallback</a:t>
            </a:r>
            <a:endParaRPr/>
          </a:p>
          <a:p>
            <a:pPr indent="-298450" lvl="1" marL="914400" rtl="0" algn="l">
              <a:spcBef>
                <a:spcPts val="0"/>
              </a:spcBef>
              <a:spcAft>
                <a:spcPts val="0"/>
              </a:spcAft>
              <a:buSzPts val="1100"/>
              <a:buChar char="○"/>
            </a:pPr>
            <a:r>
              <a:rPr lang="en"/>
              <a:t>Incase we hit the plateau</a:t>
            </a:r>
            <a:endParaRPr/>
          </a:p>
          <a:p>
            <a:pPr indent="-311150" lvl="0" marL="457200" rtl="0" algn="l">
              <a:spcBef>
                <a:spcPts val="0"/>
              </a:spcBef>
              <a:spcAft>
                <a:spcPts val="0"/>
              </a:spcAft>
              <a:buSzPts val="1300"/>
              <a:buChar char="●"/>
            </a:pPr>
            <a:r>
              <a:rPr lang="en"/>
              <a:t>Problem of overfitting</a:t>
            </a:r>
            <a:endParaRPr/>
          </a:p>
          <a:p>
            <a:pPr indent="-298450" lvl="1" marL="914400" rtl="0" algn="l">
              <a:spcBef>
                <a:spcPts val="0"/>
              </a:spcBef>
              <a:spcAft>
                <a:spcPts val="0"/>
              </a:spcAft>
              <a:buSzPts val="1100"/>
              <a:buChar char="○"/>
            </a:pPr>
            <a:r>
              <a:rPr lang="en"/>
              <a:t>We saw that other models were overfitting train data</a:t>
            </a:r>
            <a:endParaRPr/>
          </a:p>
          <a:p>
            <a:pPr indent="-311150" lvl="0" marL="457200" rtl="0" algn="l">
              <a:spcBef>
                <a:spcPts val="0"/>
              </a:spcBef>
              <a:spcAft>
                <a:spcPts val="0"/>
              </a:spcAft>
              <a:buSzPts val="1300"/>
              <a:buChar char="●"/>
            </a:pPr>
            <a:r>
              <a:rPr lang="en"/>
              <a:t>Solving using Batch Normalization and dropout</a:t>
            </a:r>
            <a:endParaRPr/>
          </a:p>
          <a:p>
            <a:pPr indent="-298450" lvl="1" marL="914400" rtl="0" algn="l">
              <a:spcBef>
                <a:spcPts val="0"/>
              </a:spcBef>
              <a:spcAft>
                <a:spcPts val="0"/>
              </a:spcAft>
              <a:buSzPts val="1100"/>
              <a:buChar char="○"/>
            </a:pPr>
            <a:r>
              <a:rPr lang="en"/>
              <a:t>We used BatchNormalization and dropout layer to try and solve the problem</a:t>
            </a:r>
            <a:endParaRPr/>
          </a:p>
          <a:p>
            <a:pPr indent="-311150" lvl="0" marL="457200" rtl="0" algn="l">
              <a:spcBef>
                <a:spcPts val="0"/>
              </a:spcBef>
              <a:spcAft>
                <a:spcPts val="0"/>
              </a:spcAft>
              <a:buSzPts val="1300"/>
              <a:buChar char="●"/>
            </a:pPr>
            <a:r>
              <a:rPr lang="en"/>
              <a:t>Using LeakyReLU</a:t>
            </a:r>
            <a:endParaRPr/>
          </a:p>
          <a:p>
            <a:pPr indent="-311150" lvl="0" marL="457200" rtl="0" algn="l">
              <a:spcBef>
                <a:spcPts val="0"/>
              </a:spcBef>
              <a:spcAft>
                <a:spcPts val="0"/>
              </a:spcAft>
              <a:buSzPts val="1300"/>
              <a:buChar char="●"/>
            </a:pPr>
            <a:r>
              <a:rPr lang="en"/>
              <a:t>Optimizer</a:t>
            </a:r>
            <a:endParaRPr/>
          </a:p>
          <a:p>
            <a:pPr indent="-298450" lvl="1" marL="914400" rtl="0" algn="l">
              <a:spcBef>
                <a:spcPts val="0"/>
              </a:spcBef>
              <a:spcAft>
                <a:spcPts val="0"/>
              </a:spcAft>
              <a:buSzPts val="1100"/>
              <a:buChar char="○"/>
            </a:pPr>
            <a:r>
              <a:rPr lang="en"/>
              <a:t>Adam Optimizer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Evaluation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Metrics used		</a:t>
            </a:r>
            <a:endParaRPr/>
          </a:p>
        </p:txBody>
      </p:sp>
      <p:sp>
        <p:nvSpPr>
          <p:cNvPr id="254" name="Google Shape;254;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Root mean squared error</a:t>
            </a:r>
            <a:endParaRPr/>
          </a:p>
          <a:p>
            <a:pPr indent="-311150" lvl="0" marL="457200" rtl="0" algn="l">
              <a:spcBef>
                <a:spcPts val="0"/>
              </a:spcBef>
              <a:spcAft>
                <a:spcPts val="0"/>
              </a:spcAft>
              <a:buSzPts val="1300"/>
              <a:buChar char="●"/>
            </a:pPr>
            <a:r>
              <a:rPr lang="en"/>
              <a:t>Root mean squared log error</a:t>
            </a:r>
            <a:endParaRPr/>
          </a:p>
          <a:p>
            <a:pPr indent="-311150" lvl="0" marL="457200" rtl="0" algn="l">
              <a:spcBef>
                <a:spcPts val="0"/>
              </a:spcBef>
              <a:spcAft>
                <a:spcPts val="0"/>
              </a:spcAft>
              <a:buSzPts val="1300"/>
              <a:buChar char="●"/>
            </a:pPr>
            <a:r>
              <a:rPr lang="en"/>
              <a:t>Mean absolute error</a:t>
            </a:r>
            <a:endParaRPr/>
          </a:p>
          <a:p>
            <a:pPr indent="-311150" lvl="0" marL="457200" rtl="0" algn="l">
              <a:spcBef>
                <a:spcPts val="0"/>
              </a:spcBef>
              <a:spcAft>
                <a:spcPts val="0"/>
              </a:spcAft>
              <a:buSzPts val="1300"/>
              <a:buChar char="●"/>
            </a:pPr>
            <a:r>
              <a:rPr lang="en"/>
              <a:t>Mean absolute percentage error</a:t>
            </a:r>
            <a:endParaRPr/>
          </a:p>
          <a:p>
            <a:pPr indent="-311150" lvl="0" marL="457200" rtl="0" algn="l">
              <a:spcBef>
                <a:spcPts val="0"/>
              </a:spcBef>
              <a:spcAft>
                <a:spcPts val="0"/>
              </a:spcAft>
              <a:buSzPts val="1300"/>
              <a:buChar char="●"/>
            </a:pPr>
            <a:r>
              <a:rPr lang="en"/>
              <a:t>R-squared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aphicFrame>
        <p:nvGraphicFramePr>
          <p:cNvPr id="264" name="Google Shape;264;p35"/>
          <p:cNvGraphicFramePr/>
          <p:nvPr/>
        </p:nvGraphicFramePr>
        <p:xfrm>
          <a:off x="1221238" y="1002363"/>
          <a:ext cx="3000000" cy="3000000"/>
        </p:xfrm>
        <a:graphic>
          <a:graphicData uri="http://schemas.openxmlformats.org/drawingml/2006/table">
            <a:tbl>
              <a:tblPr>
                <a:noFill/>
                <a:tableStyleId>{45D15A92-D097-4062-AABB-57409723F2F4}</a:tableStyleId>
              </a:tblPr>
              <a:tblGrid>
                <a:gridCol w="1466400"/>
                <a:gridCol w="913450"/>
                <a:gridCol w="1045775"/>
                <a:gridCol w="1022475"/>
                <a:gridCol w="1034125"/>
                <a:gridCol w="1034125"/>
              </a:tblGrid>
              <a:tr h="658750">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Model\Metric</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RMSLE</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latin typeface="Montserrat"/>
                          <a:ea typeface="Montserrat"/>
                          <a:cs typeface="Montserrat"/>
                          <a:sym typeface="Montserrat"/>
                        </a:rPr>
                        <a:t>MAE</a:t>
                      </a:r>
                      <a:endParaRPr>
                        <a:solidFill>
                          <a:schemeClr val="lt1"/>
                        </a:solidFill>
                        <a:highlight>
                          <a:schemeClr val="dk1"/>
                        </a:highlight>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MAPE</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RMSE</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R-square</a:t>
                      </a:r>
                      <a:endParaRPr>
                        <a:solidFill>
                          <a:schemeClr val="lt1"/>
                        </a:solidFill>
                        <a:latin typeface="Montserrat"/>
                        <a:ea typeface="Montserrat"/>
                        <a:cs typeface="Montserrat"/>
                        <a:sym typeface="Montserrat"/>
                      </a:endParaRPr>
                    </a:p>
                  </a:txBody>
                  <a:tcPr marT="91425" marB="91425" marR="91425" marL="91425"/>
                </a:tc>
              </a:tr>
              <a:tr h="644600">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LINEAR REGRESSION</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0.4523</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22.121</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38%</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34.16</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0.8355</a:t>
                      </a:r>
                      <a:endParaRPr sz="1200">
                        <a:solidFill>
                          <a:srgbClr val="FFFFFF"/>
                        </a:solidFill>
                        <a:latin typeface="Montserrat"/>
                        <a:ea typeface="Montserrat"/>
                        <a:cs typeface="Montserrat"/>
                        <a:sym typeface="Montserrat"/>
                      </a:endParaRPr>
                    </a:p>
                  </a:txBody>
                  <a:tcPr marT="91425" marB="91425" marR="91425" marL="91425"/>
                </a:tc>
              </a:tr>
              <a:tr h="604825">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POLYNOMIAL REGRESSION(Degree=3)</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0.245</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15.5573</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24.33%</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25.2967</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0.9089</a:t>
                      </a:r>
                      <a:endParaRPr sz="1200">
                        <a:solidFill>
                          <a:srgbClr val="FFFFFF"/>
                        </a:solidFill>
                        <a:latin typeface="Montserrat"/>
                        <a:ea typeface="Montserrat"/>
                        <a:cs typeface="Montserrat"/>
                        <a:sym typeface="Montserrat"/>
                      </a:endParaRPr>
                    </a:p>
                  </a:txBody>
                  <a:tcPr marT="91425" marB="91425" marR="91425" marL="91425"/>
                </a:tc>
              </a:tr>
              <a:tr h="604825">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RANDOM FOREST</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0.04403</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15</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19%</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45.020</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0.90187</a:t>
                      </a:r>
                      <a:endParaRPr sz="1200">
                        <a:solidFill>
                          <a:srgbClr val="FFFFFF"/>
                        </a:solidFill>
                        <a:latin typeface="Montserrat"/>
                        <a:ea typeface="Montserrat"/>
                        <a:cs typeface="Montserrat"/>
                        <a:sym typeface="Montserrat"/>
                      </a:endParaRPr>
                    </a:p>
                  </a:txBody>
                  <a:tcPr marT="91425" marB="91425" marR="91425" marL="91425"/>
                </a:tc>
              </a:tr>
              <a:tr h="791550">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NEURAL NETWORK</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0.1550</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14.218</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23.98%</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26.853</a:t>
                      </a:r>
                      <a:endParaRPr sz="1200">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0.8406</a:t>
                      </a:r>
                      <a:endParaRPr sz="1200">
                        <a:solidFill>
                          <a:srgbClr val="FFFFFF"/>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1297500" y="1072775"/>
            <a:ext cx="6758400" cy="3434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Montserrat"/>
                <a:ea typeface="Montserrat"/>
                <a:cs typeface="Montserrat"/>
                <a:sym typeface="Montserrat"/>
              </a:rPr>
              <a:t>Air pollution has been a looming issue of the 21st century that has also significantly impacted the surrounding environment and societal health.In this project, the Pollution Prediction System is proposed to perform air pollution prediction for outdoor sites for various pollution parameters. Here in this project we are predicting the values of air pollution measurements over time, based on basic weather information (temperature and humidity) and the input values of 5 sensors. The three target values to predict are: carbon monoxide, benzene, and target nitrogen oxides</a:t>
            </a:r>
            <a:endParaRPr>
              <a:latin typeface="Montserrat"/>
              <a:ea typeface="Montserrat"/>
              <a:cs typeface="Montserrat"/>
              <a:sym typeface="Montserrat"/>
            </a:endParaRPr>
          </a:p>
        </p:txBody>
      </p:sp>
      <p:sp>
        <p:nvSpPr>
          <p:cNvPr id="146" name="Google Shape;146;p15"/>
          <p:cNvSpPr txBox="1"/>
          <p:nvPr/>
        </p:nvSpPr>
        <p:spPr>
          <a:xfrm>
            <a:off x="1356200" y="421925"/>
            <a:ext cx="332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Introduction</a:t>
            </a:r>
            <a:endParaRPr sz="24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Extraction and Pre-Processing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12 feature </a:t>
            </a:r>
            <a:r>
              <a:rPr lang="en"/>
              <a:t>column</a:t>
            </a:r>
            <a:r>
              <a:rPr lang="en"/>
              <a:t> in the dataset:</a:t>
            </a:r>
            <a:endParaRPr/>
          </a:p>
        </p:txBody>
      </p:sp>
      <p:sp>
        <p:nvSpPr>
          <p:cNvPr id="157" name="Google Shape;157;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Date - Date and time of the record measurement </a:t>
            </a:r>
            <a:endParaRPr/>
          </a:p>
          <a:p>
            <a:pPr indent="0" lvl="0" marL="0" rtl="0" algn="l">
              <a:spcBef>
                <a:spcPts val="1200"/>
              </a:spcBef>
              <a:spcAft>
                <a:spcPts val="0"/>
              </a:spcAft>
              <a:buNone/>
            </a:pPr>
            <a:r>
              <a:rPr lang="en"/>
              <a:t>2. Deg_C - Temperature in Celcius </a:t>
            </a:r>
            <a:endParaRPr/>
          </a:p>
          <a:p>
            <a:pPr indent="0" lvl="0" marL="0" rtl="0" algn="l">
              <a:lnSpc>
                <a:spcPct val="100000"/>
              </a:lnSpc>
              <a:spcBef>
                <a:spcPts val="1200"/>
              </a:spcBef>
              <a:spcAft>
                <a:spcPts val="0"/>
              </a:spcAft>
              <a:buNone/>
            </a:pPr>
            <a:r>
              <a:rPr lang="en"/>
              <a:t>3. Relative Humidity - Relative humidity is the percentage of the current absolute humidity to the highest possible absolute humidity </a:t>
            </a:r>
            <a:endParaRPr/>
          </a:p>
          <a:p>
            <a:pPr indent="0" lvl="0" marL="0" rtl="0" algn="l">
              <a:spcBef>
                <a:spcPts val="1200"/>
              </a:spcBef>
              <a:spcAft>
                <a:spcPts val="0"/>
              </a:spcAft>
              <a:buNone/>
            </a:pPr>
            <a:r>
              <a:rPr lang="en"/>
              <a:t>4. Absolute Humidity - Absolute humidity is the mass of water vapor divided by the mass of dry air in a volume of air at a given temperature. </a:t>
            </a:r>
            <a:endParaRPr/>
          </a:p>
          <a:p>
            <a:pPr indent="0" lvl="0" marL="0" rtl="0" algn="l">
              <a:spcBef>
                <a:spcPts val="1200"/>
              </a:spcBef>
              <a:spcAft>
                <a:spcPts val="0"/>
              </a:spcAft>
              <a:buNone/>
            </a:pPr>
            <a:r>
              <a:rPr lang="en"/>
              <a:t>5. Sensor_1 - (tin oxide) hourly averaged sensor response (nominally CO targeted) </a:t>
            </a:r>
            <a:endParaRPr/>
          </a:p>
          <a:p>
            <a:pPr indent="0" lvl="0" marL="0" rtl="0" algn="l">
              <a:spcBef>
                <a:spcPts val="1200"/>
              </a:spcBef>
              <a:spcAft>
                <a:spcPts val="1200"/>
              </a:spcAft>
              <a:buNone/>
            </a:pPr>
            <a:r>
              <a:rPr lang="en"/>
              <a:t>6. Sensor_2 - (titania) hourly averaged sensor response (nominally NMHC targeted) </a:t>
            </a:r>
            <a:endParaRPr/>
          </a:p>
        </p:txBody>
      </p:sp>
      <p:sp>
        <p:nvSpPr>
          <p:cNvPr id="158" name="Google Shape;158;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7. Sensor_3 - (tungsten oxide) hourly averaged sensor response (nominally NOx targeted) </a:t>
            </a:r>
            <a:endParaRPr/>
          </a:p>
          <a:p>
            <a:pPr indent="0" lvl="0" marL="0" rtl="0" algn="l">
              <a:spcBef>
                <a:spcPts val="1200"/>
              </a:spcBef>
              <a:spcAft>
                <a:spcPts val="0"/>
              </a:spcAft>
              <a:buNone/>
            </a:pPr>
            <a:r>
              <a:rPr lang="en"/>
              <a:t>8. Sensor_4 - (tungsten oxide) hourly averaged sensor response (nominally NO2 targeted) </a:t>
            </a:r>
            <a:endParaRPr/>
          </a:p>
          <a:p>
            <a:pPr indent="0" lvl="0" marL="0" rtl="0" algn="l">
              <a:spcBef>
                <a:spcPts val="1200"/>
              </a:spcBef>
              <a:spcAft>
                <a:spcPts val="0"/>
              </a:spcAft>
              <a:buNone/>
            </a:pPr>
            <a:r>
              <a:rPr lang="en"/>
              <a:t>9. Sensor_5 - (indium oxide) hourly averaged sensor response (nominally O3 targeted) </a:t>
            </a:r>
            <a:endParaRPr/>
          </a:p>
          <a:p>
            <a:pPr indent="0" lvl="0" marL="0" rtl="0" algn="l">
              <a:spcBef>
                <a:spcPts val="1200"/>
              </a:spcBef>
              <a:spcAft>
                <a:spcPts val="0"/>
              </a:spcAft>
              <a:buNone/>
            </a:pPr>
            <a:r>
              <a:rPr lang="en"/>
              <a:t>10. Target_Carbon_Monooxide - Amount of Carbon Monoxide in air, which we need to predict </a:t>
            </a:r>
            <a:endParaRPr/>
          </a:p>
          <a:p>
            <a:pPr indent="0" lvl="0" marL="0" rtl="0" algn="l">
              <a:spcBef>
                <a:spcPts val="1200"/>
              </a:spcBef>
              <a:spcAft>
                <a:spcPts val="0"/>
              </a:spcAft>
              <a:buNone/>
            </a:pPr>
            <a:r>
              <a:rPr lang="en"/>
              <a:t>11. Target_Benzene - Amount of Benzene in air, which we need to predict </a:t>
            </a:r>
            <a:endParaRPr/>
          </a:p>
          <a:p>
            <a:pPr indent="0" lvl="0" marL="0" rtl="0" algn="l">
              <a:spcBef>
                <a:spcPts val="1200"/>
              </a:spcBef>
              <a:spcAft>
                <a:spcPts val="1200"/>
              </a:spcAft>
              <a:buNone/>
            </a:pPr>
            <a:r>
              <a:rPr lang="en"/>
              <a:t>12. Target_nitrogen_oxide - Amount of Nitrogen Oxide in air, which we need to predict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052550" y="102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Date-Time column</a:t>
            </a:r>
            <a:endParaRPr/>
          </a:p>
        </p:txBody>
      </p:sp>
      <p:sp>
        <p:nvSpPr>
          <p:cNvPr id="164" name="Google Shape;164;p18"/>
          <p:cNvSpPr txBox="1"/>
          <p:nvPr>
            <p:ph idx="2" type="body"/>
          </p:nvPr>
        </p:nvSpPr>
        <p:spPr>
          <a:xfrm>
            <a:off x="1195450" y="3194600"/>
            <a:ext cx="7140900" cy="12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performing EDA, we observed that the target values of the 3 pollutants were less during weekends as compared to weekdays.</a:t>
            </a:r>
            <a:endParaRPr/>
          </a:p>
          <a:p>
            <a:pPr indent="0" lvl="0" marL="0" rtl="0" algn="l">
              <a:spcBef>
                <a:spcPts val="1200"/>
              </a:spcBef>
              <a:spcAft>
                <a:spcPts val="1200"/>
              </a:spcAft>
              <a:buNone/>
            </a:pPr>
            <a:r>
              <a:rPr lang="en"/>
              <a:t>We performed one-hot encoding for distinguishing between </a:t>
            </a:r>
            <a:r>
              <a:rPr lang="en"/>
              <a:t>weekday and weekend.</a:t>
            </a:r>
            <a:endParaRPr/>
          </a:p>
        </p:txBody>
      </p:sp>
      <p:pic>
        <p:nvPicPr>
          <p:cNvPr id="165" name="Google Shape;165;p18"/>
          <p:cNvPicPr preferRelativeResize="0"/>
          <p:nvPr/>
        </p:nvPicPr>
        <p:blipFill>
          <a:blip r:embed="rId3">
            <a:alphaModFix/>
          </a:blip>
          <a:stretch>
            <a:fillRect/>
          </a:stretch>
        </p:blipFill>
        <p:spPr>
          <a:xfrm>
            <a:off x="1347750" y="1016525"/>
            <a:ext cx="1762200" cy="1796325"/>
          </a:xfrm>
          <a:prstGeom prst="rect">
            <a:avLst/>
          </a:prstGeom>
          <a:noFill/>
          <a:ln>
            <a:noFill/>
          </a:ln>
        </p:spPr>
      </p:pic>
      <p:pic>
        <p:nvPicPr>
          <p:cNvPr id="166" name="Google Shape;166;p18"/>
          <p:cNvPicPr preferRelativeResize="0"/>
          <p:nvPr/>
        </p:nvPicPr>
        <p:blipFill>
          <a:blip r:embed="rId4">
            <a:alphaModFix/>
          </a:blip>
          <a:stretch>
            <a:fillRect/>
          </a:stretch>
        </p:blipFill>
        <p:spPr>
          <a:xfrm>
            <a:off x="3884550" y="1016525"/>
            <a:ext cx="1857375" cy="1796325"/>
          </a:xfrm>
          <a:prstGeom prst="rect">
            <a:avLst/>
          </a:prstGeom>
          <a:noFill/>
          <a:ln>
            <a:noFill/>
          </a:ln>
        </p:spPr>
      </p:pic>
      <p:pic>
        <p:nvPicPr>
          <p:cNvPr id="167" name="Google Shape;167;p18"/>
          <p:cNvPicPr preferRelativeResize="0"/>
          <p:nvPr/>
        </p:nvPicPr>
        <p:blipFill>
          <a:blip r:embed="rId5">
            <a:alphaModFix/>
          </a:blip>
          <a:stretch>
            <a:fillRect/>
          </a:stretch>
        </p:blipFill>
        <p:spPr>
          <a:xfrm>
            <a:off x="6516525" y="1024100"/>
            <a:ext cx="1876425" cy="178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2" type="body"/>
          </p:nvPr>
        </p:nvSpPr>
        <p:spPr>
          <a:xfrm>
            <a:off x="5574082" y="1617000"/>
            <a:ext cx="2901600" cy="190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While performing EDA, we observed that the target values of the 3 pollutants were high during  a range in the day hours.</a:t>
            </a:r>
            <a:endParaRPr/>
          </a:p>
          <a:p>
            <a:pPr indent="0" lvl="0" marL="0" rtl="0" algn="l">
              <a:spcBef>
                <a:spcPts val="1200"/>
              </a:spcBef>
              <a:spcAft>
                <a:spcPts val="1200"/>
              </a:spcAft>
              <a:buNone/>
            </a:pPr>
            <a:r>
              <a:rPr lang="en"/>
              <a:t>We performed one-hot encoding for distinguishing between high range and low range of the day hours.</a:t>
            </a:r>
            <a:endParaRPr/>
          </a:p>
        </p:txBody>
      </p:sp>
      <p:pic>
        <p:nvPicPr>
          <p:cNvPr id="173" name="Google Shape;173;p19"/>
          <p:cNvPicPr preferRelativeResize="0"/>
          <p:nvPr/>
        </p:nvPicPr>
        <p:blipFill>
          <a:blip r:embed="rId3">
            <a:alphaModFix/>
          </a:blip>
          <a:stretch>
            <a:fillRect/>
          </a:stretch>
        </p:blipFill>
        <p:spPr>
          <a:xfrm>
            <a:off x="542475" y="393750"/>
            <a:ext cx="4822025" cy="1243725"/>
          </a:xfrm>
          <a:prstGeom prst="rect">
            <a:avLst/>
          </a:prstGeom>
          <a:noFill/>
          <a:ln>
            <a:noFill/>
          </a:ln>
        </p:spPr>
      </p:pic>
      <p:pic>
        <p:nvPicPr>
          <p:cNvPr id="174" name="Google Shape;174;p19"/>
          <p:cNvPicPr preferRelativeResize="0"/>
          <p:nvPr/>
        </p:nvPicPr>
        <p:blipFill>
          <a:blip r:embed="rId4">
            <a:alphaModFix/>
          </a:blip>
          <a:stretch>
            <a:fillRect/>
          </a:stretch>
        </p:blipFill>
        <p:spPr>
          <a:xfrm>
            <a:off x="542478" y="3392135"/>
            <a:ext cx="4822025" cy="1392350"/>
          </a:xfrm>
          <a:prstGeom prst="rect">
            <a:avLst/>
          </a:prstGeom>
          <a:noFill/>
          <a:ln>
            <a:noFill/>
          </a:ln>
        </p:spPr>
      </p:pic>
      <p:pic>
        <p:nvPicPr>
          <p:cNvPr id="175" name="Google Shape;175;p19"/>
          <p:cNvPicPr preferRelativeResize="0"/>
          <p:nvPr/>
        </p:nvPicPr>
        <p:blipFill>
          <a:blip r:embed="rId5">
            <a:alphaModFix/>
          </a:blip>
          <a:stretch>
            <a:fillRect/>
          </a:stretch>
        </p:blipFill>
        <p:spPr>
          <a:xfrm>
            <a:off x="542475" y="1818625"/>
            <a:ext cx="4822024" cy="139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Linear 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