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8f9cb9dc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8f9cb9dc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8f9cb9dcd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8f9cb9dc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8f9cb9dcd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8f9cb9dcd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8f9cb9dcd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8f9cb9dcd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50b4f8d5d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a50b4f8d5d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50b4f8d5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50b4f8d5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50b4f8d5d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50b4f8d5d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50b4f8d5d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50b4f8d5d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a50b4f8d5d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a50b4f8d5d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50b4f8d5d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a50b4f8d5d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50b4f8d5d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50b4f8d5d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50b4f8d5d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50b4f8d5d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50b4f8d5d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a50b4f8d5d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50b4f8d5d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50b4f8d5d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a50b4f8d5d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a50b4f8d5d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ab39e8bf8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ab39e8bf8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b39e8bf8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ab39e8bf8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ab39e8bf82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ab39e8bf82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b39e8bf8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ab39e8bf8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ab39e8bf82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ab39e8bf82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ab39e8bf82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ab39e8bf82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8f9cb9dc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8f9cb9dc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ab39e8bf82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ab39e8bf82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b39e8bf82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b39e8bf82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a50b4f8d5d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a50b4f8d5d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a8f9cb9dcd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a8f9cb9dcd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a8f9cb9dcd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a8f9cb9dcd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8f9cb9dc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8f9cb9dc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8f9cb9d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8f9cb9d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8f9cb9dcd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8f9cb9dcd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8f9cb9dc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8f9cb9dc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8f9cb9dc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8f9cb9dc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8f9cb9dc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8f9cb9dc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Vishal613/House-Price-Predic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30.png"/><Relationship Id="rId5"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5.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1.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6.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2.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3.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Kansas City Housing Data</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Venkata Rohil Wardhan Kancharla, Grace Milton, Vishal Raman </a:t>
            </a:r>
            <a:endParaRPr/>
          </a:p>
        </p:txBody>
      </p:sp>
      <p:sp>
        <p:nvSpPr>
          <p:cNvPr id="69" name="Google Shape;69;p13"/>
          <p:cNvSpPr txBox="1"/>
          <p:nvPr>
            <p:ph idx="1" type="subTitle"/>
          </p:nvPr>
        </p:nvSpPr>
        <p:spPr>
          <a:xfrm>
            <a:off x="390525" y="3354080"/>
            <a:ext cx="8222100" cy="432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1600">
                <a:uFill>
                  <a:noFill/>
                </a:uFill>
                <a:hlinkClick r:id="rId3"/>
              </a:rPr>
              <a:t>Github</a:t>
            </a:r>
            <a:r>
              <a:rPr lang="en" sz="1600"/>
              <a:t> repo (https://github.com/Vishal613/House-Price-Prediction)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3">
            <a:alphaModFix/>
          </a:blip>
          <a:stretch>
            <a:fillRect/>
          </a:stretch>
        </p:blipFill>
        <p:spPr>
          <a:xfrm>
            <a:off x="4933150" y="929880"/>
            <a:ext cx="3877325" cy="2995200"/>
          </a:xfrm>
          <a:prstGeom prst="rect">
            <a:avLst/>
          </a:prstGeom>
          <a:noFill/>
          <a:ln>
            <a:noFill/>
          </a:ln>
        </p:spPr>
      </p:pic>
      <p:pic>
        <p:nvPicPr>
          <p:cNvPr id="135" name="Google Shape;135;p22"/>
          <p:cNvPicPr preferRelativeResize="0"/>
          <p:nvPr/>
        </p:nvPicPr>
        <p:blipFill>
          <a:blip r:embed="rId4">
            <a:alphaModFix/>
          </a:blip>
          <a:stretch>
            <a:fillRect/>
          </a:stretch>
        </p:blipFill>
        <p:spPr>
          <a:xfrm>
            <a:off x="403525" y="906625"/>
            <a:ext cx="3877325" cy="30417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Correlations and Pearson Coefficients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171000" y="598850"/>
            <a:ext cx="2758876" cy="2265875"/>
          </a:xfrm>
          <a:prstGeom prst="rect">
            <a:avLst/>
          </a:prstGeom>
          <a:noFill/>
          <a:ln>
            <a:noFill/>
          </a:ln>
        </p:spPr>
      </p:pic>
      <p:pic>
        <p:nvPicPr>
          <p:cNvPr id="146" name="Google Shape;146;p24"/>
          <p:cNvPicPr preferRelativeResize="0"/>
          <p:nvPr/>
        </p:nvPicPr>
        <p:blipFill>
          <a:blip r:embed="rId4">
            <a:alphaModFix/>
          </a:blip>
          <a:stretch>
            <a:fillRect/>
          </a:stretch>
        </p:blipFill>
        <p:spPr>
          <a:xfrm>
            <a:off x="6142300" y="628725"/>
            <a:ext cx="2758875" cy="2206126"/>
          </a:xfrm>
          <a:prstGeom prst="rect">
            <a:avLst/>
          </a:prstGeom>
          <a:noFill/>
          <a:ln>
            <a:noFill/>
          </a:ln>
        </p:spPr>
      </p:pic>
      <p:pic>
        <p:nvPicPr>
          <p:cNvPr id="147" name="Google Shape;147;p24"/>
          <p:cNvPicPr preferRelativeResize="0"/>
          <p:nvPr/>
        </p:nvPicPr>
        <p:blipFill>
          <a:blip r:embed="rId5">
            <a:alphaModFix/>
          </a:blip>
          <a:stretch>
            <a:fillRect/>
          </a:stretch>
        </p:blipFill>
        <p:spPr>
          <a:xfrm>
            <a:off x="3062363" y="598848"/>
            <a:ext cx="2758876" cy="2265876"/>
          </a:xfrm>
          <a:prstGeom prst="rect">
            <a:avLst/>
          </a:prstGeom>
          <a:noFill/>
          <a:ln>
            <a:noFill/>
          </a:ln>
        </p:spPr>
      </p:pic>
      <p:sp>
        <p:nvSpPr>
          <p:cNvPr id="148" name="Google Shape;148;p24"/>
          <p:cNvSpPr txBox="1"/>
          <p:nvPr/>
        </p:nvSpPr>
        <p:spPr>
          <a:xfrm>
            <a:off x="230595" y="3069350"/>
            <a:ext cx="26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Pearson coefficient = 0.525</a:t>
            </a:r>
            <a:endParaRPr>
              <a:solidFill>
                <a:schemeClr val="lt1"/>
              </a:solidFill>
              <a:latin typeface="Roboto"/>
              <a:ea typeface="Roboto"/>
              <a:cs typeface="Roboto"/>
              <a:sym typeface="Roboto"/>
            </a:endParaRPr>
          </a:p>
        </p:txBody>
      </p:sp>
      <p:sp>
        <p:nvSpPr>
          <p:cNvPr id="149" name="Google Shape;149;p24"/>
          <p:cNvSpPr txBox="1"/>
          <p:nvPr/>
        </p:nvSpPr>
        <p:spPr>
          <a:xfrm>
            <a:off x="6201883" y="3069350"/>
            <a:ext cx="26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Pearson coefficient = 0.702</a:t>
            </a:r>
            <a:endParaRPr>
              <a:solidFill>
                <a:schemeClr val="lt1"/>
              </a:solidFill>
              <a:latin typeface="Roboto"/>
              <a:ea typeface="Roboto"/>
              <a:cs typeface="Roboto"/>
              <a:sym typeface="Roboto"/>
            </a:endParaRPr>
          </a:p>
        </p:txBody>
      </p:sp>
      <p:sp>
        <p:nvSpPr>
          <p:cNvPr id="150" name="Google Shape;150;p24"/>
          <p:cNvSpPr txBox="1"/>
          <p:nvPr/>
        </p:nvSpPr>
        <p:spPr>
          <a:xfrm>
            <a:off x="3121958" y="3069350"/>
            <a:ext cx="26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Pearson coefficient = 0.667</a:t>
            </a:r>
            <a:endParaRPr>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337900" y="1083775"/>
            <a:ext cx="2576150" cy="2115800"/>
          </a:xfrm>
          <a:prstGeom prst="rect">
            <a:avLst/>
          </a:prstGeom>
          <a:noFill/>
          <a:ln>
            <a:noFill/>
          </a:ln>
        </p:spPr>
      </p:pic>
      <p:pic>
        <p:nvPicPr>
          <p:cNvPr id="156" name="Google Shape;156;p25"/>
          <p:cNvPicPr preferRelativeResize="0"/>
          <p:nvPr/>
        </p:nvPicPr>
        <p:blipFill>
          <a:blip r:embed="rId4">
            <a:alphaModFix/>
          </a:blip>
          <a:stretch>
            <a:fillRect/>
          </a:stretch>
        </p:blipFill>
        <p:spPr>
          <a:xfrm>
            <a:off x="3283925" y="1083775"/>
            <a:ext cx="2576150" cy="2115792"/>
          </a:xfrm>
          <a:prstGeom prst="rect">
            <a:avLst/>
          </a:prstGeom>
          <a:noFill/>
          <a:ln>
            <a:noFill/>
          </a:ln>
        </p:spPr>
      </p:pic>
      <p:sp>
        <p:nvSpPr>
          <p:cNvPr id="157" name="Google Shape;157;p25"/>
          <p:cNvSpPr txBox="1"/>
          <p:nvPr/>
        </p:nvSpPr>
        <p:spPr>
          <a:xfrm>
            <a:off x="274358" y="3589975"/>
            <a:ext cx="26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Pearson coefficient = 0.606</a:t>
            </a:r>
            <a:endParaRPr>
              <a:solidFill>
                <a:schemeClr val="lt1"/>
              </a:solidFill>
              <a:latin typeface="Roboto"/>
              <a:ea typeface="Roboto"/>
              <a:cs typeface="Roboto"/>
              <a:sym typeface="Roboto"/>
            </a:endParaRPr>
          </a:p>
        </p:txBody>
      </p:sp>
      <p:sp>
        <p:nvSpPr>
          <p:cNvPr id="158" name="Google Shape;158;p25"/>
          <p:cNvSpPr txBox="1"/>
          <p:nvPr/>
        </p:nvSpPr>
        <p:spPr>
          <a:xfrm>
            <a:off x="3252145" y="3589975"/>
            <a:ext cx="26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Pearson coefficient = 0.585</a:t>
            </a:r>
            <a:endParaRPr>
              <a:solidFill>
                <a:schemeClr val="lt1"/>
              </a:solidFill>
              <a:latin typeface="Roboto"/>
              <a:ea typeface="Roboto"/>
              <a:cs typeface="Roboto"/>
              <a:sym typeface="Roboto"/>
            </a:endParaRPr>
          </a:p>
        </p:txBody>
      </p:sp>
      <p:pic>
        <p:nvPicPr>
          <p:cNvPr id="159" name="Google Shape;159;p25"/>
          <p:cNvPicPr preferRelativeResize="0"/>
          <p:nvPr/>
        </p:nvPicPr>
        <p:blipFill>
          <a:blip r:embed="rId5">
            <a:alphaModFix/>
          </a:blip>
          <a:stretch>
            <a:fillRect/>
          </a:stretch>
        </p:blipFill>
        <p:spPr>
          <a:xfrm>
            <a:off x="6229950" y="1083775"/>
            <a:ext cx="2766821" cy="2115800"/>
          </a:xfrm>
          <a:prstGeom prst="rect">
            <a:avLst/>
          </a:prstGeom>
          <a:noFill/>
          <a:ln>
            <a:noFill/>
          </a:ln>
        </p:spPr>
      </p:pic>
      <p:sp>
        <p:nvSpPr>
          <p:cNvPr id="160" name="Google Shape;160;p25"/>
          <p:cNvSpPr txBox="1"/>
          <p:nvPr/>
        </p:nvSpPr>
        <p:spPr>
          <a:xfrm>
            <a:off x="6229945" y="3589975"/>
            <a:ext cx="26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Pearson coefficient = 0.877</a:t>
            </a:r>
            <a:endParaRPr>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Building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Ridge Regression</a:t>
            </a:r>
            <a:endParaRPr/>
          </a:p>
        </p:txBody>
      </p:sp>
      <p:sp>
        <p:nvSpPr>
          <p:cNvPr id="171" name="Google Shape;171;p27"/>
          <p:cNvSpPr txBox="1"/>
          <p:nvPr>
            <p:ph idx="1" type="body"/>
          </p:nvPr>
        </p:nvSpPr>
        <p:spPr>
          <a:xfrm>
            <a:off x="471900" y="1919075"/>
            <a:ext cx="8222100" cy="3099600"/>
          </a:xfrm>
          <a:prstGeom prst="rect">
            <a:avLst/>
          </a:prstGeom>
        </p:spPr>
        <p:txBody>
          <a:bodyPr anchorCtr="0" anchor="t" bIns="91425" lIns="91425" spcFirstLastPara="1" rIns="91425" wrap="square" tIns="91425">
            <a:normAutofit fontScale="77500" lnSpcReduction="20000"/>
          </a:bodyPr>
          <a:lstStyle/>
          <a:p>
            <a:pPr indent="-312261" lvl="0" marL="457200" rtl="0" algn="l">
              <a:spcBef>
                <a:spcPts val="0"/>
              </a:spcBef>
              <a:spcAft>
                <a:spcPts val="0"/>
              </a:spcAft>
              <a:buClr>
                <a:srgbClr val="000000"/>
              </a:buClr>
              <a:buSzPct val="100000"/>
              <a:buChar char="●"/>
            </a:pPr>
            <a:r>
              <a:rPr lang="en" sz="1700">
                <a:solidFill>
                  <a:srgbClr val="000000"/>
                </a:solidFill>
              </a:rPr>
              <a:t>The data was split into 70% training and 30% test data.</a:t>
            </a:r>
            <a:endParaRPr sz="1700">
              <a:solidFill>
                <a:srgbClr val="000000"/>
              </a:solidFill>
            </a:endParaRPr>
          </a:p>
          <a:p>
            <a:pPr indent="-312261" lvl="0" marL="457200" rtl="0" algn="l">
              <a:spcBef>
                <a:spcPts val="0"/>
              </a:spcBef>
              <a:spcAft>
                <a:spcPts val="0"/>
              </a:spcAft>
              <a:buClr>
                <a:srgbClr val="000000"/>
              </a:buClr>
              <a:buSzPct val="100000"/>
              <a:buChar char="●"/>
            </a:pPr>
            <a:r>
              <a:rPr lang="en" sz="1700">
                <a:solidFill>
                  <a:srgbClr val="000000"/>
                </a:solidFill>
              </a:rPr>
              <a:t>A Ridge regression model was trained using the train dataset.</a:t>
            </a:r>
            <a:endParaRPr sz="1700">
              <a:solidFill>
                <a:srgbClr val="000000"/>
              </a:solidFill>
            </a:endParaRPr>
          </a:p>
          <a:p>
            <a:pPr indent="0" lvl="0" marL="0" rtl="0" algn="l">
              <a:spcBef>
                <a:spcPts val="1200"/>
              </a:spcBef>
              <a:spcAft>
                <a:spcPts val="0"/>
              </a:spcAft>
              <a:buNone/>
            </a:pPr>
            <a:r>
              <a:rPr b="1" lang="en" sz="1700">
                <a:solidFill>
                  <a:srgbClr val="000000"/>
                </a:solidFill>
              </a:rPr>
              <a:t>Preprocessing:</a:t>
            </a:r>
            <a:endParaRPr b="1" sz="1700">
              <a:solidFill>
                <a:srgbClr val="000000"/>
              </a:solidFill>
            </a:endParaRPr>
          </a:p>
          <a:p>
            <a:pPr indent="-312261" lvl="0" marL="457200" rtl="0" algn="l">
              <a:spcBef>
                <a:spcPts val="1200"/>
              </a:spcBef>
              <a:spcAft>
                <a:spcPts val="0"/>
              </a:spcAft>
              <a:buClr>
                <a:srgbClr val="000000"/>
              </a:buClr>
              <a:buSzPct val="100000"/>
              <a:buChar char="●"/>
            </a:pPr>
            <a:r>
              <a:rPr lang="en" sz="1700">
                <a:solidFill>
                  <a:srgbClr val="000000"/>
                </a:solidFill>
              </a:rPr>
              <a:t>Id column contained more than 99% unique values and hence it was removed since it won’t be useful to the model.</a:t>
            </a:r>
            <a:endParaRPr sz="1700">
              <a:solidFill>
                <a:srgbClr val="000000"/>
              </a:solidFill>
            </a:endParaRPr>
          </a:p>
          <a:p>
            <a:pPr indent="-312261" lvl="0" marL="457200" rtl="0" algn="l">
              <a:spcBef>
                <a:spcPts val="0"/>
              </a:spcBef>
              <a:spcAft>
                <a:spcPts val="0"/>
              </a:spcAft>
              <a:buClr>
                <a:srgbClr val="000000"/>
              </a:buClr>
              <a:buSzPct val="100000"/>
              <a:buChar char="●"/>
            </a:pPr>
            <a:r>
              <a:rPr lang="en" sz="1700">
                <a:solidFill>
                  <a:srgbClr val="000000"/>
                </a:solidFill>
              </a:rPr>
              <a:t>The data didn’t have any Null values.</a:t>
            </a:r>
            <a:endParaRPr sz="1700">
              <a:solidFill>
                <a:srgbClr val="000000"/>
              </a:solidFill>
            </a:endParaRPr>
          </a:p>
          <a:p>
            <a:pPr indent="-312261" lvl="0" marL="457200" rtl="0" algn="l">
              <a:spcBef>
                <a:spcPts val="0"/>
              </a:spcBef>
              <a:spcAft>
                <a:spcPts val="0"/>
              </a:spcAft>
              <a:buClr>
                <a:srgbClr val="000000"/>
              </a:buClr>
              <a:buSzPct val="100000"/>
              <a:buChar char="●"/>
            </a:pPr>
            <a:r>
              <a:rPr lang="en" sz="1700">
                <a:solidFill>
                  <a:srgbClr val="000000"/>
                </a:solidFill>
              </a:rPr>
              <a:t>Date column was Label encoded since there is a certain order to date, and the Label encoder preserves this order.</a:t>
            </a:r>
            <a:endParaRPr sz="1700">
              <a:solidFill>
                <a:srgbClr val="000000"/>
              </a:solidFill>
            </a:endParaRPr>
          </a:p>
          <a:p>
            <a:pPr indent="-312261" lvl="0" marL="457200" rtl="0" algn="l">
              <a:spcBef>
                <a:spcPts val="0"/>
              </a:spcBef>
              <a:spcAft>
                <a:spcPts val="0"/>
              </a:spcAft>
              <a:buClr>
                <a:srgbClr val="000000"/>
              </a:buClr>
              <a:buSzPct val="100000"/>
              <a:buChar char="●"/>
            </a:pPr>
            <a:r>
              <a:rPr lang="en" sz="1700">
                <a:solidFill>
                  <a:srgbClr val="000000"/>
                </a:solidFill>
              </a:rPr>
              <a:t>Zipcode variable was One hot encoded since there is no order to zipcodes, and keeping them as such might make the model give them a certain false order.</a:t>
            </a:r>
            <a:endParaRPr sz="1700">
              <a:solidFill>
                <a:srgbClr val="000000"/>
              </a:solidFill>
            </a:endParaRPr>
          </a:p>
          <a:p>
            <a:pPr indent="-312261" lvl="0" marL="457200" rtl="0" algn="l">
              <a:spcBef>
                <a:spcPts val="0"/>
              </a:spcBef>
              <a:spcAft>
                <a:spcPts val="0"/>
              </a:spcAft>
              <a:buClr>
                <a:srgbClr val="000000"/>
              </a:buClr>
              <a:buSzPct val="100000"/>
              <a:buChar char="●"/>
            </a:pPr>
            <a:r>
              <a:rPr lang="en" sz="1700">
                <a:solidFill>
                  <a:srgbClr val="000000"/>
                </a:solidFill>
              </a:rPr>
              <a:t>The input variables were scaled to obtain a </a:t>
            </a:r>
            <a:r>
              <a:rPr lang="en" sz="1700">
                <a:solidFill>
                  <a:srgbClr val="000000"/>
                </a:solidFill>
              </a:rPr>
              <a:t>mean value of 0 and standard deviation value of 1.</a:t>
            </a:r>
            <a:endParaRPr sz="1700">
              <a:solidFill>
                <a:srgbClr val="000000"/>
              </a:solidFill>
            </a:endParaRPr>
          </a:p>
          <a:p>
            <a:pPr indent="-312261" lvl="0" marL="457200" rtl="0" algn="l">
              <a:spcBef>
                <a:spcPts val="0"/>
              </a:spcBef>
              <a:spcAft>
                <a:spcPts val="0"/>
              </a:spcAft>
              <a:buClr>
                <a:srgbClr val="000000"/>
              </a:buClr>
              <a:buSzPct val="100000"/>
              <a:buChar char="●"/>
            </a:pPr>
            <a:r>
              <a:rPr lang="en" sz="1700">
                <a:solidFill>
                  <a:srgbClr val="000000"/>
                </a:solidFill>
              </a:rPr>
              <a:t>The variable ‘sqft_above’ is highly correlated with sqft_living. But the variable wasn’t removed for modelling to check how Ridge/Lasso regression is able to handle this.</a:t>
            </a:r>
            <a:endParaRPr sz="17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Correlation plot</a:t>
            </a:r>
            <a:endParaRPr/>
          </a:p>
        </p:txBody>
      </p:sp>
      <p:pic>
        <p:nvPicPr>
          <p:cNvPr id="177" name="Google Shape;177;p28"/>
          <p:cNvPicPr preferRelativeResize="0"/>
          <p:nvPr/>
        </p:nvPicPr>
        <p:blipFill>
          <a:blip r:embed="rId3">
            <a:alphaModFix/>
          </a:blip>
          <a:stretch>
            <a:fillRect/>
          </a:stretch>
        </p:blipFill>
        <p:spPr>
          <a:xfrm>
            <a:off x="816675" y="1772950"/>
            <a:ext cx="7664201" cy="3225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83" name="Google Shape;183;p29"/>
          <p:cNvSpPr txBox="1"/>
          <p:nvPr>
            <p:ph idx="1" type="body"/>
          </p:nvPr>
        </p:nvSpPr>
        <p:spPr>
          <a:xfrm>
            <a:off x="185725" y="196792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The best value of alpha is chosen using RidgeCV method in Python.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Using the best alpha obtained, the model is fitted to the training data.</a:t>
            </a:r>
            <a:endParaRPr>
              <a:solidFill>
                <a:srgbClr val="000000"/>
              </a:solidFill>
            </a:endParaRPr>
          </a:p>
        </p:txBody>
      </p:sp>
      <p:pic>
        <p:nvPicPr>
          <p:cNvPr id="184" name="Google Shape;184;p29"/>
          <p:cNvPicPr preferRelativeResize="0"/>
          <p:nvPr/>
        </p:nvPicPr>
        <p:blipFill>
          <a:blip r:embed="rId3">
            <a:alphaModFix/>
          </a:blip>
          <a:stretch>
            <a:fillRect/>
          </a:stretch>
        </p:blipFill>
        <p:spPr>
          <a:xfrm>
            <a:off x="1405913" y="2925738"/>
            <a:ext cx="1647825" cy="1514475"/>
          </a:xfrm>
          <a:prstGeom prst="rect">
            <a:avLst/>
          </a:prstGeom>
          <a:noFill/>
          <a:ln>
            <a:noFill/>
          </a:ln>
        </p:spPr>
      </p:pic>
      <p:pic>
        <p:nvPicPr>
          <p:cNvPr id="185" name="Google Shape;185;p29"/>
          <p:cNvPicPr preferRelativeResize="0"/>
          <p:nvPr/>
        </p:nvPicPr>
        <p:blipFill>
          <a:blip r:embed="rId4">
            <a:alphaModFix/>
          </a:blip>
          <a:stretch>
            <a:fillRect/>
          </a:stretch>
        </p:blipFill>
        <p:spPr>
          <a:xfrm>
            <a:off x="5521900" y="2930513"/>
            <a:ext cx="1600200" cy="1504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Cross validation results</a:t>
            </a:r>
            <a:endParaRPr/>
          </a:p>
        </p:txBody>
      </p:sp>
      <p:sp>
        <p:nvSpPr>
          <p:cNvPr id="191" name="Google Shape;191;p30"/>
          <p:cNvSpPr txBox="1"/>
          <p:nvPr>
            <p:ph idx="1" type="body"/>
          </p:nvPr>
        </p:nvSpPr>
        <p:spPr>
          <a:xfrm>
            <a:off x="564225" y="2701425"/>
            <a:ext cx="8222100" cy="200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The R2 scores are less in comparison to the score we got before, meaning the model isn’t generalising that well.</a:t>
            </a:r>
            <a:endParaRPr>
              <a:solidFill>
                <a:srgbClr val="000000"/>
              </a:solidFill>
            </a:endParaRPr>
          </a:p>
        </p:txBody>
      </p:sp>
      <p:pic>
        <p:nvPicPr>
          <p:cNvPr id="192" name="Google Shape;192;p30"/>
          <p:cNvPicPr preferRelativeResize="0"/>
          <p:nvPr/>
        </p:nvPicPr>
        <p:blipFill>
          <a:blip r:embed="rId3">
            <a:alphaModFix/>
          </a:blip>
          <a:stretch>
            <a:fillRect/>
          </a:stretch>
        </p:blipFill>
        <p:spPr>
          <a:xfrm>
            <a:off x="696850" y="2028825"/>
            <a:ext cx="7515225" cy="54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Predictor contributions</a:t>
            </a:r>
            <a:endParaRPr/>
          </a:p>
        </p:txBody>
      </p:sp>
      <p:pic>
        <p:nvPicPr>
          <p:cNvPr id="198" name="Google Shape;198;p31"/>
          <p:cNvPicPr preferRelativeResize="0"/>
          <p:nvPr/>
        </p:nvPicPr>
        <p:blipFill>
          <a:blip r:embed="rId3">
            <a:alphaModFix/>
          </a:blip>
          <a:stretch>
            <a:fillRect/>
          </a:stretch>
        </p:blipFill>
        <p:spPr>
          <a:xfrm>
            <a:off x="1471650" y="2245150"/>
            <a:ext cx="2057400" cy="1838325"/>
          </a:xfrm>
          <a:prstGeom prst="rect">
            <a:avLst/>
          </a:prstGeom>
          <a:noFill/>
          <a:ln>
            <a:noFill/>
          </a:ln>
        </p:spPr>
      </p:pic>
      <p:pic>
        <p:nvPicPr>
          <p:cNvPr id="199" name="Google Shape;199;p31"/>
          <p:cNvPicPr preferRelativeResize="0"/>
          <p:nvPr/>
        </p:nvPicPr>
        <p:blipFill>
          <a:blip r:embed="rId4">
            <a:alphaModFix/>
          </a:blip>
          <a:stretch>
            <a:fillRect/>
          </a:stretch>
        </p:blipFill>
        <p:spPr>
          <a:xfrm>
            <a:off x="5775500" y="2745213"/>
            <a:ext cx="1809750" cy="83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t>
            </a:r>
            <a:r>
              <a:rPr lang="en"/>
              <a:t>isualization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Lasso Regression</a:t>
            </a:r>
            <a:endParaRPr/>
          </a:p>
        </p:txBody>
      </p:sp>
      <p:sp>
        <p:nvSpPr>
          <p:cNvPr id="205" name="Google Shape;205;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The data was split into 70% training and 30% test data.</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A Lasso regression model was trained using the train dataset.</a:t>
            </a:r>
            <a:endParaRPr sz="1700">
              <a:solidFill>
                <a:srgbClr val="000000"/>
              </a:solidFill>
            </a:endParaRPr>
          </a:p>
          <a:p>
            <a:pPr indent="0" lvl="0" marL="0" rtl="0" algn="l">
              <a:spcBef>
                <a:spcPts val="1200"/>
              </a:spcBef>
              <a:spcAft>
                <a:spcPts val="0"/>
              </a:spcAft>
              <a:buNone/>
            </a:pPr>
            <a:r>
              <a:rPr b="1" lang="en" sz="1700">
                <a:solidFill>
                  <a:srgbClr val="000000"/>
                </a:solidFill>
              </a:rPr>
              <a:t>Preprocessing:</a:t>
            </a:r>
            <a:endParaRPr b="1"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Same as done in Ridge regression.</a:t>
            </a:r>
            <a:endParaRPr sz="17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11" name="Google Shape;211;p33"/>
          <p:cNvSpPr txBox="1"/>
          <p:nvPr>
            <p:ph idx="1" type="body"/>
          </p:nvPr>
        </p:nvSpPr>
        <p:spPr>
          <a:xfrm>
            <a:off x="185725" y="196792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The best value of alpha is chosen using LassoCV method in Python.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Using the best alpha obtained, the model is fitted to the training data.</a:t>
            </a:r>
            <a:endParaRPr>
              <a:solidFill>
                <a:srgbClr val="000000"/>
              </a:solidFill>
            </a:endParaRPr>
          </a:p>
        </p:txBody>
      </p:sp>
      <p:pic>
        <p:nvPicPr>
          <p:cNvPr id="212" name="Google Shape;212;p33"/>
          <p:cNvPicPr preferRelativeResize="0"/>
          <p:nvPr/>
        </p:nvPicPr>
        <p:blipFill>
          <a:blip r:embed="rId3">
            <a:alphaModFix/>
          </a:blip>
          <a:stretch>
            <a:fillRect/>
          </a:stretch>
        </p:blipFill>
        <p:spPr>
          <a:xfrm>
            <a:off x="1399238" y="2903888"/>
            <a:ext cx="1647825" cy="1504950"/>
          </a:xfrm>
          <a:prstGeom prst="rect">
            <a:avLst/>
          </a:prstGeom>
          <a:noFill/>
          <a:ln>
            <a:noFill/>
          </a:ln>
        </p:spPr>
      </p:pic>
      <p:pic>
        <p:nvPicPr>
          <p:cNvPr id="213" name="Google Shape;213;p33"/>
          <p:cNvPicPr preferRelativeResize="0"/>
          <p:nvPr/>
        </p:nvPicPr>
        <p:blipFill>
          <a:blip r:embed="rId4">
            <a:alphaModFix/>
          </a:blip>
          <a:stretch>
            <a:fillRect/>
          </a:stretch>
        </p:blipFill>
        <p:spPr>
          <a:xfrm>
            <a:off x="5500938" y="2918163"/>
            <a:ext cx="1628775" cy="1476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Cross validation results</a:t>
            </a:r>
            <a:endParaRPr/>
          </a:p>
        </p:txBody>
      </p:sp>
      <p:sp>
        <p:nvSpPr>
          <p:cNvPr id="219" name="Google Shape;219;p34"/>
          <p:cNvSpPr txBox="1"/>
          <p:nvPr>
            <p:ph idx="1" type="body"/>
          </p:nvPr>
        </p:nvSpPr>
        <p:spPr>
          <a:xfrm>
            <a:off x="564225" y="2701425"/>
            <a:ext cx="8222100" cy="200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The R2 scores are similar to the score we got before, meaning the model is generalising well. The Lasso model is able to handle collinearity in variables better than the Ridge model.</a:t>
            </a:r>
            <a:endParaRPr>
              <a:solidFill>
                <a:srgbClr val="000000"/>
              </a:solidFill>
            </a:endParaRPr>
          </a:p>
        </p:txBody>
      </p:sp>
      <p:pic>
        <p:nvPicPr>
          <p:cNvPr id="220" name="Google Shape;220;p34"/>
          <p:cNvPicPr preferRelativeResize="0"/>
          <p:nvPr/>
        </p:nvPicPr>
        <p:blipFill>
          <a:blip r:embed="rId3">
            <a:alphaModFix/>
          </a:blip>
          <a:stretch>
            <a:fillRect/>
          </a:stretch>
        </p:blipFill>
        <p:spPr>
          <a:xfrm>
            <a:off x="682875" y="1971675"/>
            <a:ext cx="7923650" cy="60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Predictor contributions</a:t>
            </a:r>
            <a:endParaRPr/>
          </a:p>
        </p:txBody>
      </p:sp>
      <p:pic>
        <p:nvPicPr>
          <p:cNvPr id="226" name="Google Shape;226;p35"/>
          <p:cNvPicPr preferRelativeResize="0"/>
          <p:nvPr/>
        </p:nvPicPr>
        <p:blipFill>
          <a:blip r:embed="rId3">
            <a:alphaModFix/>
          </a:blip>
          <a:stretch>
            <a:fillRect/>
          </a:stretch>
        </p:blipFill>
        <p:spPr>
          <a:xfrm>
            <a:off x="1262250" y="2266100"/>
            <a:ext cx="2114550" cy="2114550"/>
          </a:xfrm>
          <a:prstGeom prst="rect">
            <a:avLst/>
          </a:prstGeom>
          <a:noFill/>
          <a:ln>
            <a:noFill/>
          </a:ln>
        </p:spPr>
      </p:pic>
      <p:pic>
        <p:nvPicPr>
          <p:cNvPr id="227" name="Google Shape;227;p35"/>
          <p:cNvPicPr preferRelativeResize="0"/>
          <p:nvPr/>
        </p:nvPicPr>
        <p:blipFill>
          <a:blip r:embed="rId4">
            <a:alphaModFix/>
          </a:blip>
          <a:stretch>
            <a:fillRect/>
          </a:stretch>
        </p:blipFill>
        <p:spPr>
          <a:xfrm>
            <a:off x="5707000" y="2861400"/>
            <a:ext cx="1895475" cy="923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Regression</a:t>
            </a:r>
            <a:endParaRPr/>
          </a:p>
        </p:txBody>
      </p:sp>
      <p:sp>
        <p:nvSpPr>
          <p:cNvPr id="233" name="Google Shape;233;p36"/>
          <p:cNvSpPr txBox="1"/>
          <p:nvPr>
            <p:ph idx="1" type="body"/>
          </p:nvPr>
        </p:nvSpPr>
        <p:spPr>
          <a:xfrm>
            <a:off x="460950" y="2385125"/>
            <a:ext cx="8222100" cy="197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Linear Regression describes the relationship between independent and dependent variables by fitting a linear equation to the observed data.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Linear Regression is best used for </a:t>
            </a:r>
            <a:r>
              <a:rPr lang="en">
                <a:solidFill>
                  <a:srgbClr val="000000"/>
                </a:solidFill>
              </a:rPr>
              <a:t>continuous</a:t>
            </a:r>
            <a:r>
              <a:rPr lang="en">
                <a:solidFill>
                  <a:srgbClr val="000000"/>
                </a:solidFill>
              </a:rPr>
              <a:t> variable </a:t>
            </a:r>
            <a:r>
              <a:rPr lang="en">
                <a:solidFill>
                  <a:srgbClr val="000000"/>
                </a:solidFill>
              </a:rPr>
              <a:t>with</a:t>
            </a:r>
            <a:r>
              <a:rPr lang="en">
                <a:solidFill>
                  <a:srgbClr val="000000"/>
                </a:solidFill>
              </a:rPr>
              <a:t> any level of measurement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dataset is split into 70% train data and 30% test data</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39" name="Google Shape;239;p3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Evaluation Metrics -</a:t>
            </a:r>
            <a:endParaRPr>
              <a:solidFill>
                <a:srgbClr val="000000"/>
              </a:solidFill>
            </a:endParaRPr>
          </a:p>
          <a:p>
            <a:pPr indent="0" lvl="0" marL="0" rtl="0" algn="l">
              <a:spcBef>
                <a:spcPts val="1200"/>
              </a:spcBef>
              <a:spcAft>
                <a:spcPts val="1200"/>
              </a:spcAft>
              <a:buNone/>
            </a:pPr>
            <a:r>
              <a:t/>
            </a:r>
            <a:endParaRPr/>
          </a:p>
        </p:txBody>
      </p:sp>
      <p:pic>
        <p:nvPicPr>
          <p:cNvPr id="240" name="Google Shape;240;p37"/>
          <p:cNvPicPr preferRelativeResize="0"/>
          <p:nvPr/>
        </p:nvPicPr>
        <p:blipFill>
          <a:blip r:embed="rId3">
            <a:alphaModFix/>
          </a:blip>
          <a:stretch>
            <a:fillRect/>
          </a:stretch>
        </p:blipFill>
        <p:spPr>
          <a:xfrm>
            <a:off x="471900" y="2675338"/>
            <a:ext cx="3676650" cy="1114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 Graph for Linear Regression-</a:t>
            </a:r>
            <a:endParaRPr/>
          </a:p>
        </p:txBody>
      </p:sp>
      <p:pic>
        <p:nvPicPr>
          <p:cNvPr id="246" name="Google Shape;246;p38"/>
          <p:cNvPicPr preferRelativeResize="0"/>
          <p:nvPr/>
        </p:nvPicPr>
        <p:blipFill>
          <a:blip r:embed="rId3">
            <a:alphaModFix/>
          </a:blip>
          <a:stretch>
            <a:fillRect/>
          </a:stretch>
        </p:blipFill>
        <p:spPr>
          <a:xfrm>
            <a:off x="2860387" y="1811225"/>
            <a:ext cx="3445119" cy="333227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Predictor Contribution for Linear Regression</a:t>
            </a:r>
            <a:endParaRPr/>
          </a:p>
        </p:txBody>
      </p:sp>
      <p:pic>
        <p:nvPicPr>
          <p:cNvPr id="252" name="Google Shape;252;p39"/>
          <p:cNvPicPr preferRelativeResize="0"/>
          <p:nvPr/>
        </p:nvPicPr>
        <p:blipFill>
          <a:blip r:embed="rId3">
            <a:alphaModFix/>
          </a:blip>
          <a:stretch>
            <a:fillRect/>
          </a:stretch>
        </p:blipFill>
        <p:spPr>
          <a:xfrm>
            <a:off x="1684950" y="1894463"/>
            <a:ext cx="2333350" cy="3098375"/>
          </a:xfrm>
          <a:prstGeom prst="rect">
            <a:avLst/>
          </a:prstGeom>
          <a:noFill/>
          <a:ln>
            <a:noFill/>
          </a:ln>
        </p:spPr>
      </p:pic>
      <p:pic>
        <p:nvPicPr>
          <p:cNvPr id="253" name="Google Shape;253;p39"/>
          <p:cNvPicPr preferRelativeResize="0"/>
          <p:nvPr/>
        </p:nvPicPr>
        <p:blipFill>
          <a:blip r:embed="rId4">
            <a:alphaModFix/>
          </a:blip>
          <a:stretch>
            <a:fillRect/>
          </a:stretch>
        </p:blipFill>
        <p:spPr>
          <a:xfrm>
            <a:off x="5051975" y="2002150"/>
            <a:ext cx="2659025" cy="2883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KNN Regression</a:t>
            </a:r>
            <a:endParaRPr/>
          </a:p>
        </p:txBody>
      </p:sp>
      <p:sp>
        <p:nvSpPr>
          <p:cNvPr id="259" name="Google Shape;259;p40"/>
          <p:cNvSpPr txBox="1"/>
          <p:nvPr>
            <p:ph idx="1" type="body"/>
          </p:nvPr>
        </p:nvSpPr>
        <p:spPr>
          <a:xfrm>
            <a:off x="471900" y="2105500"/>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KNN regression is a supervised ML model to predict the value of output variable by using local average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KNN approximates the </a:t>
            </a:r>
            <a:r>
              <a:rPr lang="en">
                <a:solidFill>
                  <a:srgbClr val="000000"/>
                </a:solidFill>
              </a:rPr>
              <a:t>continuous</a:t>
            </a:r>
            <a:r>
              <a:rPr lang="en">
                <a:solidFill>
                  <a:srgbClr val="000000"/>
                </a:solidFill>
              </a:rPr>
              <a:t> </a:t>
            </a:r>
            <a:r>
              <a:rPr lang="en">
                <a:solidFill>
                  <a:srgbClr val="000000"/>
                </a:solidFill>
              </a:rPr>
              <a:t>association</a:t>
            </a:r>
            <a:r>
              <a:rPr lang="en">
                <a:solidFill>
                  <a:srgbClr val="000000"/>
                </a:solidFill>
              </a:rPr>
              <a:t> between independent variables and the </a:t>
            </a:r>
            <a:r>
              <a:rPr lang="en">
                <a:solidFill>
                  <a:srgbClr val="000000"/>
                </a:solidFill>
              </a:rPr>
              <a:t>continuous</a:t>
            </a:r>
            <a:r>
              <a:rPr lang="en">
                <a:solidFill>
                  <a:srgbClr val="000000"/>
                </a:solidFill>
              </a:rPr>
              <a:t> outcome by averaging the observations of the same neighbourhood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dataset is split into 70% train data and 30% test data</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65" name="Google Shape;265;p4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Evaluation Metrics -</a:t>
            </a:r>
            <a:endParaRPr>
              <a:solidFill>
                <a:srgbClr val="000000"/>
              </a:solidFill>
            </a:endParaRPr>
          </a:p>
        </p:txBody>
      </p:sp>
      <p:pic>
        <p:nvPicPr>
          <p:cNvPr id="266" name="Google Shape;266;p41"/>
          <p:cNvPicPr preferRelativeResize="0"/>
          <p:nvPr/>
        </p:nvPicPr>
        <p:blipFill>
          <a:blip r:embed="rId3">
            <a:alphaModFix/>
          </a:blip>
          <a:stretch>
            <a:fillRect/>
          </a:stretch>
        </p:blipFill>
        <p:spPr>
          <a:xfrm>
            <a:off x="471888" y="2923925"/>
            <a:ext cx="3819525" cy="129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Summary</a:t>
            </a:r>
            <a:endParaRPr/>
          </a:p>
        </p:txBody>
      </p:sp>
      <p:pic>
        <p:nvPicPr>
          <p:cNvPr id="80" name="Google Shape;80;p15"/>
          <p:cNvPicPr preferRelativeResize="0"/>
          <p:nvPr/>
        </p:nvPicPr>
        <p:blipFill>
          <a:blip r:embed="rId3">
            <a:alphaModFix/>
          </a:blip>
          <a:stretch>
            <a:fillRect/>
          </a:stretch>
        </p:blipFill>
        <p:spPr>
          <a:xfrm>
            <a:off x="152950" y="2398550"/>
            <a:ext cx="8655302" cy="2326400"/>
          </a:xfrm>
          <a:prstGeom prst="rect">
            <a:avLst/>
          </a:prstGeom>
          <a:noFill/>
          <a:ln>
            <a:noFill/>
          </a:ln>
        </p:spPr>
      </p:pic>
      <p:sp>
        <p:nvSpPr>
          <p:cNvPr id="81" name="Google Shape;81;p15"/>
          <p:cNvSpPr txBox="1"/>
          <p:nvPr/>
        </p:nvSpPr>
        <p:spPr>
          <a:xfrm>
            <a:off x="152950" y="1710025"/>
            <a:ext cx="53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21613 instances, 21 variables</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 Graph for KNN-</a:t>
            </a:r>
            <a:endParaRPr/>
          </a:p>
        </p:txBody>
      </p:sp>
      <p:pic>
        <p:nvPicPr>
          <p:cNvPr id="272" name="Google Shape;272;p42"/>
          <p:cNvPicPr preferRelativeResize="0"/>
          <p:nvPr/>
        </p:nvPicPr>
        <p:blipFill>
          <a:blip r:embed="rId3">
            <a:alphaModFix/>
          </a:blip>
          <a:stretch>
            <a:fillRect/>
          </a:stretch>
        </p:blipFill>
        <p:spPr>
          <a:xfrm>
            <a:off x="2652125" y="1811225"/>
            <a:ext cx="3385377" cy="333227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Predictor Contributions for KNN</a:t>
            </a:r>
            <a:endParaRPr/>
          </a:p>
        </p:txBody>
      </p:sp>
      <p:pic>
        <p:nvPicPr>
          <p:cNvPr id="278" name="Google Shape;278;p43"/>
          <p:cNvPicPr preferRelativeResize="0"/>
          <p:nvPr/>
        </p:nvPicPr>
        <p:blipFill>
          <a:blip r:embed="rId3">
            <a:alphaModFix/>
          </a:blip>
          <a:stretch>
            <a:fillRect/>
          </a:stretch>
        </p:blipFill>
        <p:spPr>
          <a:xfrm>
            <a:off x="372700" y="1914925"/>
            <a:ext cx="5409599" cy="433925"/>
          </a:xfrm>
          <a:prstGeom prst="rect">
            <a:avLst/>
          </a:prstGeom>
          <a:noFill/>
          <a:ln>
            <a:noFill/>
          </a:ln>
        </p:spPr>
      </p:pic>
      <p:pic>
        <p:nvPicPr>
          <p:cNvPr id="279" name="Google Shape;279;p43"/>
          <p:cNvPicPr preferRelativeResize="0"/>
          <p:nvPr/>
        </p:nvPicPr>
        <p:blipFill>
          <a:blip r:embed="rId4">
            <a:alphaModFix/>
          </a:blip>
          <a:stretch>
            <a:fillRect/>
          </a:stretch>
        </p:blipFill>
        <p:spPr>
          <a:xfrm>
            <a:off x="471900" y="2924925"/>
            <a:ext cx="4772025" cy="2085975"/>
          </a:xfrm>
          <a:prstGeom prst="rect">
            <a:avLst/>
          </a:prstGeom>
          <a:noFill/>
          <a:ln>
            <a:noFill/>
          </a:ln>
        </p:spPr>
      </p:pic>
      <p:sp>
        <p:nvSpPr>
          <p:cNvPr id="280" name="Google Shape;280;p43"/>
          <p:cNvSpPr txBox="1"/>
          <p:nvPr/>
        </p:nvSpPr>
        <p:spPr>
          <a:xfrm>
            <a:off x="483000" y="2406525"/>
            <a:ext cx="8388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Since KNN is a nearest neighbour, </a:t>
            </a:r>
            <a:r>
              <a:rPr lang="en">
                <a:latin typeface="Roboto"/>
                <a:ea typeface="Roboto"/>
                <a:cs typeface="Roboto"/>
                <a:sym typeface="Roboto"/>
              </a:rPr>
              <a:t>Coefficients</a:t>
            </a:r>
            <a:r>
              <a:rPr lang="en">
                <a:latin typeface="Roboto"/>
                <a:ea typeface="Roboto"/>
                <a:cs typeface="Roboto"/>
                <a:sym typeface="Roboto"/>
              </a:rPr>
              <a:t> cannot be obtained. Instead, we made a neighbours graphs and mapped it to array</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Estimation stability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Bootstrap - Lasso</a:t>
            </a:r>
            <a:endParaRPr/>
          </a:p>
        </p:txBody>
      </p:sp>
      <p:pic>
        <p:nvPicPr>
          <p:cNvPr id="291" name="Google Shape;291;p45"/>
          <p:cNvPicPr preferRelativeResize="0"/>
          <p:nvPr/>
        </p:nvPicPr>
        <p:blipFill>
          <a:blip r:embed="rId3">
            <a:alphaModFix/>
          </a:blip>
          <a:stretch>
            <a:fillRect/>
          </a:stretch>
        </p:blipFill>
        <p:spPr>
          <a:xfrm>
            <a:off x="245400" y="1786488"/>
            <a:ext cx="3800550" cy="3076950"/>
          </a:xfrm>
          <a:prstGeom prst="rect">
            <a:avLst/>
          </a:prstGeom>
          <a:noFill/>
          <a:ln>
            <a:noFill/>
          </a:ln>
        </p:spPr>
      </p:pic>
      <p:pic>
        <p:nvPicPr>
          <p:cNvPr id="292" name="Google Shape;292;p45"/>
          <p:cNvPicPr preferRelativeResize="0"/>
          <p:nvPr/>
        </p:nvPicPr>
        <p:blipFill>
          <a:blip r:embed="rId4">
            <a:alphaModFix/>
          </a:blip>
          <a:stretch>
            <a:fillRect/>
          </a:stretch>
        </p:blipFill>
        <p:spPr>
          <a:xfrm>
            <a:off x="4572000" y="1786500"/>
            <a:ext cx="4146464" cy="3357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Summary (continued)</a:t>
            </a:r>
            <a:endParaRPr/>
          </a:p>
        </p:txBody>
      </p:sp>
      <p:pic>
        <p:nvPicPr>
          <p:cNvPr id="87" name="Google Shape;87;p16"/>
          <p:cNvPicPr preferRelativeResize="0"/>
          <p:nvPr/>
        </p:nvPicPr>
        <p:blipFill>
          <a:blip r:embed="rId3">
            <a:alphaModFix/>
          </a:blip>
          <a:stretch>
            <a:fillRect/>
          </a:stretch>
        </p:blipFill>
        <p:spPr>
          <a:xfrm>
            <a:off x="163350" y="2151775"/>
            <a:ext cx="8839198" cy="24080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Variables</a:t>
            </a:r>
            <a:endParaRPr/>
          </a:p>
        </p:txBody>
      </p:sp>
      <p:sp>
        <p:nvSpPr>
          <p:cNvPr id="93" name="Google Shape;93;p17"/>
          <p:cNvSpPr txBox="1"/>
          <p:nvPr>
            <p:ph idx="1" type="body"/>
          </p:nvPr>
        </p:nvSpPr>
        <p:spPr>
          <a:xfrm>
            <a:off x="388200" y="1612150"/>
            <a:ext cx="1853400" cy="3099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t/>
            </a:r>
            <a:endParaRPr b="1" sz="907">
              <a:solidFill>
                <a:srgbClr val="000000"/>
              </a:solidFill>
            </a:endParaRPr>
          </a:p>
          <a:p>
            <a:pPr indent="-342900" lvl="0" marL="457200" rtl="0" algn="l">
              <a:lnSpc>
                <a:spcPct val="95000"/>
              </a:lnSpc>
              <a:spcBef>
                <a:spcPts val="1200"/>
              </a:spcBef>
              <a:spcAft>
                <a:spcPts val="0"/>
              </a:spcAft>
              <a:buClr>
                <a:srgbClr val="000000"/>
              </a:buClr>
              <a:buSzPts val="1800"/>
              <a:buChar char="●"/>
            </a:pPr>
            <a:r>
              <a:rPr lang="en">
                <a:solidFill>
                  <a:srgbClr val="000000"/>
                </a:solidFill>
                <a:latin typeface="Arial"/>
                <a:ea typeface="Arial"/>
                <a:cs typeface="Arial"/>
                <a:sym typeface="Arial"/>
              </a:rPr>
              <a:t>id</a:t>
            </a:r>
            <a:endParaRPr>
              <a:solidFill>
                <a:srgbClr val="000000"/>
              </a:solidFill>
              <a:latin typeface="Arial"/>
              <a:ea typeface="Arial"/>
              <a:cs typeface="Arial"/>
              <a:sym typeface="Arial"/>
            </a:endParaRPr>
          </a:p>
          <a:p>
            <a:pPr indent="-342900" lvl="0" marL="457200" rtl="0" algn="l">
              <a:lnSpc>
                <a:spcPct val="95000"/>
              </a:lnSpc>
              <a:spcBef>
                <a:spcPts val="0"/>
              </a:spcBef>
              <a:spcAft>
                <a:spcPts val="0"/>
              </a:spcAft>
              <a:buClr>
                <a:srgbClr val="000000"/>
              </a:buClr>
              <a:buSzPts val="1800"/>
              <a:buChar char="●"/>
            </a:pPr>
            <a:r>
              <a:rPr lang="en">
                <a:solidFill>
                  <a:srgbClr val="000000"/>
                </a:solidFill>
                <a:latin typeface="Arial"/>
                <a:ea typeface="Arial"/>
                <a:cs typeface="Arial"/>
                <a:sym typeface="Arial"/>
              </a:rPr>
              <a:t>date</a:t>
            </a:r>
            <a:endParaRPr>
              <a:solidFill>
                <a:srgbClr val="000000"/>
              </a:solidFill>
              <a:latin typeface="Arial"/>
              <a:ea typeface="Arial"/>
              <a:cs typeface="Arial"/>
              <a:sym typeface="Arial"/>
            </a:endParaRPr>
          </a:p>
          <a:p>
            <a:pPr indent="-342900" lvl="0" marL="457200" rtl="0" algn="l">
              <a:lnSpc>
                <a:spcPct val="95000"/>
              </a:lnSpc>
              <a:spcBef>
                <a:spcPts val="0"/>
              </a:spcBef>
              <a:spcAft>
                <a:spcPts val="0"/>
              </a:spcAft>
              <a:buClr>
                <a:srgbClr val="000000"/>
              </a:buClr>
              <a:buSzPts val="1800"/>
              <a:buChar char="●"/>
            </a:pPr>
            <a:r>
              <a:rPr lang="en">
                <a:solidFill>
                  <a:srgbClr val="000000"/>
                </a:solidFill>
                <a:latin typeface="Arial"/>
                <a:ea typeface="Arial"/>
                <a:cs typeface="Arial"/>
                <a:sym typeface="Arial"/>
              </a:rPr>
              <a:t>price</a:t>
            </a:r>
            <a:endParaRPr>
              <a:solidFill>
                <a:srgbClr val="000000"/>
              </a:solidFill>
              <a:latin typeface="Arial"/>
              <a:ea typeface="Arial"/>
              <a:cs typeface="Arial"/>
              <a:sym typeface="Arial"/>
            </a:endParaRPr>
          </a:p>
          <a:p>
            <a:pPr indent="-342900" lvl="0" marL="457200" rtl="0" algn="l">
              <a:lnSpc>
                <a:spcPct val="95000"/>
              </a:lnSpc>
              <a:spcBef>
                <a:spcPts val="0"/>
              </a:spcBef>
              <a:spcAft>
                <a:spcPts val="0"/>
              </a:spcAft>
              <a:buClr>
                <a:srgbClr val="000000"/>
              </a:buClr>
              <a:buSzPts val="1800"/>
              <a:buChar char="●"/>
            </a:pPr>
            <a:r>
              <a:rPr lang="en">
                <a:solidFill>
                  <a:srgbClr val="000000"/>
                </a:solidFill>
                <a:latin typeface="Arial"/>
                <a:ea typeface="Arial"/>
                <a:cs typeface="Arial"/>
                <a:sym typeface="Arial"/>
              </a:rPr>
              <a:t>bedrooms</a:t>
            </a:r>
            <a:endParaRPr>
              <a:solidFill>
                <a:srgbClr val="000000"/>
              </a:solidFill>
              <a:latin typeface="Arial"/>
              <a:ea typeface="Arial"/>
              <a:cs typeface="Arial"/>
              <a:sym typeface="Arial"/>
            </a:endParaRPr>
          </a:p>
          <a:p>
            <a:pPr indent="-342900" lvl="0" marL="457200" rtl="0" algn="l">
              <a:lnSpc>
                <a:spcPct val="95000"/>
              </a:lnSpc>
              <a:spcBef>
                <a:spcPts val="0"/>
              </a:spcBef>
              <a:spcAft>
                <a:spcPts val="0"/>
              </a:spcAft>
              <a:buClr>
                <a:srgbClr val="000000"/>
              </a:buClr>
              <a:buSzPts val="1800"/>
              <a:buChar char="●"/>
            </a:pPr>
            <a:r>
              <a:rPr lang="en">
                <a:solidFill>
                  <a:srgbClr val="000000"/>
                </a:solidFill>
                <a:latin typeface="Arial"/>
                <a:ea typeface="Arial"/>
                <a:cs typeface="Arial"/>
                <a:sym typeface="Arial"/>
              </a:rPr>
              <a:t>bathrooms</a:t>
            </a:r>
            <a:endParaRPr>
              <a:solidFill>
                <a:srgbClr val="000000"/>
              </a:solidFill>
              <a:latin typeface="Arial"/>
              <a:ea typeface="Arial"/>
              <a:cs typeface="Arial"/>
              <a:sym typeface="Arial"/>
            </a:endParaRPr>
          </a:p>
          <a:p>
            <a:pPr indent="-342900" lvl="0" marL="457200" rtl="0" algn="l">
              <a:lnSpc>
                <a:spcPct val="95000"/>
              </a:lnSpc>
              <a:spcBef>
                <a:spcPts val="0"/>
              </a:spcBef>
              <a:spcAft>
                <a:spcPts val="0"/>
              </a:spcAft>
              <a:buClr>
                <a:srgbClr val="000000"/>
              </a:buClr>
              <a:buSzPts val="1800"/>
              <a:buChar char="●"/>
            </a:pPr>
            <a:r>
              <a:rPr lang="en">
                <a:solidFill>
                  <a:srgbClr val="000000"/>
                </a:solidFill>
                <a:latin typeface="Arial"/>
                <a:ea typeface="Arial"/>
                <a:cs typeface="Arial"/>
                <a:sym typeface="Arial"/>
              </a:rPr>
              <a:t>sqft_living</a:t>
            </a:r>
            <a:endParaRPr>
              <a:solidFill>
                <a:srgbClr val="000000"/>
              </a:solidFill>
              <a:latin typeface="Arial"/>
              <a:ea typeface="Arial"/>
              <a:cs typeface="Arial"/>
              <a:sym typeface="Arial"/>
            </a:endParaRPr>
          </a:p>
          <a:p>
            <a:pPr indent="-342900" lvl="0" marL="457200" rtl="0" algn="l">
              <a:lnSpc>
                <a:spcPct val="95000"/>
              </a:lnSpc>
              <a:spcBef>
                <a:spcPts val="0"/>
              </a:spcBef>
              <a:spcAft>
                <a:spcPts val="0"/>
              </a:spcAft>
              <a:buClr>
                <a:srgbClr val="000000"/>
              </a:buClr>
              <a:buSzPts val="1800"/>
              <a:buChar char="●"/>
            </a:pPr>
            <a:r>
              <a:rPr lang="en">
                <a:solidFill>
                  <a:srgbClr val="000000"/>
                </a:solidFill>
                <a:latin typeface="Arial"/>
                <a:ea typeface="Arial"/>
                <a:cs typeface="Arial"/>
                <a:sym typeface="Arial"/>
              </a:rPr>
              <a:t>sqft_lot</a:t>
            </a:r>
            <a:endParaRPr>
              <a:solidFill>
                <a:srgbClr val="000000"/>
              </a:solidFill>
              <a:latin typeface="Arial"/>
              <a:ea typeface="Arial"/>
              <a:cs typeface="Arial"/>
              <a:sym typeface="Arial"/>
            </a:endParaRPr>
          </a:p>
          <a:p>
            <a:pPr indent="-342900" lvl="0" marL="457200" rtl="0" algn="l">
              <a:lnSpc>
                <a:spcPct val="95000"/>
              </a:lnSpc>
              <a:spcBef>
                <a:spcPts val="0"/>
              </a:spcBef>
              <a:spcAft>
                <a:spcPts val="0"/>
              </a:spcAft>
              <a:buClr>
                <a:srgbClr val="000000"/>
              </a:buClr>
              <a:buSzPts val="1800"/>
              <a:buChar char="●"/>
            </a:pPr>
            <a:r>
              <a:rPr lang="en">
                <a:solidFill>
                  <a:srgbClr val="000000"/>
                </a:solidFill>
                <a:latin typeface="Arial"/>
                <a:ea typeface="Arial"/>
                <a:cs typeface="Arial"/>
                <a:sym typeface="Arial"/>
              </a:rPr>
              <a:t>floors</a:t>
            </a:r>
            <a:endParaRPr>
              <a:solidFill>
                <a:srgbClr val="000000"/>
              </a:solidFill>
              <a:latin typeface="Arial"/>
              <a:ea typeface="Arial"/>
              <a:cs typeface="Arial"/>
              <a:sym typeface="Arial"/>
            </a:endParaRPr>
          </a:p>
          <a:p>
            <a:pPr indent="-342900" lvl="0" marL="457200" rtl="0" algn="l">
              <a:lnSpc>
                <a:spcPct val="95000"/>
              </a:lnSpc>
              <a:spcBef>
                <a:spcPts val="0"/>
              </a:spcBef>
              <a:spcAft>
                <a:spcPts val="0"/>
              </a:spcAft>
              <a:buClr>
                <a:srgbClr val="000000"/>
              </a:buClr>
              <a:buSzPts val="1800"/>
              <a:buChar char="●"/>
            </a:pPr>
            <a:r>
              <a:rPr lang="en">
                <a:solidFill>
                  <a:srgbClr val="000000"/>
                </a:solidFill>
                <a:latin typeface="Arial"/>
                <a:ea typeface="Arial"/>
                <a:cs typeface="Arial"/>
                <a:sym typeface="Arial"/>
              </a:rPr>
              <a:t>waterfront</a:t>
            </a:r>
            <a:endParaRPr>
              <a:solidFill>
                <a:srgbClr val="000000"/>
              </a:solidFill>
              <a:latin typeface="Arial"/>
              <a:ea typeface="Arial"/>
              <a:cs typeface="Arial"/>
              <a:sym typeface="Arial"/>
            </a:endParaRPr>
          </a:p>
        </p:txBody>
      </p:sp>
      <p:sp>
        <p:nvSpPr>
          <p:cNvPr id="94" name="Google Shape;94;p17"/>
          <p:cNvSpPr txBox="1"/>
          <p:nvPr/>
        </p:nvSpPr>
        <p:spPr>
          <a:xfrm>
            <a:off x="3504000" y="1882825"/>
            <a:ext cx="2157900" cy="3057900"/>
          </a:xfrm>
          <a:prstGeom prst="rect">
            <a:avLst/>
          </a:prstGeom>
          <a:noFill/>
          <a:ln>
            <a:noFill/>
          </a:ln>
        </p:spPr>
        <p:txBody>
          <a:bodyPr anchorCtr="0" anchor="t" bIns="91425" lIns="91425" spcFirstLastPara="1" rIns="91425" wrap="square" tIns="91425">
            <a:spAutoFit/>
          </a:bodyPr>
          <a:lstStyle/>
          <a:p>
            <a:pPr indent="-342900" lvl="0" marL="457200" rtl="0" algn="l">
              <a:lnSpc>
                <a:spcPct val="95000"/>
              </a:lnSpc>
              <a:spcBef>
                <a:spcPts val="800"/>
              </a:spcBef>
              <a:spcAft>
                <a:spcPts val="0"/>
              </a:spcAft>
              <a:buClr>
                <a:srgbClr val="000000"/>
              </a:buClr>
              <a:buSzPts val="1800"/>
              <a:buFont typeface="Roboto"/>
              <a:buChar char="●"/>
            </a:pPr>
            <a:r>
              <a:rPr lang="en" sz="1800"/>
              <a:t>view</a:t>
            </a:r>
            <a:endParaRPr sz="1800"/>
          </a:p>
          <a:p>
            <a:pPr indent="-342900" lvl="0" marL="457200" rtl="0" algn="l">
              <a:lnSpc>
                <a:spcPct val="95000"/>
              </a:lnSpc>
              <a:spcBef>
                <a:spcPts val="0"/>
              </a:spcBef>
              <a:spcAft>
                <a:spcPts val="0"/>
              </a:spcAft>
              <a:buClr>
                <a:srgbClr val="000000"/>
              </a:buClr>
              <a:buSzPts val="1800"/>
              <a:buFont typeface="Roboto"/>
              <a:buChar char="●"/>
            </a:pPr>
            <a:r>
              <a:rPr lang="en" sz="1800"/>
              <a:t>condition</a:t>
            </a:r>
            <a:endParaRPr sz="1800"/>
          </a:p>
          <a:p>
            <a:pPr indent="-342900" lvl="0" marL="457200" rtl="0" algn="l">
              <a:lnSpc>
                <a:spcPct val="95000"/>
              </a:lnSpc>
              <a:spcBef>
                <a:spcPts val="0"/>
              </a:spcBef>
              <a:spcAft>
                <a:spcPts val="0"/>
              </a:spcAft>
              <a:buClr>
                <a:srgbClr val="000000"/>
              </a:buClr>
              <a:buSzPts val="1800"/>
              <a:buFont typeface="Roboto"/>
              <a:buChar char="●"/>
            </a:pPr>
            <a:r>
              <a:rPr lang="en" sz="1800"/>
              <a:t>grade</a:t>
            </a:r>
            <a:endParaRPr sz="1800"/>
          </a:p>
          <a:p>
            <a:pPr indent="-342900" lvl="0" marL="457200" rtl="0" algn="l">
              <a:lnSpc>
                <a:spcPct val="95000"/>
              </a:lnSpc>
              <a:spcBef>
                <a:spcPts val="0"/>
              </a:spcBef>
              <a:spcAft>
                <a:spcPts val="0"/>
              </a:spcAft>
              <a:buClr>
                <a:srgbClr val="000000"/>
              </a:buClr>
              <a:buSzPts val="1800"/>
              <a:buFont typeface="Roboto"/>
              <a:buChar char="●"/>
            </a:pPr>
            <a:r>
              <a:rPr lang="en" sz="1800"/>
              <a:t>sqft_above</a:t>
            </a:r>
            <a:endParaRPr sz="1800"/>
          </a:p>
          <a:p>
            <a:pPr indent="-342900" lvl="0" marL="457200" rtl="0" algn="l">
              <a:lnSpc>
                <a:spcPct val="95000"/>
              </a:lnSpc>
              <a:spcBef>
                <a:spcPts val="0"/>
              </a:spcBef>
              <a:spcAft>
                <a:spcPts val="0"/>
              </a:spcAft>
              <a:buClr>
                <a:srgbClr val="000000"/>
              </a:buClr>
              <a:buSzPts val="1800"/>
              <a:buFont typeface="Roboto"/>
              <a:buChar char="●"/>
            </a:pPr>
            <a:r>
              <a:rPr lang="en" sz="1800"/>
              <a:t>sqft_basement </a:t>
            </a:r>
            <a:endParaRPr sz="1800"/>
          </a:p>
          <a:p>
            <a:pPr indent="-342900" lvl="0" marL="457200" rtl="0" algn="l">
              <a:lnSpc>
                <a:spcPct val="95000"/>
              </a:lnSpc>
              <a:spcBef>
                <a:spcPts val="0"/>
              </a:spcBef>
              <a:spcAft>
                <a:spcPts val="0"/>
              </a:spcAft>
              <a:buClr>
                <a:srgbClr val="000000"/>
              </a:buClr>
              <a:buSzPts val="1800"/>
              <a:buFont typeface="Roboto"/>
              <a:buChar char="●"/>
            </a:pPr>
            <a:r>
              <a:rPr lang="en" sz="1800"/>
              <a:t>yr_built</a:t>
            </a:r>
            <a:endParaRPr sz="1800"/>
          </a:p>
          <a:p>
            <a:pPr indent="-342900" lvl="0" marL="457200" rtl="0" algn="l">
              <a:lnSpc>
                <a:spcPct val="95000"/>
              </a:lnSpc>
              <a:spcBef>
                <a:spcPts val="0"/>
              </a:spcBef>
              <a:spcAft>
                <a:spcPts val="0"/>
              </a:spcAft>
              <a:buClr>
                <a:srgbClr val="000000"/>
              </a:buClr>
              <a:buSzPts val="1800"/>
              <a:buFont typeface="Roboto"/>
              <a:buChar char="●"/>
            </a:pPr>
            <a:r>
              <a:rPr lang="en" sz="1800"/>
              <a:t>yr_renovated</a:t>
            </a:r>
            <a:endParaRPr sz="1800"/>
          </a:p>
          <a:p>
            <a:pPr indent="-342900" lvl="0" marL="457200" rtl="0" algn="l">
              <a:lnSpc>
                <a:spcPct val="95000"/>
              </a:lnSpc>
              <a:spcBef>
                <a:spcPts val="0"/>
              </a:spcBef>
              <a:spcAft>
                <a:spcPts val="0"/>
              </a:spcAft>
              <a:buClr>
                <a:srgbClr val="000000"/>
              </a:buClr>
              <a:buSzPts val="1800"/>
              <a:buFont typeface="Roboto"/>
              <a:buChar char="●"/>
            </a:pPr>
            <a:r>
              <a:rPr lang="en" sz="1800"/>
              <a:t>zipcode</a:t>
            </a:r>
            <a:endParaRPr sz="1800"/>
          </a:p>
          <a:p>
            <a:pPr indent="-342900" lvl="0" marL="457200" rtl="0" algn="l">
              <a:lnSpc>
                <a:spcPct val="95000"/>
              </a:lnSpc>
              <a:spcBef>
                <a:spcPts val="0"/>
              </a:spcBef>
              <a:spcAft>
                <a:spcPts val="0"/>
              </a:spcAft>
              <a:buClr>
                <a:srgbClr val="000000"/>
              </a:buClr>
              <a:buSzPts val="1800"/>
              <a:buFont typeface="Roboto"/>
              <a:buChar char="●"/>
            </a:pPr>
            <a:r>
              <a:rPr lang="en" sz="1800"/>
              <a:t>lat</a:t>
            </a:r>
            <a:endParaRPr sz="1800"/>
          </a:p>
          <a:p>
            <a:pPr indent="0" lvl="0" marL="0" rtl="0" algn="l">
              <a:spcBef>
                <a:spcPts val="800"/>
              </a:spcBef>
              <a:spcAft>
                <a:spcPts val="0"/>
              </a:spcAft>
              <a:buNone/>
            </a:pPr>
            <a:r>
              <a:t/>
            </a:r>
            <a:endParaRPr sz="1800">
              <a:latin typeface="Roboto"/>
              <a:ea typeface="Roboto"/>
              <a:cs typeface="Roboto"/>
              <a:sym typeface="Roboto"/>
            </a:endParaRPr>
          </a:p>
        </p:txBody>
      </p:sp>
      <p:sp>
        <p:nvSpPr>
          <p:cNvPr id="95" name="Google Shape;95;p17"/>
          <p:cNvSpPr txBox="1"/>
          <p:nvPr/>
        </p:nvSpPr>
        <p:spPr>
          <a:xfrm>
            <a:off x="6761925" y="1882825"/>
            <a:ext cx="2176500" cy="1015800"/>
          </a:xfrm>
          <a:prstGeom prst="rect">
            <a:avLst/>
          </a:prstGeom>
          <a:noFill/>
          <a:ln>
            <a:noFill/>
          </a:ln>
        </p:spPr>
        <p:txBody>
          <a:bodyPr anchorCtr="0" anchor="t" bIns="91425" lIns="91425" spcFirstLastPara="1" rIns="91425" wrap="square" tIns="91425">
            <a:spAutoFit/>
          </a:bodyPr>
          <a:lstStyle/>
          <a:p>
            <a:pPr indent="-342900" lvl="0" marL="457200" rtl="0" algn="l">
              <a:lnSpc>
                <a:spcPct val="95000"/>
              </a:lnSpc>
              <a:spcBef>
                <a:spcPts val="800"/>
              </a:spcBef>
              <a:spcAft>
                <a:spcPts val="0"/>
              </a:spcAft>
              <a:buClr>
                <a:srgbClr val="000000"/>
              </a:buClr>
              <a:buSzPts val="1800"/>
              <a:buFont typeface="Roboto"/>
              <a:buChar char="●"/>
            </a:pPr>
            <a:r>
              <a:rPr lang="en" sz="1800"/>
              <a:t>long</a:t>
            </a:r>
            <a:endParaRPr sz="1800"/>
          </a:p>
          <a:p>
            <a:pPr indent="-342900" lvl="0" marL="457200" rtl="0" algn="l">
              <a:lnSpc>
                <a:spcPct val="95000"/>
              </a:lnSpc>
              <a:spcBef>
                <a:spcPts val="0"/>
              </a:spcBef>
              <a:spcAft>
                <a:spcPts val="0"/>
              </a:spcAft>
              <a:buClr>
                <a:srgbClr val="000000"/>
              </a:buClr>
              <a:buSzPts val="1800"/>
              <a:buFont typeface="Roboto"/>
              <a:buChar char="●"/>
            </a:pPr>
            <a:r>
              <a:rPr lang="en" sz="1800"/>
              <a:t>sqft_living15</a:t>
            </a:r>
            <a:endParaRPr sz="1800"/>
          </a:p>
          <a:p>
            <a:pPr indent="-342900" lvl="0" marL="457200" rtl="0" algn="l">
              <a:lnSpc>
                <a:spcPct val="95000"/>
              </a:lnSpc>
              <a:spcBef>
                <a:spcPts val="0"/>
              </a:spcBef>
              <a:spcAft>
                <a:spcPts val="0"/>
              </a:spcAft>
              <a:buClr>
                <a:srgbClr val="000000"/>
              </a:buClr>
              <a:buSzPts val="1800"/>
              <a:buFont typeface="Roboto"/>
              <a:buChar char="●"/>
            </a:pPr>
            <a:r>
              <a:rPr lang="en" sz="1800"/>
              <a:t>sqft_lot15</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Initial Visualizations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208200" y="171252"/>
            <a:ext cx="2805350" cy="2200750"/>
          </a:xfrm>
          <a:prstGeom prst="rect">
            <a:avLst/>
          </a:prstGeom>
          <a:noFill/>
          <a:ln>
            <a:noFill/>
          </a:ln>
        </p:spPr>
      </p:pic>
      <p:pic>
        <p:nvPicPr>
          <p:cNvPr id="106" name="Google Shape;106;p19"/>
          <p:cNvPicPr preferRelativeResize="0"/>
          <p:nvPr/>
        </p:nvPicPr>
        <p:blipFill>
          <a:blip r:embed="rId4">
            <a:alphaModFix/>
          </a:blip>
          <a:stretch>
            <a:fillRect/>
          </a:stretch>
        </p:blipFill>
        <p:spPr>
          <a:xfrm>
            <a:off x="3125227" y="188063"/>
            <a:ext cx="2805350" cy="2167114"/>
          </a:xfrm>
          <a:prstGeom prst="rect">
            <a:avLst/>
          </a:prstGeom>
          <a:noFill/>
          <a:ln>
            <a:noFill/>
          </a:ln>
        </p:spPr>
      </p:pic>
      <p:pic>
        <p:nvPicPr>
          <p:cNvPr id="107" name="Google Shape;107;p19"/>
          <p:cNvPicPr preferRelativeResize="0"/>
          <p:nvPr/>
        </p:nvPicPr>
        <p:blipFill>
          <a:blip r:embed="rId5">
            <a:alphaModFix/>
          </a:blip>
          <a:stretch>
            <a:fillRect/>
          </a:stretch>
        </p:blipFill>
        <p:spPr>
          <a:xfrm>
            <a:off x="6042242" y="226475"/>
            <a:ext cx="2762482" cy="2167125"/>
          </a:xfrm>
          <a:prstGeom prst="rect">
            <a:avLst/>
          </a:prstGeom>
          <a:noFill/>
          <a:ln>
            <a:noFill/>
          </a:ln>
        </p:spPr>
      </p:pic>
      <p:pic>
        <p:nvPicPr>
          <p:cNvPr id="108" name="Google Shape;108;p19"/>
          <p:cNvPicPr preferRelativeResize="0"/>
          <p:nvPr/>
        </p:nvPicPr>
        <p:blipFill>
          <a:blip r:embed="rId6">
            <a:alphaModFix/>
          </a:blip>
          <a:stretch>
            <a:fillRect/>
          </a:stretch>
        </p:blipFill>
        <p:spPr>
          <a:xfrm>
            <a:off x="208200" y="2729861"/>
            <a:ext cx="2805351" cy="2145264"/>
          </a:xfrm>
          <a:prstGeom prst="rect">
            <a:avLst/>
          </a:prstGeom>
          <a:noFill/>
          <a:ln>
            <a:noFill/>
          </a:ln>
        </p:spPr>
      </p:pic>
      <p:pic>
        <p:nvPicPr>
          <p:cNvPr id="109" name="Google Shape;109;p19"/>
          <p:cNvPicPr preferRelativeResize="0"/>
          <p:nvPr/>
        </p:nvPicPr>
        <p:blipFill>
          <a:blip r:embed="rId7">
            <a:alphaModFix/>
          </a:blip>
          <a:stretch>
            <a:fillRect/>
          </a:stretch>
        </p:blipFill>
        <p:spPr>
          <a:xfrm>
            <a:off x="3190763" y="2735494"/>
            <a:ext cx="2762475" cy="2133993"/>
          </a:xfrm>
          <a:prstGeom prst="rect">
            <a:avLst/>
          </a:prstGeom>
          <a:noFill/>
          <a:ln>
            <a:noFill/>
          </a:ln>
        </p:spPr>
      </p:pic>
      <p:pic>
        <p:nvPicPr>
          <p:cNvPr id="110" name="Google Shape;110;p19"/>
          <p:cNvPicPr preferRelativeResize="0"/>
          <p:nvPr/>
        </p:nvPicPr>
        <p:blipFill>
          <a:blip r:embed="rId8">
            <a:alphaModFix/>
          </a:blip>
          <a:stretch>
            <a:fillRect/>
          </a:stretch>
        </p:blipFill>
        <p:spPr>
          <a:xfrm>
            <a:off x="6092401" y="2741150"/>
            <a:ext cx="2762450" cy="2133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152400" y="152400"/>
            <a:ext cx="2820428" cy="2178769"/>
          </a:xfrm>
          <a:prstGeom prst="rect">
            <a:avLst/>
          </a:prstGeom>
          <a:noFill/>
          <a:ln>
            <a:noFill/>
          </a:ln>
        </p:spPr>
      </p:pic>
      <p:pic>
        <p:nvPicPr>
          <p:cNvPr id="116" name="Google Shape;116;p20"/>
          <p:cNvPicPr preferRelativeResize="0"/>
          <p:nvPr/>
        </p:nvPicPr>
        <p:blipFill>
          <a:blip r:embed="rId4">
            <a:alphaModFix/>
          </a:blip>
          <a:stretch>
            <a:fillRect/>
          </a:stretch>
        </p:blipFill>
        <p:spPr>
          <a:xfrm>
            <a:off x="3125228" y="152400"/>
            <a:ext cx="2764614" cy="2135653"/>
          </a:xfrm>
          <a:prstGeom prst="rect">
            <a:avLst/>
          </a:prstGeom>
          <a:noFill/>
          <a:ln>
            <a:noFill/>
          </a:ln>
        </p:spPr>
      </p:pic>
      <p:pic>
        <p:nvPicPr>
          <p:cNvPr id="117" name="Google Shape;117;p20"/>
          <p:cNvPicPr preferRelativeResize="0"/>
          <p:nvPr/>
        </p:nvPicPr>
        <p:blipFill>
          <a:blip r:embed="rId5">
            <a:alphaModFix/>
          </a:blip>
          <a:stretch>
            <a:fillRect/>
          </a:stretch>
        </p:blipFill>
        <p:spPr>
          <a:xfrm>
            <a:off x="6042242" y="152400"/>
            <a:ext cx="2949357" cy="2278366"/>
          </a:xfrm>
          <a:prstGeom prst="rect">
            <a:avLst/>
          </a:prstGeom>
          <a:noFill/>
          <a:ln>
            <a:noFill/>
          </a:ln>
        </p:spPr>
      </p:pic>
      <p:pic>
        <p:nvPicPr>
          <p:cNvPr id="118" name="Google Shape;118;p20"/>
          <p:cNvPicPr preferRelativeResize="0"/>
          <p:nvPr/>
        </p:nvPicPr>
        <p:blipFill>
          <a:blip r:embed="rId6">
            <a:alphaModFix/>
          </a:blip>
          <a:stretch>
            <a:fillRect/>
          </a:stretch>
        </p:blipFill>
        <p:spPr>
          <a:xfrm>
            <a:off x="152400" y="2483569"/>
            <a:ext cx="2885963" cy="2263988"/>
          </a:xfrm>
          <a:prstGeom prst="rect">
            <a:avLst/>
          </a:prstGeom>
          <a:noFill/>
          <a:ln>
            <a:noFill/>
          </a:ln>
        </p:spPr>
      </p:pic>
      <p:pic>
        <p:nvPicPr>
          <p:cNvPr id="119" name="Google Shape;119;p20"/>
          <p:cNvPicPr preferRelativeResize="0"/>
          <p:nvPr/>
        </p:nvPicPr>
        <p:blipFill>
          <a:blip r:embed="rId7">
            <a:alphaModFix/>
          </a:blip>
          <a:stretch>
            <a:fillRect/>
          </a:stretch>
        </p:blipFill>
        <p:spPr>
          <a:xfrm>
            <a:off x="3190763" y="2583166"/>
            <a:ext cx="2749239" cy="2156731"/>
          </a:xfrm>
          <a:prstGeom prst="rect">
            <a:avLst/>
          </a:prstGeom>
          <a:noFill/>
          <a:ln>
            <a:noFill/>
          </a:ln>
        </p:spPr>
      </p:pic>
      <p:pic>
        <p:nvPicPr>
          <p:cNvPr id="120" name="Google Shape;120;p20"/>
          <p:cNvPicPr preferRelativeResize="0"/>
          <p:nvPr/>
        </p:nvPicPr>
        <p:blipFill>
          <a:blip r:embed="rId8">
            <a:alphaModFix/>
          </a:blip>
          <a:stretch>
            <a:fillRect/>
          </a:stretch>
        </p:blipFill>
        <p:spPr>
          <a:xfrm>
            <a:off x="6092402" y="2583166"/>
            <a:ext cx="2899199" cy="21985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152400" y="152400"/>
            <a:ext cx="2806062" cy="2178769"/>
          </a:xfrm>
          <a:prstGeom prst="rect">
            <a:avLst/>
          </a:prstGeom>
          <a:noFill/>
          <a:ln>
            <a:noFill/>
          </a:ln>
        </p:spPr>
      </p:pic>
      <p:pic>
        <p:nvPicPr>
          <p:cNvPr id="126" name="Google Shape;126;p21"/>
          <p:cNvPicPr preferRelativeResize="0"/>
          <p:nvPr/>
        </p:nvPicPr>
        <p:blipFill>
          <a:blip r:embed="rId4">
            <a:alphaModFix/>
          </a:blip>
          <a:stretch>
            <a:fillRect/>
          </a:stretch>
        </p:blipFill>
        <p:spPr>
          <a:xfrm>
            <a:off x="3110862" y="152400"/>
            <a:ext cx="2778980" cy="2146750"/>
          </a:xfrm>
          <a:prstGeom prst="rect">
            <a:avLst/>
          </a:prstGeom>
          <a:noFill/>
          <a:ln>
            <a:noFill/>
          </a:ln>
        </p:spPr>
      </p:pic>
      <p:pic>
        <p:nvPicPr>
          <p:cNvPr id="127" name="Google Shape;127;p21"/>
          <p:cNvPicPr preferRelativeResize="0"/>
          <p:nvPr/>
        </p:nvPicPr>
        <p:blipFill>
          <a:blip r:embed="rId5">
            <a:alphaModFix/>
          </a:blip>
          <a:stretch>
            <a:fillRect/>
          </a:stretch>
        </p:blipFill>
        <p:spPr>
          <a:xfrm>
            <a:off x="6042243" y="152400"/>
            <a:ext cx="2869239" cy="2278366"/>
          </a:xfrm>
          <a:prstGeom prst="rect">
            <a:avLst/>
          </a:prstGeom>
          <a:noFill/>
          <a:ln>
            <a:noFill/>
          </a:ln>
        </p:spPr>
      </p:pic>
      <p:pic>
        <p:nvPicPr>
          <p:cNvPr id="128" name="Google Shape;128;p21"/>
          <p:cNvPicPr preferRelativeResize="0"/>
          <p:nvPr/>
        </p:nvPicPr>
        <p:blipFill>
          <a:blip r:embed="rId6">
            <a:alphaModFix/>
          </a:blip>
          <a:stretch>
            <a:fillRect/>
          </a:stretch>
        </p:blipFill>
        <p:spPr>
          <a:xfrm>
            <a:off x="1528975" y="2537194"/>
            <a:ext cx="2885963" cy="2263988"/>
          </a:xfrm>
          <a:prstGeom prst="rect">
            <a:avLst/>
          </a:prstGeom>
          <a:noFill/>
          <a:ln>
            <a:noFill/>
          </a:ln>
        </p:spPr>
      </p:pic>
      <p:pic>
        <p:nvPicPr>
          <p:cNvPr id="129" name="Google Shape;129;p21"/>
          <p:cNvPicPr preferRelativeResize="0"/>
          <p:nvPr/>
        </p:nvPicPr>
        <p:blipFill>
          <a:blip r:embed="rId7">
            <a:alphaModFix/>
          </a:blip>
          <a:stretch>
            <a:fillRect/>
          </a:stretch>
        </p:blipFill>
        <p:spPr>
          <a:xfrm>
            <a:off x="5237925" y="2537200"/>
            <a:ext cx="2869225" cy="22508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