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2" r:id="rId2"/>
    <p:sldId id="256" r:id="rId3"/>
    <p:sldId id="257" r:id="rId4"/>
    <p:sldId id="258" r:id="rId5"/>
    <p:sldId id="259" r:id="rId6"/>
    <p:sldId id="260" r:id="rId7"/>
    <p:sldId id="284" r:id="rId8"/>
    <p:sldId id="275" r:id="rId9"/>
    <p:sldId id="281" r:id="rId10"/>
    <p:sldId id="276" r:id="rId11"/>
    <p:sldId id="277" r:id="rId12"/>
    <p:sldId id="283" r:id="rId13"/>
    <p:sldId id="278" r:id="rId14"/>
    <p:sldId id="285"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N Sabharwal" userId="be66c245c29a67d4" providerId="LiveId" clId="{43E7F818-1474-4898-B407-9D023E4223C4}"/>
    <pc:docChg chg="undo custSel addSld delSld modSld sldOrd">
      <pc:chgData name="ROHIN Sabharwal" userId="be66c245c29a67d4" providerId="LiveId" clId="{43E7F818-1474-4898-B407-9D023E4223C4}" dt="2022-12-08T16:18:11.459" v="494" actId="47"/>
      <pc:docMkLst>
        <pc:docMk/>
      </pc:docMkLst>
      <pc:sldChg chg="addSp modSp mod">
        <pc:chgData name="ROHIN Sabharwal" userId="be66c245c29a67d4" providerId="LiveId" clId="{43E7F818-1474-4898-B407-9D023E4223C4}" dt="2022-12-07T17:21:26.172" v="128" actId="1076"/>
        <pc:sldMkLst>
          <pc:docMk/>
          <pc:sldMk cId="787409367" sldId="256"/>
        </pc:sldMkLst>
        <pc:spChg chg="mod">
          <ac:chgData name="ROHIN Sabharwal" userId="be66c245c29a67d4" providerId="LiveId" clId="{43E7F818-1474-4898-B407-9D023E4223C4}" dt="2022-12-07T17:21:12.994" v="127" actId="207"/>
          <ac:spMkLst>
            <pc:docMk/>
            <pc:sldMk cId="787409367" sldId="256"/>
            <ac:spMk id="2" creationId="{D016B20D-BDE7-281B-3853-B9EAF75F1BFD}"/>
          </ac:spMkLst>
        </pc:spChg>
        <pc:picChg chg="add mod">
          <ac:chgData name="ROHIN Sabharwal" userId="be66c245c29a67d4" providerId="LiveId" clId="{43E7F818-1474-4898-B407-9D023E4223C4}" dt="2022-12-07T17:21:26.172" v="128" actId="1076"/>
          <ac:picMkLst>
            <pc:docMk/>
            <pc:sldMk cId="787409367" sldId="256"/>
            <ac:picMk id="4098" creationId="{616E6207-D9E2-1BDF-EF0D-DA1FAEB1A7EB}"/>
          </ac:picMkLst>
        </pc:picChg>
      </pc:sldChg>
      <pc:sldChg chg="modSp mod">
        <pc:chgData name="ROHIN Sabharwal" userId="be66c245c29a67d4" providerId="LiveId" clId="{43E7F818-1474-4898-B407-9D023E4223C4}" dt="2022-12-08T07:01:04.655" v="134" actId="20577"/>
        <pc:sldMkLst>
          <pc:docMk/>
          <pc:sldMk cId="1717158987" sldId="275"/>
        </pc:sldMkLst>
        <pc:spChg chg="mod">
          <ac:chgData name="ROHIN Sabharwal" userId="be66c245c29a67d4" providerId="LiveId" clId="{43E7F818-1474-4898-B407-9D023E4223C4}" dt="2022-12-08T07:01:04.655" v="134" actId="20577"/>
          <ac:spMkLst>
            <pc:docMk/>
            <pc:sldMk cId="1717158987" sldId="275"/>
            <ac:spMk id="4" creationId="{CC81B368-D5D3-4009-AA2A-8C8E961E80F2}"/>
          </ac:spMkLst>
        </pc:spChg>
      </pc:sldChg>
      <pc:sldChg chg="addSp delSp modSp mod">
        <pc:chgData name="ROHIN Sabharwal" userId="be66c245c29a67d4" providerId="LiveId" clId="{43E7F818-1474-4898-B407-9D023E4223C4}" dt="2022-12-08T07:36:16.888" v="160" actId="1076"/>
        <pc:sldMkLst>
          <pc:docMk/>
          <pc:sldMk cId="3939275212" sldId="276"/>
        </pc:sldMkLst>
        <pc:spChg chg="del">
          <ac:chgData name="ROHIN Sabharwal" userId="be66c245c29a67d4" providerId="LiveId" clId="{43E7F818-1474-4898-B407-9D023E4223C4}" dt="2022-12-08T07:32:38.125" v="141" actId="931"/>
          <ac:spMkLst>
            <pc:docMk/>
            <pc:sldMk cId="3939275212" sldId="276"/>
            <ac:spMk id="3" creationId="{6E12290C-FA09-C80F-20F1-72B6520456C5}"/>
          </ac:spMkLst>
        </pc:spChg>
        <pc:spChg chg="add del mod">
          <ac:chgData name="ROHIN Sabharwal" userId="be66c245c29a67d4" providerId="LiveId" clId="{43E7F818-1474-4898-B407-9D023E4223C4}" dt="2022-12-08T07:31:28.759" v="140" actId="478"/>
          <ac:spMkLst>
            <pc:docMk/>
            <pc:sldMk cId="3939275212" sldId="276"/>
            <ac:spMk id="5" creationId="{4E06994A-308E-C2AC-0E44-5D83C4000815}"/>
          </ac:spMkLst>
        </pc:spChg>
        <pc:spChg chg="add del mod">
          <ac:chgData name="ROHIN Sabharwal" userId="be66c245c29a67d4" providerId="LiveId" clId="{43E7F818-1474-4898-B407-9D023E4223C4}" dt="2022-12-08T07:32:58.239" v="143" actId="931"/>
          <ac:spMkLst>
            <pc:docMk/>
            <pc:sldMk cId="3939275212" sldId="276"/>
            <ac:spMk id="9" creationId="{BB1CEAB5-CCBC-286A-811F-AB9881760B3D}"/>
          </ac:spMkLst>
        </pc:spChg>
        <pc:spChg chg="add del mod">
          <ac:chgData name="ROHIN Sabharwal" userId="be66c245c29a67d4" providerId="LiveId" clId="{43E7F818-1474-4898-B407-9D023E4223C4}" dt="2022-12-08T07:34:51.136" v="145" actId="22"/>
          <ac:spMkLst>
            <pc:docMk/>
            <pc:sldMk cId="3939275212" sldId="276"/>
            <ac:spMk id="13" creationId="{8F320431-8A69-C6CC-82C9-0AC52FA77F66}"/>
          </ac:spMkLst>
        </pc:spChg>
        <pc:spChg chg="add mod">
          <ac:chgData name="ROHIN Sabharwal" userId="be66c245c29a67d4" providerId="LiveId" clId="{43E7F818-1474-4898-B407-9D023E4223C4}" dt="2022-12-08T07:35:48.167" v="154" actId="1076"/>
          <ac:spMkLst>
            <pc:docMk/>
            <pc:sldMk cId="3939275212" sldId="276"/>
            <ac:spMk id="16" creationId="{A67DD937-385B-A8C6-C30B-DD4DD1778B3F}"/>
          </ac:spMkLst>
        </pc:spChg>
        <pc:spChg chg="add mod">
          <ac:chgData name="ROHIN Sabharwal" userId="be66c245c29a67d4" providerId="LiveId" clId="{43E7F818-1474-4898-B407-9D023E4223C4}" dt="2022-12-08T07:36:16.888" v="160" actId="1076"/>
          <ac:spMkLst>
            <pc:docMk/>
            <pc:sldMk cId="3939275212" sldId="276"/>
            <ac:spMk id="17" creationId="{AA62B637-046B-80AC-AAB4-848EAB2EF044}"/>
          </ac:spMkLst>
        </pc:spChg>
        <pc:picChg chg="add del mod">
          <ac:chgData name="ROHIN Sabharwal" userId="be66c245c29a67d4" providerId="LiveId" clId="{43E7F818-1474-4898-B407-9D023E4223C4}" dt="2022-12-08T07:32:41.382" v="142" actId="478"/>
          <ac:picMkLst>
            <pc:docMk/>
            <pc:sldMk cId="3939275212" sldId="276"/>
            <ac:picMk id="7" creationId="{E4852597-16BC-3F04-A44B-21CD70B57499}"/>
          </ac:picMkLst>
        </pc:picChg>
        <pc:picChg chg="add del mod">
          <ac:chgData name="ROHIN Sabharwal" userId="be66c245c29a67d4" providerId="LiveId" clId="{43E7F818-1474-4898-B407-9D023E4223C4}" dt="2022-12-08T07:33:01.097" v="144" actId="478"/>
          <ac:picMkLst>
            <pc:docMk/>
            <pc:sldMk cId="3939275212" sldId="276"/>
            <ac:picMk id="11" creationId="{4F7DD687-8602-C92A-AA2F-E9E5762F2E65}"/>
          </ac:picMkLst>
        </pc:picChg>
        <pc:picChg chg="add mod ord">
          <ac:chgData name="ROHIN Sabharwal" userId="be66c245c29a67d4" providerId="LiveId" clId="{43E7F818-1474-4898-B407-9D023E4223C4}" dt="2022-12-08T07:35:04.549" v="148" actId="14100"/>
          <ac:picMkLst>
            <pc:docMk/>
            <pc:sldMk cId="3939275212" sldId="276"/>
            <ac:picMk id="15" creationId="{BE823046-4F29-5BE1-326F-C668AC6B98F1}"/>
          </ac:picMkLst>
        </pc:picChg>
      </pc:sldChg>
      <pc:sldChg chg="addSp modSp">
        <pc:chgData name="ROHIN Sabharwal" userId="be66c245c29a67d4" providerId="LiveId" clId="{43E7F818-1474-4898-B407-9D023E4223C4}" dt="2022-12-07T17:22:09.403" v="130" actId="1440"/>
        <pc:sldMkLst>
          <pc:docMk/>
          <pc:sldMk cId="4259134612" sldId="278"/>
        </pc:sldMkLst>
        <pc:picChg chg="add mod">
          <ac:chgData name="ROHIN Sabharwal" userId="be66c245c29a67d4" providerId="LiveId" clId="{43E7F818-1474-4898-B407-9D023E4223C4}" dt="2022-12-07T17:22:09.403" v="130" actId="1440"/>
          <ac:picMkLst>
            <pc:docMk/>
            <pc:sldMk cId="4259134612" sldId="278"/>
            <ac:picMk id="2050" creationId="{889EFF78-6BB7-4DE8-7B55-9C6100CC0C9F}"/>
          </ac:picMkLst>
        </pc:picChg>
      </pc:sldChg>
      <pc:sldChg chg="addSp delSp modSp">
        <pc:chgData name="ROHIN Sabharwal" userId="be66c245c29a67d4" providerId="LiveId" clId="{43E7F818-1474-4898-B407-9D023E4223C4}" dt="2022-12-07T17:19:12.266" v="111" actId="478"/>
        <pc:sldMkLst>
          <pc:docMk/>
          <pc:sldMk cId="2910485818" sldId="279"/>
        </pc:sldMkLst>
        <pc:spChg chg="mod">
          <ac:chgData name="ROHIN Sabharwal" userId="be66c245c29a67d4" providerId="LiveId" clId="{43E7F818-1474-4898-B407-9D023E4223C4}" dt="2022-12-07T17:18:18.846" v="103" actId="14100"/>
          <ac:spMkLst>
            <pc:docMk/>
            <pc:sldMk cId="2910485818" sldId="279"/>
            <ac:spMk id="3" creationId="{498844D0-1753-234A-FF6C-65F797D135B4}"/>
          </ac:spMkLst>
        </pc:spChg>
        <pc:picChg chg="add del mod">
          <ac:chgData name="ROHIN Sabharwal" userId="be66c245c29a67d4" providerId="LiveId" clId="{43E7F818-1474-4898-B407-9D023E4223C4}" dt="2022-12-07T17:18:19.683" v="104"/>
          <ac:picMkLst>
            <pc:docMk/>
            <pc:sldMk cId="2910485818" sldId="279"/>
            <ac:picMk id="3074" creationId="{194C14AE-3F43-E24A-4E4A-718ABEB819DF}"/>
          </ac:picMkLst>
        </pc:picChg>
        <pc:picChg chg="add del mod">
          <ac:chgData name="ROHIN Sabharwal" userId="be66c245c29a67d4" providerId="LiveId" clId="{43E7F818-1474-4898-B407-9D023E4223C4}" dt="2022-12-07T17:19:12.266" v="111" actId="478"/>
          <ac:picMkLst>
            <pc:docMk/>
            <pc:sldMk cId="2910485818" sldId="279"/>
            <ac:picMk id="3076" creationId="{25C9CB33-A397-4C79-9090-5331D2036732}"/>
          </ac:picMkLst>
        </pc:picChg>
      </pc:sldChg>
      <pc:sldChg chg="del">
        <pc:chgData name="ROHIN Sabharwal" userId="be66c245c29a67d4" providerId="LiveId" clId="{43E7F818-1474-4898-B407-9D023E4223C4}" dt="2022-12-08T16:18:11.459" v="494" actId="47"/>
        <pc:sldMkLst>
          <pc:docMk/>
          <pc:sldMk cId="1481513824" sldId="280"/>
        </pc:sldMkLst>
      </pc:sldChg>
      <pc:sldChg chg="addSp modSp mod modTransition">
        <pc:chgData name="ROHIN Sabharwal" userId="be66c245c29a67d4" providerId="LiveId" clId="{43E7F818-1474-4898-B407-9D023E4223C4}" dt="2022-12-08T08:31:26.010" v="493" actId="120"/>
        <pc:sldMkLst>
          <pc:docMk/>
          <pc:sldMk cId="844097200" sldId="282"/>
        </pc:sldMkLst>
        <pc:spChg chg="add mod">
          <ac:chgData name="ROHIN Sabharwal" userId="be66c245c29a67d4" providerId="LiveId" clId="{43E7F818-1474-4898-B407-9D023E4223C4}" dt="2022-12-08T08:30:48.016" v="491" actId="1076"/>
          <ac:spMkLst>
            <pc:docMk/>
            <pc:sldMk cId="844097200" sldId="282"/>
            <ac:spMk id="4" creationId="{C8BA2D9D-C42D-A364-281B-30CF511916D5}"/>
          </ac:spMkLst>
        </pc:spChg>
        <pc:spChg chg="mod">
          <ac:chgData name="ROHIN Sabharwal" userId="be66c245c29a67d4" providerId="LiveId" clId="{43E7F818-1474-4898-B407-9D023E4223C4}" dt="2022-12-08T07:48:10.756" v="282" actId="1076"/>
          <ac:spMkLst>
            <pc:docMk/>
            <pc:sldMk cId="844097200" sldId="282"/>
            <ac:spMk id="5" creationId="{B1DB2FDF-F4E1-8E11-3511-728EBC6928A0}"/>
          </ac:spMkLst>
        </pc:spChg>
        <pc:spChg chg="mod">
          <ac:chgData name="ROHIN Sabharwal" userId="be66c245c29a67d4" providerId="LiveId" clId="{43E7F818-1474-4898-B407-9D023E4223C4}" dt="2022-12-08T08:31:26.010" v="493" actId="120"/>
          <ac:spMkLst>
            <pc:docMk/>
            <pc:sldMk cId="844097200" sldId="282"/>
            <ac:spMk id="6" creationId="{007A89FC-B23F-76E0-8ABD-602376F14712}"/>
          </ac:spMkLst>
        </pc:spChg>
      </pc:sldChg>
      <pc:sldChg chg="addSp modSp new mod">
        <pc:chgData name="ROHIN Sabharwal" userId="be66c245c29a67d4" providerId="LiveId" clId="{43E7F818-1474-4898-B407-9D023E4223C4}" dt="2022-12-07T17:21:55.810" v="129" actId="1440"/>
        <pc:sldMkLst>
          <pc:docMk/>
          <pc:sldMk cId="1685870721" sldId="283"/>
        </pc:sldMkLst>
        <pc:spChg chg="add mod">
          <ac:chgData name="ROHIN Sabharwal" userId="be66c245c29a67d4" providerId="LiveId" clId="{43E7F818-1474-4898-B407-9D023E4223C4}" dt="2022-12-07T17:13:55.856" v="86" actId="1076"/>
          <ac:spMkLst>
            <pc:docMk/>
            <pc:sldMk cId="1685870721" sldId="283"/>
            <ac:spMk id="2" creationId="{34300A26-A777-C5EE-ED27-CDDC354E0498}"/>
          </ac:spMkLst>
        </pc:spChg>
        <pc:picChg chg="add mod">
          <ac:chgData name="ROHIN Sabharwal" userId="be66c245c29a67d4" providerId="LiveId" clId="{43E7F818-1474-4898-B407-9D023E4223C4}" dt="2022-12-07T17:21:55.810" v="129" actId="1440"/>
          <ac:picMkLst>
            <pc:docMk/>
            <pc:sldMk cId="1685870721" sldId="283"/>
            <ac:picMk id="1026" creationId="{58979396-6AB3-CDDF-D0B8-793CE85CD3B5}"/>
          </ac:picMkLst>
        </pc:picChg>
      </pc:sldChg>
      <pc:sldChg chg="addSp modSp new ord">
        <pc:chgData name="ROHIN Sabharwal" userId="be66c245c29a67d4" providerId="LiveId" clId="{43E7F818-1474-4898-B407-9D023E4223C4}" dt="2022-12-08T07:38:34.195" v="165" actId="1440"/>
        <pc:sldMkLst>
          <pc:docMk/>
          <pc:sldMk cId="358298266" sldId="284"/>
        </pc:sldMkLst>
        <pc:picChg chg="add mod">
          <ac:chgData name="ROHIN Sabharwal" userId="be66c245c29a67d4" providerId="LiveId" clId="{43E7F818-1474-4898-B407-9D023E4223C4}" dt="2022-12-08T07:38:34.195" v="165" actId="1440"/>
          <ac:picMkLst>
            <pc:docMk/>
            <pc:sldMk cId="358298266" sldId="284"/>
            <ac:picMk id="1026" creationId="{42935C34-5342-1798-89AA-A25D35D0A84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www.quora.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ohin032/COM-312-PROJECT"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github.com/viveksinghwazir12/2021A1R036-COM-312" TargetMode="External"/><Relationship Id="rId5" Type="http://schemas.openxmlformats.org/officeDocument/2006/relationships/hyperlink" Target="https://github.com/ujwalshan38/2021A1R038-COM-312" TargetMode="External"/><Relationship Id="rId4" Type="http://schemas.openxmlformats.org/officeDocument/2006/relationships/hyperlink" Target="https://github.com/haripriyadutta/2021a1r046___com-31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FDF0F5-63AF-BA14-6B35-117200ECAB98}"/>
              </a:ext>
            </a:extLst>
          </p:cNvPr>
          <p:cNvPicPr>
            <a:picLocks noChangeAspect="1"/>
          </p:cNvPicPr>
          <p:nvPr/>
        </p:nvPicPr>
        <p:blipFill>
          <a:blip r:embed="rId2"/>
          <a:stretch>
            <a:fillRect/>
          </a:stretch>
        </p:blipFill>
        <p:spPr>
          <a:xfrm>
            <a:off x="3747242" y="241133"/>
            <a:ext cx="4572009" cy="1612395"/>
          </a:xfrm>
          <a:prstGeom prst="rect">
            <a:avLst/>
          </a:prstGeom>
        </p:spPr>
      </p:pic>
      <p:sp>
        <p:nvSpPr>
          <p:cNvPr id="4" name="TextBox 3">
            <a:extLst>
              <a:ext uri="{FF2B5EF4-FFF2-40B4-BE49-F238E27FC236}">
                <a16:creationId xmlns:a16="http://schemas.microsoft.com/office/drawing/2014/main" id="{C8BA2D9D-C42D-A364-281B-30CF511916D5}"/>
              </a:ext>
            </a:extLst>
          </p:cNvPr>
          <p:cNvSpPr txBox="1"/>
          <p:nvPr/>
        </p:nvSpPr>
        <p:spPr>
          <a:xfrm>
            <a:off x="2770093" y="3410902"/>
            <a:ext cx="7906871" cy="1200329"/>
          </a:xfrm>
          <a:prstGeom prst="rect">
            <a:avLst/>
          </a:prstGeom>
          <a:noFill/>
        </p:spPr>
        <p:txBody>
          <a:bodyPr wrap="square" rtlCol="0">
            <a:spAutoFit/>
          </a:bodyPr>
          <a:lstStyle/>
          <a:p>
            <a:r>
              <a:rPr lang="en-US" sz="3600" b="1" u="sng" dirty="0">
                <a:latin typeface="Gabriola" panose="04040605051002020D02" pitchFamily="82" charset="0"/>
              </a:rPr>
              <a:t>Implementing First, Best and Worst Fit Contiguous Memory Allocation Techniques</a:t>
            </a:r>
            <a:endParaRPr lang="en-IN" sz="3600" b="1" u="sng" dirty="0">
              <a:latin typeface="Gabriola" panose="04040605051002020D02" pitchFamily="82" charset="0"/>
            </a:endParaRPr>
          </a:p>
        </p:txBody>
      </p:sp>
      <p:sp>
        <p:nvSpPr>
          <p:cNvPr id="7" name="TextBox 6">
            <a:extLst>
              <a:ext uri="{FF2B5EF4-FFF2-40B4-BE49-F238E27FC236}">
                <a16:creationId xmlns:a16="http://schemas.microsoft.com/office/drawing/2014/main" id="{D31B1BDF-2E5F-FF28-529D-F8FADB8A5D81}"/>
              </a:ext>
            </a:extLst>
          </p:cNvPr>
          <p:cNvSpPr txBox="1"/>
          <p:nvPr/>
        </p:nvSpPr>
        <p:spPr>
          <a:xfrm>
            <a:off x="8964706" y="4478710"/>
            <a:ext cx="2662518" cy="2246769"/>
          </a:xfrm>
          <a:prstGeom prst="rect">
            <a:avLst/>
          </a:prstGeom>
          <a:noFill/>
        </p:spPr>
        <p:txBody>
          <a:bodyPr wrap="square" rtlCol="0">
            <a:spAutoFit/>
          </a:bodyPr>
          <a:lstStyle/>
          <a:p>
            <a:r>
              <a:rPr lang="en-US" dirty="0"/>
              <a:t> </a:t>
            </a:r>
            <a:r>
              <a:rPr lang="en-US" sz="2800" b="1" u="sng" dirty="0">
                <a:latin typeface="Gabriola" panose="04040605051002020D02" pitchFamily="82" charset="0"/>
              </a:rPr>
              <a:t>Presented By :</a:t>
            </a:r>
          </a:p>
          <a:p>
            <a:pPr marL="285750" indent="-285750">
              <a:buFont typeface="Wingdings" panose="05000000000000000000" pitchFamily="2" charset="2"/>
              <a:buChar char="§"/>
            </a:pPr>
            <a:r>
              <a:rPr lang="en-US" sz="2800" b="1" dirty="0">
                <a:latin typeface="Gabriola" panose="04040605051002020D02" pitchFamily="82" charset="0"/>
              </a:rPr>
              <a:t>Rohin Sabharwal</a:t>
            </a:r>
          </a:p>
          <a:p>
            <a:pPr marL="285750" indent="-285750">
              <a:buFont typeface="Wingdings" panose="05000000000000000000" pitchFamily="2" charset="2"/>
              <a:buChar char="§"/>
            </a:pPr>
            <a:r>
              <a:rPr lang="en-US" sz="2800" b="1" dirty="0" err="1">
                <a:latin typeface="Gabriola" panose="04040605051002020D02" pitchFamily="82" charset="0"/>
              </a:rPr>
              <a:t>Haripriya</a:t>
            </a:r>
            <a:r>
              <a:rPr lang="en-US" sz="2800" b="1" dirty="0">
                <a:latin typeface="Gabriola" panose="04040605051002020D02" pitchFamily="82" charset="0"/>
              </a:rPr>
              <a:t> Dutta</a:t>
            </a:r>
          </a:p>
          <a:p>
            <a:pPr marL="285750" indent="-285750">
              <a:buFont typeface="Wingdings" panose="05000000000000000000" pitchFamily="2" charset="2"/>
              <a:buChar char="§"/>
            </a:pPr>
            <a:r>
              <a:rPr lang="en-US" sz="2800" b="1" dirty="0">
                <a:latin typeface="Gabriola" panose="04040605051002020D02" pitchFamily="82" charset="0"/>
              </a:rPr>
              <a:t>Vivek Singh Wazir</a:t>
            </a:r>
          </a:p>
          <a:p>
            <a:pPr marL="285750" indent="-285750">
              <a:buFont typeface="Wingdings" panose="05000000000000000000" pitchFamily="2" charset="2"/>
              <a:buChar char="§"/>
            </a:pPr>
            <a:r>
              <a:rPr lang="en-US" sz="2800" b="1" dirty="0" err="1">
                <a:latin typeface="Gabriola" panose="04040605051002020D02" pitchFamily="82" charset="0"/>
              </a:rPr>
              <a:t>Ujwal</a:t>
            </a:r>
            <a:r>
              <a:rPr lang="en-US" sz="2800" b="1" dirty="0">
                <a:latin typeface="Gabriola" panose="04040605051002020D02" pitchFamily="82" charset="0"/>
              </a:rPr>
              <a:t> Shan</a:t>
            </a:r>
            <a:endParaRPr lang="en-IN" sz="2800" b="1" dirty="0">
              <a:latin typeface="Gabriola" panose="04040605051002020D02" pitchFamily="82" charset="0"/>
            </a:endParaRPr>
          </a:p>
        </p:txBody>
      </p:sp>
      <p:sp>
        <p:nvSpPr>
          <p:cNvPr id="8" name="TextBox 7">
            <a:extLst>
              <a:ext uri="{FF2B5EF4-FFF2-40B4-BE49-F238E27FC236}">
                <a16:creationId xmlns:a16="http://schemas.microsoft.com/office/drawing/2014/main" id="{4E94F541-FD3F-41B2-F51C-0B3A844F12F1}"/>
              </a:ext>
            </a:extLst>
          </p:cNvPr>
          <p:cNvSpPr txBox="1"/>
          <p:nvPr/>
        </p:nvSpPr>
        <p:spPr>
          <a:xfrm>
            <a:off x="1483658" y="5771372"/>
            <a:ext cx="2572871" cy="954107"/>
          </a:xfrm>
          <a:prstGeom prst="rect">
            <a:avLst/>
          </a:prstGeom>
          <a:noFill/>
        </p:spPr>
        <p:txBody>
          <a:bodyPr wrap="square" rtlCol="0">
            <a:spAutoFit/>
          </a:bodyPr>
          <a:lstStyle/>
          <a:p>
            <a:r>
              <a:rPr lang="en-US" sz="2800" b="1" u="sng" dirty="0">
                <a:latin typeface="Gabriola" panose="04040605051002020D02" pitchFamily="82" charset="0"/>
              </a:rPr>
              <a:t>Faculty Guide :</a:t>
            </a:r>
          </a:p>
          <a:p>
            <a:r>
              <a:rPr lang="en-US" sz="2800" b="1" dirty="0">
                <a:latin typeface="Gabriola" panose="04040605051002020D02" pitchFamily="82" charset="0"/>
              </a:rPr>
              <a:t>Mr. Saurabh Sharma</a:t>
            </a:r>
            <a:endParaRPr lang="en-IN" sz="2400" b="1" dirty="0">
              <a:latin typeface="Gabriola" panose="04040605051002020D02" pitchFamily="82" charset="0"/>
            </a:endParaRPr>
          </a:p>
        </p:txBody>
      </p:sp>
      <p:sp>
        <p:nvSpPr>
          <p:cNvPr id="11" name="TextBox 10">
            <a:extLst>
              <a:ext uri="{FF2B5EF4-FFF2-40B4-BE49-F238E27FC236}">
                <a16:creationId xmlns:a16="http://schemas.microsoft.com/office/drawing/2014/main" id="{3F8668D4-A6F8-7DB7-ACA4-20E3D429A272}"/>
              </a:ext>
            </a:extLst>
          </p:cNvPr>
          <p:cNvSpPr txBox="1"/>
          <p:nvPr/>
        </p:nvSpPr>
        <p:spPr>
          <a:xfrm>
            <a:off x="851650" y="1877147"/>
            <a:ext cx="8399925" cy="1015663"/>
          </a:xfrm>
          <a:prstGeom prst="rect">
            <a:avLst/>
          </a:prstGeom>
          <a:noFill/>
        </p:spPr>
        <p:txBody>
          <a:bodyPr wrap="square" rtlCol="0">
            <a:spAutoFit/>
          </a:bodyPr>
          <a:lstStyle/>
          <a:p>
            <a:r>
              <a:rPr lang="en-US" sz="6000" b="1" u="sng" dirty="0">
                <a:latin typeface="Gabriola" panose="04040605051002020D02" pitchFamily="82" charset="0"/>
              </a:rPr>
              <a:t>Operating System  Mini Project</a:t>
            </a:r>
            <a:endParaRPr lang="en-IN" sz="6000" b="1" u="sng" dirty="0">
              <a:latin typeface="Gabriola" panose="04040605051002020D02" pitchFamily="82" charset="0"/>
            </a:endParaRPr>
          </a:p>
        </p:txBody>
      </p:sp>
    </p:spTree>
    <p:extLst>
      <p:ext uri="{BB962C8B-B14F-4D97-AF65-F5344CB8AC3E}">
        <p14:creationId xmlns:p14="http://schemas.microsoft.com/office/powerpoint/2010/main" val="8440972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CB51-E485-5FB0-A696-1BE708000988}"/>
              </a:ext>
            </a:extLst>
          </p:cNvPr>
          <p:cNvSpPr>
            <a:spLocks noGrp="1"/>
          </p:cNvSpPr>
          <p:nvPr>
            <p:ph type="title"/>
          </p:nvPr>
        </p:nvSpPr>
        <p:spPr/>
        <p:txBody>
          <a:bodyPr/>
          <a:lstStyle/>
          <a:p>
            <a:r>
              <a:rPr lang="en-IN" sz="2000" dirty="0">
                <a:solidFill>
                  <a:schemeClr val="accent2">
                    <a:lumMod val="50000"/>
                  </a:schemeClr>
                </a:solidFill>
              </a:rPr>
              <a:t>Best Fit Memory Allocation Algorithm:</a:t>
            </a:r>
            <a:endParaRPr lang="en-IN" dirty="0"/>
          </a:p>
        </p:txBody>
      </p:sp>
      <p:sp>
        <p:nvSpPr>
          <p:cNvPr id="4" name="Text Placeholder 3">
            <a:extLst>
              <a:ext uri="{FF2B5EF4-FFF2-40B4-BE49-F238E27FC236}">
                <a16:creationId xmlns:a16="http://schemas.microsoft.com/office/drawing/2014/main" id="{09A042BD-E792-0716-C56A-9F063628DF87}"/>
              </a:ext>
            </a:extLst>
          </p:cNvPr>
          <p:cNvSpPr>
            <a:spLocks noGrp="1"/>
          </p:cNvSpPr>
          <p:nvPr>
            <p:ph type="body" sz="half" idx="2"/>
          </p:nvPr>
        </p:nvSpPr>
        <p:spPr/>
        <p:txBody>
          <a:bodyPr/>
          <a:lstStyle/>
          <a:p>
            <a:pPr algn="l" fontAlgn="base">
              <a:buFont typeface="+mj-lt"/>
              <a:buAutoNum type="arabicPeriod"/>
            </a:pPr>
            <a:r>
              <a:rPr lang="en-US" b="0" i="0" dirty="0">
                <a:solidFill>
                  <a:schemeClr val="accent2">
                    <a:lumMod val="50000"/>
                  </a:schemeClr>
                </a:solidFill>
                <a:effectLst/>
                <a:latin typeface="Verdana" panose="020B0604030504040204" pitchFamily="34" charset="0"/>
              </a:rPr>
              <a:t>Get no. of Processes and no. of blocks.</a:t>
            </a:r>
          </a:p>
          <a:p>
            <a:pPr algn="l" fontAlgn="base">
              <a:buFont typeface="+mj-lt"/>
              <a:buAutoNum type="arabicPeriod"/>
            </a:pPr>
            <a:r>
              <a:rPr lang="en-US" b="0" i="0" dirty="0">
                <a:solidFill>
                  <a:schemeClr val="accent2">
                    <a:lumMod val="50000"/>
                  </a:schemeClr>
                </a:solidFill>
                <a:effectLst/>
                <a:latin typeface="Verdana" panose="020B0604030504040204" pitchFamily="34" charset="0"/>
              </a:rPr>
              <a:t>After that get the size of each block and process requests.</a:t>
            </a:r>
          </a:p>
          <a:p>
            <a:pPr algn="l" fontAlgn="base">
              <a:buFont typeface="+mj-lt"/>
              <a:buAutoNum type="arabicPeriod"/>
            </a:pPr>
            <a:r>
              <a:rPr lang="en-US" b="0" i="0" dirty="0">
                <a:solidFill>
                  <a:schemeClr val="accent2">
                    <a:lumMod val="50000"/>
                  </a:schemeClr>
                </a:solidFill>
                <a:effectLst/>
                <a:latin typeface="Verdana" panose="020B0604030504040204" pitchFamily="34" charset="0"/>
              </a:rPr>
              <a:t>Then select the best memory block that can be allocated using the </a:t>
            </a:r>
            <a:r>
              <a:rPr lang="en-US" dirty="0">
                <a:solidFill>
                  <a:schemeClr val="accent2">
                    <a:lumMod val="50000"/>
                  </a:schemeClr>
                </a:solidFill>
                <a:latin typeface="Verdana" panose="020B0604030504040204" pitchFamily="34" charset="0"/>
              </a:rPr>
              <a:t>previous</a:t>
            </a:r>
            <a:r>
              <a:rPr lang="en-US" b="0" i="0" dirty="0">
                <a:solidFill>
                  <a:schemeClr val="accent2">
                    <a:lumMod val="50000"/>
                  </a:schemeClr>
                </a:solidFill>
                <a:effectLst/>
                <a:latin typeface="Verdana" panose="020B0604030504040204" pitchFamily="34" charset="0"/>
              </a:rPr>
              <a:t> definition.</a:t>
            </a:r>
          </a:p>
          <a:p>
            <a:pPr algn="l" fontAlgn="base">
              <a:buFont typeface="+mj-lt"/>
              <a:buAutoNum type="arabicPeriod"/>
            </a:pPr>
            <a:r>
              <a:rPr lang="en-US" b="0" i="0" dirty="0">
                <a:solidFill>
                  <a:schemeClr val="accent2">
                    <a:lumMod val="50000"/>
                  </a:schemeClr>
                </a:solidFill>
                <a:effectLst/>
                <a:latin typeface="Verdana" panose="020B0604030504040204" pitchFamily="34" charset="0"/>
              </a:rPr>
              <a:t>Display the processes with the blocks that are allocated to a respective process.</a:t>
            </a:r>
          </a:p>
          <a:p>
            <a:pPr algn="l" fontAlgn="base">
              <a:buFont typeface="+mj-lt"/>
              <a:buAutoNum type="arabicPeriod"/>
            </a:pPr>
            <a:r>
              <a:rPr lang="en-US" b="0" i="0" dirty="0">
                <a:solidFill>
                  <a:schemeClr val="accent2">
                    <a:lumMod val="50000"/>
                  </a:schemeClr>
                </a:solidFill>
                <a:effectLst/>
                <a:latin typeface="Verdana" panose="020B0604030504040204" pitchFamily="34" charset="0"/>
              </a:rPr>
              <a:t>Value of Fragmentation is optional to display to keep track of wasted memory.</a:t>
            </a:r>
          </a:p>
          <a:p>
            <a:pPr algn="l" fontAlgn="base">
              <a:buFont typeface="+mj-lt"/>
              <a:buAutoNum type="arabicPeriod"/>
            </a:pPr>
            <a:r>
              <a:rPr lang="en-US" b="0" i="0" dirty="0">
                <a:solidFill>
                  <a:schemeClr val="accent2">
                    <a:lumMod val="50000"/>
                  </a:schemeClr>
                </a:solidFill>
                <a:effectLst/>
                <a:latin typeface="Verdana" panose="020B0604030504040204" pitchFamily="34" charset="0"/>
              </a:rPr>
              <a:t>Stop.</a:t>
            </a:r>
          </a:p>
          <a:p>
            <a:endParaRPr lang="en-IN" dirty="0"/>
          </a:p>
        </p:txBody>
      </p:sp>
      <p:pic>
        <p:nvPicPr>
          <p:cNvPr id="15" name="Content Placeholder 14">
            <a:extLst>
              <a:ext uri="{FF2B5EF4-FFF2-40B4-BE49-F238E27FC236}">
                <a16:creationId xmlns:a16="http://schemas.microsoft.com/office/drawing/2014/main" id="{BE823046-4F29-5BE1-326F-C668AC6B98F1}"/>
              </a:ext>
            </a:extLst>
          </p:cNvPr>
          <p:cNvPicPr>
            <a:picLocks noGrp="1" noChangeAspect="1"/>
          </p:cNvPicPr>
          <p:nvPr>
            <p:ph idx="1"/>
          </p:nvPr>
        </p:nvPicPr>
        <p:blipFill>
          <a:blip r:embed="rId2"/>
          <a:stretch>
            <a:fillRect/>
          </a:stretch>
        </p:blipFill>
        <p:spPr>
          <a:xfrm>
            <a:off x="6651812" y="571593"/>
            <a:ext cx="5342964" cy="6151935"/>
          </a:xfrm>
        </p:spPr>
      </p:pic>
      <p:sp>
        <p:nvSpPr>
          <p:cNvPr id="16" name="TextBox 15">
            <a:extLst>
              <a:ext uri="{FF2B5EF4-FFF2-40B4-BE49-F238E27FC236}">
                <a16:creationId xmlns:a16="http://schemas.microsoft.com/office/drawing/2014/main" id="{A67DD937-385B-A8C6-C30B-DD4DD1778B3F}"/>
              </a:ext>
            </a:extLst>
          </p:cNvPr>
          <p:cNvSpPr txBox="1"/>
          <p:nvPr/>
        </p:nvSpPr>
        <p:spPr>
          <a:xfrm>
            <a:off x="7888941" y="2617694"/>
            <a:ext cx="914400" cy="230832"/>
          </a:xfrm>
          <a:prstGeom prst="rect">
            <a:avLst/>
          </a:prstGeom>
          <a:noFill/>
        </p:spPr>
        <p:txBody>
          <a:bodyPr wrap="square" rtlCol="0">
            <a:spAutoFit/>
          </a:bodyPr>
          <a:lstStyle/>
          <a:p>
            <a:r>
              <a:rPr lang="en-US" sz="900" dirty="0"/>
              <a:t>No</a:t>
            </a:r>
            <a:endParaRPr lang="en-IN" sz="900" dirty="0"/>
          </a:p>
        </p:txBody>
      </p:sp>
      <p:sp>
        <p:nvSpPr>
          <p:cNvPr id="17" name="TextBox 16">
            <a:extLst>
              <a:ext uri="{FF2B5EF4-FFF2-40B4-BE49-F238E27FC236}">
                <a16:creationId xmlns:a16="http://schemas.microsoft.com/office/drawing/2014/main" id="{AA62B637-046B-80AC-AAB4-848EAB2EF044}"/>
              </a:ext>
            </a:extLst>
          </p:cNvPr>
          <p:cNvSpPr txBox="1"/>
          <p:nvPr/>
        </p:nvSpPr>
        <p:spPr>
          <a:xfrm>
            <a:off x="9708777" y="4670612"/>
            <a:ext cx="914400" cy="230832"/>
          </a:xfrm>
          <a:prstGeom prst="rect">
            <a:avLst/>
          </a:prstGeom>
          <a:noFill/>
        </p:spPr>
        <p:txBody>
          <a:bodyPr wrap="square" rtlCol="0">
            <a:spAutoFit/>
          </a:bodyPr>
          <a:lstStyle/>
          <a:p>
            <a:r>
              <a:rPr lang="en-US" sz="900" dirty="0"/>
              <a:t>Yes</a:t>
            </a:r>
            <a:endParaRPr lang="en-IN" sz="900" dirty="0"/>
          </a:p>
        </p:txBody>
      </p:sp>
    </p:spTree>
    <p:extLst>
      <p:ext uri="{BB962C8B-B14F-4D97-AF65-F5344CB8AC3E}">
        <p14:creationId xmlns:p14="http://schemas.microsoft.com/office/powerpoint/2010/main" val="3939275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CED7-3E02-8003-AA2C-60E10A0B77BA}"/>
              </a:ext>
            </a:extLst>
          </p:cNvPr>
          <p:cNvSpPr>
            <a:spLocks noGrp="1"/>
          </p:cNvSpPr>
          <p:nvPr>
            <p:ph type="title"/>
          </p:nvPr>
        </p:nvSpPr>
        <p:spPr/>
        <p:txBody>
          <a:bodyPr/>
          <a:lstStyle/>
          <a:p>
            <a:r>
              <a:rPr lang="en-IN" sz="2000" dirty="0">
                <a:solidFill>
                  <a:schemeClr val="accent2">
                    <a:lumMod val="50000"/>
                  </a:schemeClr>
                </a:solidFill>
              </a:rPr>
              <a:t>Worst Fit Memory Allocation </a:t>
            </a:r>
            <a:r>
              <a:rPr lang="en-IN" sz="2000" dirty="0" err="1">
                <a:solidFill>
                  <a:schemeClr val="accent2">
                    <a:lumMod val="50000"/>
                  </a:schemeClr>
                </a:solidFill>
              </a:rPr>
              <a:t>Algorihtm</a:t>
            </a:r>
            <a:r>
              <a:rPr lang="en-IN" sz="2000" dirty="0">
                <a:solidFill>
                  <a:schemeClr val="accent2">
                    <a:lumMod val="50000"/>
                  </a:schemeClr>
                </a:solidFill>
              </a:rPr>
              <a:t>:</a:t>
            </a:r>
            <a:endParaRPr lang="en-IN" dirty="0"/>
          </a:p>
        </p:txBody>
      </p:sp>
      <p:pic>
        <p:nvPicPr>
          <p:cNvPr id="6" name="Content Placeholder 5">
            <a:extLst>
              <a:ext uri="{FF2B5EF4-FFF2-40B4-BE49-F238E27FC236}">
                <a16:creationId xmlns:a16="http://schemas.microsoft.com/office/drawing/2014/main" id="{AFA81649-45B1-3A76-1C82-693B473A5E50}"/>
              </a:ext>
            </a:extLst>
          </p:cNvPr>
          <p:cNvPicPr>
            <a:picLocks noGrp="1" noChangeAspect="1"/>
          </p:cNvPicPr>
          <p:nvPr>
            <p:ph idx="1"/>
          </p:nvPr>
        </p:nvPicPr>
        <p:blipFill>
          <a:blip r:embed="rId2"/>
          <a:stretch>
            <a:fillRect/>
          </a:stretch>
        </p:blipFill>
        <p:spPr>
          <a:xfrm>
            <a:off x="6658097" y="920715"/>
            <a:ext cx="4511431" cy="4465707"/>
          </a:xfrm>
        </p:spPr>
      </p:pic>
      <p:sp>
        <p:nvSpPr>
          <p:cNvPr id="4" name="Text Placeholder 3">
            <a:extLst>
              <a:ext uri="{FF2B5EF4-FFF2-40B4-BE49-F238E27FC236}">
                <a16:creationId xmlns:a16="http://schemas.microsoft.com/office/drawing/2014/main" id="{EDEFD402-44B0-6C3A-9B03-268DFC3C87FB}"/>
              </a:ext>
            </a:extLst>
          </p:cNvPr>
          <p:cNvSpPr>
            <a:spLocks noGrp="1"/>
          </p:cNvSpPr>
          <p:nvPr>
            <p:ph type="body" sz="half" idx="2"/>
          </p:nvPr>
        </p:nvSpPr>
        <p:spPr/>
        <p:txBody>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accent2">
                    <a:lumMod val="50000"/>
                  </a:schemeClr>
                </a:solidFill>
                <a:effectLst/>
                <a:latin typeface="Arial Unicode MS"/>
              </a:rPr>
              <a:t>Input memory blocks and processes with sizes.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accent2">
                  <a:lumMod val="50000"/>
                </a:schemeClr>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2">
                    <a:lumMod val="50000"/>
                  </a:schemeClr>
                </a:solidFill>
                <a:effectLst/>
                <a:latin typeface="Arial Unicode MS"/>
              </a:rPr>
              <a:t>2. Initialize all memory blocks as free.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2">
                    <a:lumMod val="50000"/>
                  </a:schemeClr>
                </a:solidFill>
                <a:effectLst/>
                <a:latin typeface="Arial Unicode MS"/>
              </a:rPr>
              <a:t>3. Start by picking each process and find the maximum block size that can be assigned to current process i.e., find max(</a:t>
            </a:r>
            <a:r>
              <a:rPr kumimoji="0" lang="en-US" altLang="en-US" b="0" i="0" u="none" strike="noStrike" cap="none" normalizeH="0" baseline="0" dirty="0" err="1">
                <a:ln>
                  <a:noFill/>
                </a:ln>
                <a:solidFill>
                  <a:schemeClr val="accent2">
                    <a:lumMod val="50000"/>
                  </a:schemeClr>
                </a:solidFill>
                <a:effectLst/>
                <a:latin typeface="Arial Unicode MS"/>
              </a:rPr>
              <a:t>bockSize</a:t>
            </a:r>
            <a:r>
              <a:rPr kumimoji="0" lang="en-US" altLang="en-US" b="0" i="0" u="none" strike="noStrike" cap="none" normalizeH="0" baseline="0" dirty="0">
                <a:ln>
                  <a:noFill/>
                </a:ln>
                <a:solidFill>
                  <a:schemeClr val="accent2">
                    <a:lumMod val="50000"/>
                  </a:schemeClr>
                </a:solidFill>
                <a:effectLst/>
                <a:latin typeface="Arial Unicode MS"/>
              </a:rPr>
              <a:t>[1], </a:t>
            </a:r>
            <a:r>
              <a:rPr kumimoji="0" lang="en-US" altLang="en-US" b="0" i="0" u="none" strike="noStrike" cap="none" normalizeH="0" baseline="0" dirty="0" err="1">
                <a:ln>
                  <a:noFill/>
                </a:ln>
                <a:solidFill>
                  <a:schemeClr val="accent2">
                    <a:lumMod val="50000"/>
                  </a:schemeClr>
                </a:solidFill>
                <a:effectLst/>
                <a:latin typeface="Arial Unicode MS"/>
              </a:rPr>
              <a:t>blockSize</a:t>
            </a:r>
            <a:r>
              <a:rPr kumimoji="0" lang="en-US" altLang="en-US" b="0" i="0" u="none" strike="noStrike" cap="none" normalizeH="0" baseline="0" dirty="0">
                <a:ln>
                  <a:noFill/>
                </a:ln>
                <a:solidFill>
                  <a:schemeClr val="accent2">
                    <a:lumMod val="50000"/>
                  </a:schemeClr>
                </a:solidFill>
                <a:effectLst/>
                <a:latin typeface="Arial Unicode MS"/>
              </a:rPr>
              <a:t>[2],.....</a:t>
            </a:r>
            <a:r>
              <a:rPr kumimoji="0" lang="en-US" altLang="en-US" b="0" i="0" u="none" strike="noStrike" cap="none" normalizeH="0" baseline="0" dirty="0" err="1">
                <a:ln>
                  <a:noFill/>
                </a:ln>
                <a:solidFill>
                  <a:schemeClr val="accent2">
                    <a:lumMod val="50000"/>
                  </a:schemeClr>
                </a:solidFill>
                <a:effectLst/>
                <a:latin typeface="Arial Unicode MS"/>
              </a:rPr>
              <a:t>blockSize</a:t>
            </a:r>
            <a:r>
              <a:rPr kumimoji="0" lang="en-US" altLang="en-US" b="0" i="0" u="none" strike="noStrike" cap="none" normalizeH="0" baseline="0" dirty="0">
                <a:ln>
                  <a:noFill/>
                </a:ln>
                <a:solidFill>
                  <a:schemeClr val="accent2">
                    <a:lumMod val="50000"/>
                  </a:schemeClr>
                </a:solidFill>
                <a:effectLst/>
                <a:latin typeface="Arial Unicode MS"/>
              </a:rPr>
              <a:t>[n]) &gt; </a:t>
            </a:r>
            <a:r>
              <a:rPr kumimoji="0" lang="en-US" altLang="en-US" b="0" i="0" u="none" strike="noStrike" cap="none" normalizeH="0" baseline="0" dirty="0" err="1">
                <a:ln>
                  <a:noFill/>
                </a:ln>
                <a:solidFill>
                  <a:schemeClr val="accent2">
                    <a:lumMod val="50000"/>
                  </a:schemeClr>
                </a:solidFill>
                <a:effectLst/>
                <a:latin typeface="Arial Unicode MS"/>
              </a:rPr>
              <a:t>processSize</a:t>
            </a:r>
            <a:r>
              <a:rPr kumimoji="0" lang="en-US" altLang="en-US" b="0" i="0" u="none" strike="noStrike" cap="none" normalizeH="0" baseline="0" dirty="0">
                <a:ln>
                  <a:noFill/>
                </a:ln>
                <a:solidFill>
                  <a:schemeClr val="accent2">
                    <a:lumMod val="50000"/>
                  </a:schemeClr>
                </a:solidFill>
                <a:effectLst/>
                <a:latin typeface="Arial Unicode MS"/>
              </a:rPr>
              <a:t>[current],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accent2">
                  <a:lumMod val="50000"/>
                </a:schemeClr>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53535"/>
                </a:solidFill>
                <a:effectLst/>
                <a:latin typeface="Arial Unicode MS"/>
              </a:rPr>
              <a:t>4. </a:t>
            </a:r>
            <a:r>
              <a:rPr kumimoji="0" lang="en-US" altLang="en-US" b="0" i="0" u="none" strike="noStrike" cap="none" normalizeH="0" baseline="0" dirty="0">
                <a:ln>
                  <a:noFill/>
                </a:ln>
                <a:solidFill>
                  <a:schemeClr val="accent2">
                    <a:lumMod val="50000"/>
                  </a:schemeClr>
                </a:solidFill>
                <a:effectLst/>
                <a:latin typeface="Arial Unicode MS"/>
              </a:rPr>
              <a:t>If found then assign it to the current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accent2">
                  <a:lumMod val="50000"/>
                </a:schemeClr>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2">
                    <a:lumMod val="50000"/>
                  </a:schemeClr>
                </a:solidFill>
                <a:effectLst/>
                <a:latin typeface="Arial Unicode MS"/>
              </a:rPr>
              <a:t>5.If not then leave that process and keep checking the further processes</a:t>
            </a:r>
            <a:r>
              <a:rPr kumimoji="0" lang="en-US" altLang="en-US" sz="800" b="0" i="0" u="none" strike="noStrike" cap="none" normalizeH="0" baseline="0" dirty="0">
                <a:ln>
                  <a:noFill/>
                </a:ln>
                <a:solidFill>
                  <a:srgbClr val="353535"/>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1872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300A26-A777-C5EE-ED27-CDDC354E0498}"/>
              </a:ext>
            </a:extLst>
          </p:cNvPr>
          <p:cNvSpPr txBox="1"/>
          <p:nvPr/>
        </p:nvSpPr>
        <p:spPr>
          <a:xfrm>
            <a:off x="2788024" y="2078050"/>
            <a:ext cx="9959788" cy="1754326"/>
          </a:xfrm>
          <a:prstGeom prst="rect">
            <a:avLst/>
          </a:prstGeom>
          <a:noFill/>
        </p:spPr>
        <p:txBody>
          <a:bodyPr wrap="square" rtlCol="0">
            <a:spAutoFit/>
          </a:bodyPr>
          <a:lstStyle/>
          <a:p>
            <a:r>
              <a:rPr lang="en-IN" sz="5400" b="1" dirty="0"/>
              <a:t>Let’s see the IMPLEMENTATION</a:t>
            </a:r>
            <a:endParaRPr lang="en-IN" sz="4800" b="1" dirty="0"/>
          </a:p>
        </p:txBody>
      </p:sp>
      <p:pic>
        <p:nvPicPr>
          <p:cNvPr id="1026" name="Picture 2" descr="See the source image">
            <a:extLst>
              <a:ext uri="{FF2B5EF4-FFF2-40B4-BE49-F238E27FC236}">
                <a16:creationId xmlns:a16="http://schemas.microsoft.com/office/drawing/2014/main" id="{58979396-6AB3-CDDF-D0B8-793CE85CD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635" y="3832376"/>
            <a:ext cx="4733365" cy="300321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870721"/>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8B94-D580-E2D6-C850-F7375E552B81}"/>
              </a:ext>
            </a:extLst>
          </p:cNvPr>
          <p:cNvSpPr>
            <a:spLocks noGrp="1"/>
          </p:cNvSpPr>
          <p:nvPr>
            <p:ph type="title"/>
          </p:nvPr>
        </p:nvSpPr>
        <p:spPr/>
        <p:txBody>
          <a:bodyPr>
            <a:normAutofit/>
          </a:bodyPr>
          <a:lstStyle/>
          <a:p>
            <a:r>
              <a:rPr lang="en-IN" sz="4000" dirty="0">
                <a:solidFill>
                  <a:schemeClr val="accent2">
                    <a:lumMod val="50000"/>
                  </a:schemeClr>
                </a:solidFill>
                <a:effectLst>
                  <a:outerShdw blurRad="38100" dist="38100" dir="2700000" algn="tl">
                    <a:srgbClr val="000000">
                      <a:alpha val="43137"/>
                    </a:srgbClr>
                  </a:outerShdw>
                </a:effectLst>
                <a:latin typeface="Modern No. 20" panose="02070704070505020303" pitchFamily="18" charset="0"/>
              </a:rPr>
              <a:t>Reference</a:t>
            </a:r>
            <a:endParaRPr lang="en-IN" sz="4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84EA201-F089-2272-4495-3F8863B08E1C}"/>
              </a:ext>
            </a:extLst>
          </p:cNvPr>
          <p:cNvSpPr>
            <a:spLocks noGrp="1"/>
          </p:cNvSpPr>
          <p:nvPr>
            <p:ph idx="1"/>
          </p:nvPr>
        </p:nvSpPr>
        <p:spPr/>
        <p:txBody>
          <a:bodyPr/>
          <a:lstStyle/>
          <a:p>
            <a:r>
              <a:rPr lang="en-IN" dirty="0" err="1"/>
              <a:t>Geeksforgeeks</a:t>
            </a:r>
            <a:r>
              <a:rPr lang="en-IN" dirty="0"/>
              <a:t>(</a:t>
            </a:r>
            <a:r>
              <a:rPr lang="en-IN" dirty="0">
                <a:hlinkClick r:id="rId2"/>
              </a:rPr>
              <a:t>https://www.geeksforgeeks.org/</a:t>
            </a:r>
            <a:r>
              <a:rPr lang="en-IN" dirty="0"/>
              <a:t>)</a:t>
            </a:r>
          </a:p>
          <a:p>
            <a:r>
              <a:rPr lang="en-IN" dirty="0" err="1"/>
              <a:t>Javapoint</a:t>
            </a:r>
            <a:r>
              <a:rPr lang="en-IN" dirty="0"/>
              <a:t>(</a:t>
            </a:r>
            <a:r>
              <a:rPr lang="en-IN" dirty="0">
                <a:hlinkClick r:id="rId3"/>
              </a:rPr>
              <a:t>https://www.javatpoint.com/</a:t>
            </a:r>
            <a:r>
              <a:rPr lang="en-IN" dirty="0"/>
              <a:t>)</a:t>
            </a:r>
          </a:p>
          <a:p>
            <a:r>
              <a:rPr lang="en-IN" dirty="0"/>
              <a:t>Quora(</a:t>
            </a:r>
            <a:r>
              <a:rPr lang="en-IN" dirty="0">
                <a:hlinkClick r:id="rId4"/>
              </a:rPr>
              <a:t>https://www.quora.com/</a:t>
            </a:r>
            <a:r>
              <a:rPr lang="en-IN" dirty="0"/>
              <a:t>)</a:t>
            </a:r>
          </a:p>
          <a:p>
            <a:r>
              <a:rPr lang="en-IN" dirty="0" err="1"/>
              <a:t>Leetcode</a:t>
            </a:r>
            <a:r>
              <a:rPr lang="en-IN" dirty="0"/>
              <a:t>(</a:t>
            </a:r>
            <a:r>
              <a:rPr lang="en-IN" dirty="0">
                <a:hlinkClick r:id="rId4"/>
              </a:rPr>
              <a:t>https://www.quora.com/</a:t>
            </a:r>
            <a:r>
              <a:rPr lang="en-IN" dirty="0"/>
              <a:t>)</a:t>
            </a:r>
          </a:p>
          <a:p>
            <a:pPr marL="0" indent="0">
              <a:buNone/>
            </a:pPr>
            <a:endParaRPr lang="en-IN" dirty="0"/>
          </a:p>
        </p:txBody>
      </p:sp>
      <p:pic>
        <p:nvPicPr>
          <p:cNvPr id="2050" name="Picture 2" descr="See the source image">
            <a:extLst>
              <a:ext uri="{FF2B5EF4-FFF2-40B4-BE49-F238E27FC236}">
                <a16:creationId xmlns:a16="http://schemas.microsoft.com/office/drawing/2014/main" id="{889EFF78-6BB7-4DE8-7B55-9C6100CC0C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8482" y="3890682"/>
            <a:ext cx="5353518" cy="29673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13461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193DD-4E44-0933-18CF-3225B77C4CF2}"/>
              </a:ext>
            </a:extLst>
          </p:cNvPr>
          <p:cNvSpPr txBox="1"/>
          <p:nvPr/>
        </p:nvSpPr>
        <p:spPr>
          <a:xfrm>
            <a:off x="1846730" y="325306"/>
            <a:ext cx="4589929" cy="1015663"/>
          </a:xfrm>
          <a:prstGeom prst="rect">
            <a:avLst/>
          </a:prstGeom>
          <a:noFill/>
        </p:spPr>
        <p:txBody>
          <a:bodyPr wrap="square" rtlCol="0">
            <a:spAutoFit/>
          </a:bodyPr>
          <a:lstStyle/>
          <a:p>
            <a:r>
              <a:rPr lang="en-IN" sz="6000" b="1" dirty="0">
                <a:effectLst>
                  <a:outerShdw blurRad="38100" dist="38100" dir="2700000" algn="tl">
                    <a:srgbClr val="000000">
                      <a:alpha val="43137"/>
                    </a:srgbClr>
                  </a:outerShdw>
                </a:effectLst>
              </a:rPr>
              <a:t>GITHUB</a:t>
            </a:r>
          </a:p>
        </p:txBody>
      </p:sp>
      <p:pic>
        <p:nvPicPr>
          <p:cNvPr id="4" name="Picture 3">
            <a:extLst>
              <a:ext uri="{FF2B5EF4-FFF2-40B4-BE49-F238E27FC236}">
                <a16:creationId xmlns:a16="http://schemas.microsoft.com/office/drawing/2014/main" id="{50554C28-D1B5-E23D-8D86-EAE605F15B1C}"/>
              </a:ext>
            </a:extLst>
          </p:cNvPr>
          <p:cNvPicPr>
            <a:picLocks noChangeAspect="1"/>
          </p:cNvPicPr>
          <p:nvPr/>
        </p:nvPicPr>
        <p:blipFill>
          <a:blip r:embed="rId2"/>
          <a:stretch>
            <a:fillRect/>
          </a:stretch>
        </p:blipFill>
        <p:spPr>
          <a:xfrm>
            <a:off x="7458636" y="1984613"/>
            <a:ext cx="3343836" cy="26198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F03F2B69-32FE-767D-D5AD-79AA39DD8D8C}"/>
              </a:ext>
            </a:extLst>
          </p:cNvPr>
          <p:cNvSpPr txBox="1"/>
          <p:nvPr/>
        </p:nvSpPr>
        <p:spPr>
          <a:xfrm>
            <a:off x="1004047" y="2326341"/>
            <a:ext cx="5871882" cy="2708434"/>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a:hlinkClick r:id="rId3"/>
              </a:rPr>
              <a:t>https://github.com/rohin032/COM-312-PROJECT</a:t>
            </a:r>
            <a:endParaRPr lang="en-IN" sz="2000" b="1" dirty="0"/>
          </a:p>
          <a:p>
            <a:pPr marL="285750" indent="-285750">
              <a:buFont typeface="Wingdings" panose="05000000000000000000" pitchFamily="2" charset="2"/>
              <a:buChar char="q"/>
            </a:pPr>
            <a:r>
              <a:rPr lang="en-IN" sz="2000" b="1" dirty="0">
                <a:hlinkClick r:id="rId4"/>
              </a:rPr>
              <a:t>https://github.com/haripriyadutta/2021a1r046___com-312</a:t>
            </a:r>
            <a:endParaRPr lang="en-IN" sz="2000" b="1" dirty="0"/>
          </a:p>
          <a:p>
            <a:pPr marL="285750" indent="-285750">
              <a:buFont typeface="Wingdings" panose="05000000000000000000" pitchFamily="2" charset="2"/>
              <a:buChar char="q"/>
            </a:pPr>
            <a:r>
              <a:rPr lang="en-IN" b="1" dirty="0">
                <a:hlinkClick r:id="rId5"/>
              </a:rPr>
              <a:t>https://github.com/ujwalshan38/2021A1R038-COM-312</a:t>
            </a:r>
            <a:endParaRPr lang="en-IN" b="1" dirty="0"/>
          </a:p>
          <a:p>
            <a:pPr marL="285750" indent="-285750">
              <a:buFont typeface="Wingdings" panose="05000000000000000000" pitchFamily="2" charset="2"/>
              <a:buChar char="q"/>
            </a:pPr>
            <a:r>
              <a:rPr lang="en-IN" b="1" dirty="0">
                <a:hlinkClick r:id="rId6"/>
              </a:rPr>
              <a:t>https://github.com/viveksinghwazir12/2021A1R036-COM-312</a:t>
            </a:r>
            <a:endParaRPr lang="en-IN" b="1" dirty="0"/>
          </a:p>
          <a:p>
            <a:endParaRPr lang="en-IN" b="1" dirty="0"/>
          </a:p>
        </p:txBody>
      </p:sp>
    </p:spTree>
    <p:extLst>
      <p:ext uri="{BB962C8B-B14F-4D97-AF65-F5344CB8AC3E}">
        <p14:creationId xmlns:p14="http://schemas.microsoft.com/office/powerpoint/2010/main" val="206641250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844D0-1753-234A-FF6C-65F797D135B4}"/>
              </a:ext>
            </a:extLst>
          </p:cNvPr>
          <p:cNvSpPr>
            <a:spLocks noGrp="1"/>
          </p:cNvSpPr>
          <p:nvPr>
            <p:ph idx="1"/>
          </p:nvPr>
        </p:nvSpPr>
        <p:spPr/>
        <p:txBody>
          <a:bodyPr/>
          <a:lstStyle/>
          <a:p>
            <a:pPr marL="0" indent="0">
              <a:buNone/>
            </a:pPr>
            <a:r>
              <a:rPr lang="en-IN" dirty="0"/>
              <a:t> </a:t>
            </a:r>
          </a:p>
          <a:p>
            <a:r>
              <a:rPr lang="en-IN" dirty="0"/>
              <a:t>This whole project is a result of the combined effort of our team members.</a:t>
            </a:r>
          </a:p>
          <a:p>
            <a:r>
              <a:rPr lang="en-IN" dirty="0"/>
              <a:t>Lastly, we would like to thank our faculty guide for his constant support and motivation.</a:t>
            </a:r>
          </a:p>
          <a:p>
            <a:endParaRPr lang="en-IN" dirty="0"/>
          </a:p>
          <a:p>
            <a:endParaRPr lang="en-IN" dirty="0"/>
          </a:p>
          <a:p>
            <a:pPr algn="ctr"/>
            <a:r>
              <a:rPr lang="en-IN" sz="4800" b="1" dirty="0"/>
              <a:t>That’s it From Our Side!</a:t>
            </a:r>
          </a:p>
          <a:p>
            <a:pPr marL="0" indent="0" algn="ctr">
              <a:buNone/>
            </a:pPr>
            <a:endParaRPr lang="en-IN" sz="4800" b="1" dirty="0"/>
          </a:p>
          <a:p>
            <a:endParaRPr lang="en-IN" dirty="0"/>
          </a:p>
        </p:txBody>
      </p:sp>
    </p:spTree>
    <p:extLst>
      <p:ext uri="{BB962C8B-B14F-4D97-AF65-F5344CB8AC3E}">
        <p14:creationId xmlns:p14="http://schemas.microsoft.com/office/powerpoint/2010/main" val="291048581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B20D-BDE7-281B-3853-B9EAF75F1BFD}"/>
              </a:ext>
            </a:extLst>
          </p:cNvPr>
          <p:cNvSpPr>
            <a:spLocks noGrp="1"/>
          </p:cNvSpPr>
          <p:nvPr>
            <p:ph type="ctrTitle"/>
          </p:nvPr>
        </p:nvSpPr>
        <p:spPr/>
        <p:txBody>
          <a:bodyPr/>
          <a:lstStyle/>
          <a:p>
            <a:r>
              <a:rPr lang="en-US" sz="5400" b="1" i="1" dirty="0">
                <a:solidFill>
                  <a:schemeClr val="accent2">
                    <a:lumMod val="50000"/>
                  </a:schemeClr>
                </a:solidFill>
                <a:latin typeface="Modern No. 20" panose="02070704070505020303" pitchFamily="18" charset="0"/>
              </a:rPr>
              <a:t>Problem Statement 5</a:t>
            </a:r>
            <a:endParaRPr lang="en-IN" dirty="0"/>
          </a:p>
        </p:txBody>
      </p:sp>
      <p:sp>
        <p:nvSpPr>
          <p:cNvPr id="3" name="Subtitle 2">
            <a:extLst>
              <a:ext uri="{FF2B5EF4-FFF2-40B4-BE49-F238E27FC236}">
                <a16:creationId xmlns:a16="http://schemas.microsoft.com/office/drawing/2014/main" id="{0E3965F1-62FE-68D2-29B4-33B9D8CDBA11}"/>
              </a:ext>
            </a:extLst>
          </p:cNvPr>
          <p:cNvSpPr>
            <a:spLocks noGrp="1"/>
          </p:cNvSpPr>
          <p:nvPr>
            <p:ph type="subTitle" idx="1"/>
          </p:nvPr>
        </p:nvSpPr>
        <p:spPr/>
        <p:txBody>
          <a:bodyPr/>
          <a:lstStyle/>
          <a:p>
            <a:r>
              <a:rPr lang="en-US" sz="1800" b="1" i="0" u="none" strike="noStrike" dirty="0">
                <a:solidFill>
                  <a:schemeClr val="accent2">
                    <a:lumMod val="75000"/>
                  </a:schemeClr>
                </a:solidFill>
                <a:effectLst/>
                <a:latin typeface="Times New Roman" panose="02020603050405020304" pitchFamily="18" charset="0"/>
              </a:rPr>
              <a:t>Implementing First, Best and Worst Fit Contiguous memory allocation techniques by keeping a free/busy list of jobs organized by memory location</a:t>
            </a:r>
            <a:endParaRPr lang="en-IN" sz="1800" dirty="0">
              <a:solidFill>
                <a:schemeClr val="accent2">
                  <a:lumMod val="75000"/>
                </a:schemeClr>
              </a:solidFill>
            </a:endParaRPr>
          </a:p>
          <a:p>
            <a:endParaRPr lang="en-IN" dirty="0"/>
          </a:p>
        </p:txBody>
      </p:sp>
      <p:pic>
        <p:nvPicPr>
          <p:cNvPr id="4098" name="Picture 2" descr="See the source image">
            <a:extLst>
              <a:ext uri="{FF2B5EF4-FFF2-40B4-BE49-F238E27FC236}">
                <a16:creationId xmlns:a16="http://schemas.microsoft.com/office/drawing/2014/main" id="{616E6207-D9E2-1BDF-EF0D-DA1FAEB1A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197222"/>
            <a:ext cx="6517340" cy="3294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7409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D444-C1A6-A933-BDF4-5DE4C99C9E42}"/>
              </a:ext>
            </a:extLst>
          </p:cNvPr>
          <p:cNvSpPr>
            <a:spLocks noGrp="1"/>
          </p:cNvSpPr>
          <p:nvPr>
            <p:ph type="title"/>
          </p:nvPr>
        </p:nvSpPr>
        <p:spPr/>
        <p:txBody>
          <a:bodyPr/>
          <a:lstStyle/>
          <a:p>
            <a:r>
              <a:rPr lang="en-IN" sz="3600" b="1" dirty="0">
                <a:solidFill>
                  <a:schemeClr val="accent2">
                    <a:lumMod val="50000"/>
                  </a:schemeClr>
                </a:solidFill>
                <a:latin typeface="Modern No. 20" panose="02070704070505020303" pitchFamily="18" charset="0"/>
              </a:rPr>
              <a:t>Problem Statement Description</a:t>
            </a:r>
            <a:endParaRPr lang="en-IN" dirty="0"/>
          </a:p>
        </p:txBody>
      </p:sp>
      <p:sp>
        <p:nvSpPr>
          <p:cNvPr id="3" name="Content Placeholder 2">
            <a:extLst>
              <a:ext uri="{FF2B5EF4-FFF2-40B4-BE49-F238E27FC236}">
                <a16:creationId xmlns:a16="http://schemas.microsoft.com/office/drawing/2014/main" id="{7357F48B-4780-5276-41A1-1F5A59F8A293}"/>
              </a:ext>
            </a:extLst>
          </p:cNvPr>
          <p:cNvSpPr>
            <a:spLocks noGrp="1"/>
          </p:cNvSpPr>
          <p:nvPr>
            <p:ph idx="1"/>
          </p:nvPr>
        </p:nvSpPr>
        <p:spPr/>
        <p:txBody>
          <a:bodyPr>
            <a:normAutofit fontScale="92500" lnSpcReduction="10000"/>
          </a:bodyPr>
          <a:lstStyle/>
          <a:p>
            <a:pPr algn="just" rtl="0">
              <a:spcBef>
                <a:spcPts val="0"/>
              </a:spcBef>
              <a:spcAft>
                <a:spcPts val="800"/>
              </a:spcAft>
            </a:pPr>
            <a:r>
              <a:rPr lang="en-US" sz="1800" b="1" i="0" u="none" strike="noStrike" dirty="0">
                <a:solidFill>
                  <a:schemeClr val="accent2">
                    <a:lumMod val="50000"/>
                  </a:schemeClr>
                </a:solidFill>
                <a:effectLst/>
                <a:latin typeface="Times New Roman" panose="02020603050405020304" pitchFamily="18" charset="0"/>
              </a:rPr>
              <a:t>Objectives: </a:t>
            </a:r>
            <a:r>
              <a:rPr lang="en-US" sz="1800" b="0" i="0" u="none" strike="noStrike" dirty="0">
                <a:solidFill>
                  <a:schemeClr val="accent2">
                    <a:lumMod val="50000"/>
                  </a:schemeClr>
                </a:solidFill>
                <a:effectLst/>
                <a:latin typeface="Times New Roman" panose="02020603050405020304" pitchFamily="18" charset="0"/>
              </a:rPr>
              <a:t>For both fixed and dynamic memory allocation schemes, the operating system must keep a list of each memory location noting which are free and which are busy. Then as new jobs come into the system, the free partitions must be allocated.</a:t>
            </a:r>
            <a:r>
              <a:rPr lang="en-US" sz="1800" b="0" i="0" u="none" strike="noStrike" dirty="0">
                <a:solidFill>
                  <a:schemeClr val="accent2">
                    <a:lumMod val="50000"/>
                  </a:schemeClr>
                </a:solidFill>
                <a:effectLst/>
                <a:latin typeface="Calibri" panose="020F0502020204030204" pitchFamily="34" charset="0"/>
              </a:rPr>
              <a:t> </a:t>
            </a:r>
            <a:r>
              <a:rPr lang="en-US" sz="1800" b="0" i="0" u="none" strike="noStrike" dirty="0">
                <a:solidFill>
                  <a:schemeClr val="accent2">
                    <a:lumMod val="50000"/>
                  </a:schemeClr>
                </a:solidFill>
                <a:effectLst/>
                <a:latin typeface="Times New Roman" panose="02020603050405020304" pitchFamily="18" charset="0"/>
              </a:rPr>
              <a:t>These partitions may be allocated by </a:t>
            </a:r>
            <a:r>
              <a:rPr lang="en-US" sz="1800" b="1" i="0" u="none" strike="noStrike" dirty="0">
                <a:solidFill>
                  <a:schemeClr val="accent2">
                    <a:lumMod val="50000"/>
                  </a:schemeClr>
                </a:solidFill>
                <a:effectLst/>
                <a:latin typeface="Times New Roman" panose="02020603050405020304" pitchFamily="18" charset="0"/>
              </a:rPr>
              <a:t>First-Fit Memory Allocation</a:t>
            </a:r>
            <a:r>
              <a:rPr lang="en-US" sz="1800" b="0" i="0" u="none" strike="noStrike" dirty="0">
                <a:solidFill>
                  <a:schemeClr val="accent2">
                    <a:lumMod val="50000"/>
                  </a:schemeClr>
                </a:solidFill>
                <a:effectLst/>
                <a:latin typeface="Times New Roman" panose="02020603050405020304" pitchFamily="18" charset="0"/>
              </a:rPr>
              <a:t>, </a:t>
            </a:r>
            <a:r>
              <a:rPr lang="en-US" sz="1800" b="1" i="0" u="none" strike="noStrike" dirty="0">
                <a:solidFill>
                  <a:schemeClr val="accent2">
                    <a:lumMod val="50000"/>
                  </a:schemeClr>
                </a:solidFill>
                <a:effectLst/>
                <a:latin typeface="Times New Roman" panose="02020603050405020304" pitchFamily="18" charset="0"/>
              </a:rPr>
              <a:t>Best-Fit Memory Allocation</a:t>
            </a:r>
            <a:r>
              <a:rPr lang="en-US" sz="1800" b="0" i="0" u="none" strike="noStrike" dirty="0">
                <a:solidFill>
                  <a:schemeClr val="accent2">
                    <a:lumMod val="50000"/>
                  </a:schemeClr>
                </a:solidFill>
                <a:effectLst/>
                <a:latin typeface="Times New Roman" panose="02020603050405020304" pitchFamily="18" charset="0"/>
              </a:rPr>
              <a:t> and </a:t>
            </a:r>
            <a:r>
              <a:rPr lang="en-US" sz="1800" b="1" i="0" u="none" strike="noStrike" dirty="0">
                <a:solidFill>
                  <a:schemeClr val="accent2">
                    <a:lumMod val="50000"/>
                  </a:schemeClr>
                </a:solidFill>
                <a:effectLst/>
                <a:latin typeface="Times New Roman" panose="02020603050405020304" pitchFamily="18" charset="0"/>
              </a:rPr>
              <a:t>Worst-Fit Memory Allocation</a:t>
            </a:r>
            <a:r>
              <a:rPr lang="en-US" sz="1800" b="0" i="0" u="none" strike="noStrike" dirty="0">
                <a:solidFill>
                  <a:schemeClr val="accent2">
                    <a:lumMod val="50000"/>
                  </a:schemeClr>
                </a:solidFill>
                <a:effectLst/>
                <a:latin typeface="Times New Roman" panose="02020603050405020304" pitchFamily="18" charset="0"/>
              </a:rPr>
              <a:t>. Objective is to implement these allocation schemes on the Linux operating system.  Users should be given a choice to select the particular allocation strategy. </a:t>
            </a:r>
          </a:p>
          <a:p>
            <a:pPr marL="0" indent="0" algn="just" rtl="0">
              <a:spcBef>
                <a:spcPts val="0"/>
              </a:spcBef>
              <a:spcAft>
                <a:spcPts val="800"/>
              </a:spcAft>
              <a:buNone/>
            </a:pPr>
            <a:endParaRPr lang="en-US" sz="1600" dirty="0">
              <a:solidFill>
                <a:schemeClr val="accent2">
                  <a:lumMod val="50000"/>
                </a:schemeClr>
              </a:solidFill>
              <a:latin typeface="Times New Roman" panose="02020603050405020304" pitchFamily="18" charset="0"/>
            </a:endParaRPr>
          </a:p>
          <a:p>
            <a:pPr marL="0" indent="0" algn="just" rtl="0">
              <a:spcBef>
                <a:spcPts val="0"/>
              </a:spcBef>
              <a:spcAft>
                <a:spcPts val="800"/>
              </a:spcAft>
              <a:buNone/>
            </a:pPr>
            <a:endParaRPr lang="en-US" sz="1600" b="0" dirty="0">
              <a:solidFill>
                <a:schemeClr val="accent2">
                  <a:lumMod val="50000"/>
                </a:schemeClr>
              </a:solidFill>
              <a:effectLst/>
            </a:endParaRPr>
          </a:p>
          <a:p>
            <a:pPr algn="just" rtl="0">
              <a:spcBef>
                <a:spcPts val="0"/>
              </a:spcBef>
              <a:spcAft>
                <a:spcPts val="800"/>
              </a:spcAft>
            </a:pPr>
            <a:r>
              <a:rPr lang="en-US" sz="1800" b="1" i="0" u="sng" strike="noStrike" dirty="0">
                <a:solidFill>
                  <a:schemeClr val="accent2">
                    <a:lumMod val="50000"/>
                  </a:schemeClr>
                </a:solidFill>
                <a:effectLst/>
                <a:latin typeface="Times New Roman" panose="02020603050405020304" pitchFamily="18" charset="0"/>
              </a:rPr>
              <a:t>Description</a:t>
            </a:r>
            <a:r>
              <a:rPr lang="en-US" sz="1800" b="0" i="0" u="none" strike="noStrike" dirty="0">
                <a:solidFill>
                  <a:schemeClr val="accent2">
                    <a:lumMod val="50000"/>
                  </a:schemeClr>
                </a:solidFill>
                <a:effectLst/>
                <a:latin typeface="Times New Roman" panose="02020603050405020304" pitchFamily="18" charset="0"/>
              </a:rPr>
              <a:t>: When the blocks are allocated to a file in such a manner that every logical block of the file gets a contiguous physical block in the hard disk, then this allocation scheme would be known as a contiguous allocation. Contiguous memory allocation can be achieved when we divide the memory into Fixed-Sized Partitions and Variable Size Partitions. It supports a user’s random access to files. The user gets excellent read performance.</a:t>
            </a:r>
            <a:r>
              <a:rPr lang="en-US" sz="1800" b="0" i="0" u="none" strike="noStrike" dirty="0">
                <a:solidFill>
                  <a:schemeClr val="accent2">
                    <a:lumMod val="50000"/>
                  </a:schemeClr>
                </a:solidFill>
                <a:effectLst/>
                <a:latin typeface="Calibri" panose="020F0502020204030204" pitchFamily="34" charset="0"/>
              </a:rPr>
              <a:t> </a:t>
            </a:r>
            <a:r>
              <a:rPr lang="en-US" sz="1800" b="0" i="0" u="none" strike="noStrike" dirty="0">
                <a:solidFill>
                  <a:schemeClr val="accent2">
                    <a:lumMod val="50000"/>
                  </a:schemeClr>
                </a:solidFill>
                <a:effectLst/>
                <a:latin typeface="Times New Roman" panose="02020603050405020304" pitchFamily="18" charset="0"/>
              </a:rPr>
              <a:t>It is fairly simple to implement. </a:t>
            </a:r>
            <a:endParaRPr lang="en-US" sz="1800" b="0" dirty="0">
              <a:solidFill>
                <a:schemeClr val="accent2">
                  <a:lumMod val="50000"/>
                </a:schemeClr>
              </a:solidFill>
              <a:effectLst/>
            </a:endParaRPr>
          </a:p>
          <a:p>
            <a:endParaRPr lang="en-IN" dirty="0"/>
          </a:p>
        </p:txBody>
      </p:sp>
    </p:spTree>
    <p:extLst>
      <p:ext uri="{BB962C8B-B14F-4D97-AF65-F5344CB8AC3E}">
        <p14:creationId xmlns:p14="http://schemas.microsoft.com/office/powerpoint/2010/main" val="370887786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ADB1-3020-08EB-24CB-F16DD69E8730}"/>
              </a:ext>
            </a:extLst>
          </p:cNvPr>
          <p:cNvSpPr>
            <a:spLocks noGrp="1"/>
          </p:cNvSpPr>
          <p:nvPr>
            <p:ph type="title"/>
          </p:nvPr>
        </p:nvSpPr>
        <p:spPr/>
        <p:txBody>
          <a:bodyPr/>
          <a:lstStyle/>
          <a:p>
            <a:r>
              <a:rPr lang="en-IN" sz="3600" b="1" dirty="0">
                <a:solidFill>
                  <a:schemeClr val="accent2">
                    <a:lumMod val="50000"/>
                  </a:schemeClr>
                </a:solidFill>
                <a:latin typeface="Modern No. 20" panose="02070704070505020303" pitchFamily="18" charset="0"/>
              </a:rPr>
              <a:t>Theory </a:t>
            </a:r>
            <a:endParaRPr lang="en-IN" dirty="0"/>
          </a:p>
        </p:txBody>
      </p:sp>
      <p:sp>
        <p:nvSpPr>
          <p:cNvPr id="3" name="Content Placeholder 2">
            <a:extLst>
              <a:ext uri="{FF2B5EF4-FFF2-40B4-BE49-F238E27FC236}">
                <a16:creationId xmlns:a16="http://schemas.microsoft.com/office/drawing/2014/main" id="{F97BCF2C-3DC7-5435-E0E6-27CF2D0E7E33}"/>
              </a:ext>
            </a:extLst>
          </p:cNvPr>
          <p:cNvSpPr>
            <a:spLocks noGrp="1"/>
          </p:cNvSpPr>
          <p:nvPr>
            <p:ph idx="1"/>
          </p:nvPr>
        </p:nvSpPr>
        <p:spPr/>
        <p:txBody>
          <a:bodyPr>
            <a:normAutofit lnSpcReduction="10000"/>
          </a:bodyPr>
          <a:lstStyle/>
          <a:p>
            <a:pPr>
              <a:buFont typeface="Wingdings" panose="05000000000000000000" pitchFamily="2" charset="2"/>
              <a:buChar char="q"/>
            </a:pPr>
            <a:r>
              <a:rPr lang="en-IN" sz="2000" b="1" dirty="0">
                <a:solidFill>
                  <a:schemeClr val="accent2">
                    <a:lumMod val="50000"/>
                  </a:schemeClr>
                </a:solidFill>
                <a:latin typeface="Candara" panose="020E0502030303020204" pitchFamily="34" charset="0"/>
              </a:rPr>
              <a:t>First Fit Memory Allocation :- </a:t>
            </a:r>
          </a:p>
          <a:p>
            <a:pPr marL="0" indent="0">
              <a:buNone/>
            </a:pPr>
            <a:r>
              <a:rPr lang="en-US" sz="1800" b="0" i="0" dirty="0">
                <a:solidFill>
                  <a:schemeClr val="accent2">
                    <a:lumMod val="50000"/>
                  </a:schemeClr>
                </a:solidFill>
                <a:effectLst/>
                <a:latin typeface="urw-din"/>
              </a:rPr>
              <a:t>This method keeps the free/busy list of jobs organized by memory location, low-ordered to high-ordered memory. In this method, first job claims the first available memory with space more than or equal to it’s size. The operating system doesn’t search for appropriate partition but just allocate the job to the nearest memory partition available with sufficient size.</a:t>
            </a:r>
          </a:p>
          <a:p>
            <a:pPr fontAlgn="base">
              <a:buFont typeface="Courier New" panose="02070309020205020404" pitchFamily="49" charset="0"/>
              <a:buChar char="o"/>
            </a:pPr>
            <a:r>
              <a:rPr lang="en-US" sz="1800" b="1" i="0" dirty="0">
                <a:solidFill>
                  <a:schemeClr val="accent2">
                    <a:lumMod val="50000"/>
                  </a:schemeClr>
                </a:solidFill>
                <a:effectLst/>
                <a:latin typeface="urw-din"/>
              </a:rPr>
              <a:t>Advantages of First-Fit Memory Allocation:</a:t>
            </a:r>
            <a:br>
              <a:rPr lang="en-US" sz="1800" b="0" i="0" dirty="0">
                <a:solidFill>
                  <a:schemeClr val="accent2">
                    <a:lumMod val="50000"/>
                  </a:schemeClr>
                </a:solidFill>
                <a:effectLst/>
                <a:latin typeface="urw-din"/>
              </a:rPr>
            </a:br>
            <a:r>
              <a:rPr lang="en-US" sz="1800" b="0" i="0" dirty="0">
                <a:solidFill>
                  <a:schemeClr val="accent2">
                    <a:lumMod val="50000"/>
                  </a:schemeClr>
                </a:solidFill>
                <a:effectLst/>
                <a:latin typeface="urw-din"/>
              </a:rPr>
              <a:t>It is fast in processing. As the processor allocates the nearest available memory partition to the job, it is very fast in execution.</a:t>
            </a:r>
          </a:p>
          <a:p>
            <a:pPr algn="l" fontAlgn="base">
              <a:buFont typeface="Courier New" panose="02070309020205020404" pitchFamily="49" charset="0"/>
              <a:buChar char="o"/>
            </a:pPr>
            <a:r>
              <a:rPr lang="en-US" sz="1800" b="1" i="0" dirty="0">
                <a:solidFill>
                  <a:schemeClr val="accent2">
                    <a:lumMod val="50000"/>
                  </a:schemeClr>
                </a:solidFill>
                <a:effectLst/>
                <a:latin typeface="urw-din"/>
              </a:rPr>
              <a:t>Disadvantages of First-Fit Memory Allocation :</a:t>
            </a:r>
            <a:br>
              <a:rPr lang="en-US" sz="1800" b="0" i="0" dirty="0">
                <a:solidFill>
                  <a:schemeClr val="accent2">
                    <a:lumMod val="50000"/>
                  </a:schemeClr>
                </a:solidFill>
                <a:effectLst/>
                <a:latin typeface="urw-din"/>
              </a:rPr>
            </a:br>
            <a:r>
              <a:rPr lang="en-US" sz="1800" b="0" i="0" dirty="0">
                <a:solidFill>
                  <a:schemeClr val="accent2">
                    <a:lumMod val="50000"/>
                  </a:schemeClr>
                </a:solidFill>
                <a:effectLst/>
                <a:latin typeface="urw-din"/>
              </a:rPr>
              <a:t>It wastes a lot of memory. The processor ignores if the size of partition allocated to the job is very large as compared to the size of job or not. It just allocates the memory. As a result, a lot of memory is wasted and many jobs may not get space in the memory, and would have to wait for another job to complete.</a:t>
            </a:r>
          </a:p>
          <a:p>
            <a:endParaRPr lang="en-IN" dirty="0"/>
          </a:p>
        </p:txBody>
      </p:sp>
    </p:spTree>
    <p:extLst>
      <p:ext uri="{BB962C8B-B14F-4D97-AF65-F5344CB8AC3E}">
        <p14:creationId xmlns:p14="http://schemas.microsoft.com/office/powerpoint/2010/main" val="1281953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674B5-D684-4D43-D07E-7BC0FFA9AA79}"/>
              </a:ext>
            </a:extLst>
          </p:cNvPr>
          <p:cNvSpPr>
            <a:spLocks noGrp="1"/>
          </p:cNvSpPr>
          <p:nvPr>
            <p:ph idx="1"/>
          </p:nvPr>
        </p:nvSpPr>
        <p:spPr/>
        <p:txBody>
          <a:bodyPr>
            <a:normAutofit lnSpcReduction="10000"/>
          </a:bodyPr>
          <a:lstStyle/>
          <a:p>
            <a:pPr>
              <a:buFont typeface="Wingdings" panose="05000000000000000000" pitchFamily="2" charset="2"/>
              <a:buChar char="q"/>
            </a:pPr>
            <a:r>
              <a:rPr lang="en-IN" sz="2000" b="1" dirty="0"/>
              <a:t>Best Fit Memory Allocation :-</a:t>
            </a:r>
          </a:p>
          <a:p>
            <a:pPr marL="0" indent="0">
              <a:buNone/>
            </a:pPr>
            <a:r>
              <a:rPr kumimoji="0" lang="en-US" altLang="en-US" sz="1800" b="0" i="0" u="none" strike="noStrike" cap="none" normalizeH="0" baseline="0" dirty="0">
                <a:ln>
                  <a:noFill/>
                </a:ln>
                <a:solidFill>
                  <a:schemeClr val="accent2">
                    <a:lumMod val="50000"/>
                  </a:schemeClr>
                </a:solidFill>
                <a:effectLst/>
                <a:latin typeface="urw-din"/>
              </a:rPr>
              <a:t>This method keeps the free/busy list in order by size – smallest to largest. In this method, the operating system first searches the whole of the memory according to the size of the given job and allocates it to the</a:t>
            </a:r>
            <a:r>
              <a:rPr lang="en-US" altLang="en-US" sz="1800" dirty="0">
                <a:solidFill>
                  <a:schemeClr val="accent2">
                    <a:lumMod val="50000"/>
                  </a:schemeClr>
                </a:solidFill>
              </a:rPr>
              <a:t> </a:t>
            </a:r>
            <a:r>
              <a:rPr lang="en-US" sz="1800" b="0" i="0" dirty="0">
                <a:solidFill>
                  <a:schemeClr val="accent2">
                    <a:lumMod val="50000"/>
                  </a:schemeClr>
                </a:solidFill>
                <a:effectLst/>
                <a:latin typeface="urw-din"/>
              </a:rPr>
              <a:t>closest-fitting free partition in the memory, making it able to use memory efficiently. Here the jobs are in the order from smallest job to largest job. </a:t>
            </a:r>
          </a:p>
          <a:p>
            <a:pPr algn="l" fontAlgn="base">
              <a:buFont typeface="Courier New" panose="02070309020205020404" pitchFamily="49" charset="0"/>
              <a:buChar char="o"/>
            </a:pPr>
            <a:r>
              <a:rPr lang="en-US" sz="1800" b="1" i="0" dirty="0">
                <a:solidFill>
                  <a:schemeClr val="accent2">
                    <a:lumMod val="50000"/>
                  </a:schemeClr>
                </a:solidFill>
                <a:effectLst/>
                <a:latin typeface="urw-din"/>
              </a:rPr>
              <a:t>Advantages of Best-Fit Allocation :</a:t>
            </a:r>
            <a:r>
              <a:rPr lang="en-US" sz="1800" b="0" i="0" dirty="0">
                <a:solidFill>
                  <a:schemeClr val="accent2">
                    <a:lumMod val="50000"/>
                  </a:schemeClr>
                </a:solidFill>
                <a:effectLst/>
                <a:latin typeface="urw-din"/>
              </a:rPr>
              <a:t> </a:t>
            </a:r>
            <a:br>
              <a:rPr lang="en-US" sz="1800" b="0" i="0" dirty="0">
                <a:solidFill>
                  <a:schemeClr val="accent2">
                    <a:lumMod val="50000"/>
                  </a:schemeClr>
                </a:solidFill>
                <a:effectLst/>
                <a:latin typeface="urw-din"/>
              </a:rPr>
            </a:br>
            <a:r>
              <a:rPr lang="en-US" sz="1800" b="0" i="0" dirty="0">
                <a:solidFill>
                  <a:schemeClr val="accent2">
                    <a:lumMod val="50000"/>
                  </a:schemeClr>
                </a:solidFill>
                <a:effectLst/>
                <a:latin typeface="urw-din"/>
              </a:rPr>
              <a:t>Memory Efficient. The operating system allocates the job minimum possible space in the memory, making memory management very efficient. To save memory from getting wasted, it is the best method. </a:t>
            </a:r>
          </a:p>
          <a:p>
            <a:pPr algn="l" fontAlgn="base">
              <a:buFont typeface="Courier New" panose="02070309020205020404" pitchFamily="49" charset="0"/>
              <a:buChar char="o"/>
            </a:pPr>
            <a:r>
              <a:rPr lang="en-US" sz="1800" b="1" i="0" dirty="0">
                <a:solidFill>
                  <a:schemeClr val="accent2">
                    <a:lumMod val="50000"/>
                  </a:schemeClr>
                </a:solidFill>
                <a:effectLst/>
                <a:latin typeface="urw-din"/>
              </a:rPr>
              <a:t>Disadvantages of Best-Fit Allocation :</a:t>
            </a:r>
            <a:r>
              <a:rPr lang="en-US" sz="1800" b="0" i="0" dirty="0">
                <a:solidFill>
                  <a:schemeClr val="accent2">
                    <a:lumMod val="50000"/>
                  </a:schemeClr>
                </a:solidFill>
                <a:effectLst/>
                <a:latin typeface="urw-din"/>
              </a:rPr>
              <a:t> </a:t>
            </a:r>
            <a:br>
              <a:rPr lang="en-US" sz="1800" b="0" i="0" dirty="0">
                <a:solidFill>
                  <a:schemeClr val="accent2">
                    <a:lumMod val="50000"/>
                  </a:schemeClr>
                </a:solidFill>
                <a:effectLst/>
                <a:latin typeface="urw-din"/>
              </a:rPr>
            </a:br>
            <a:r>
              <a:rPr lang="en-US" sz="1800" b="0" i="0" dirty="0">
                <a:solidFill>
                  <a:schemeClr val="accent2">
                    <a:lumMod val="50000"/>
                  </a:schemeClr>
                </a:solidFill>
                <a:effectLst/>
                <a:latin typeface="urw-din"/>
              </a:rPr>
              <a:t>It is a Slow Process. Checking the whole memory for each job makes the working of the operating system very slow. It takes a lot of time to complete the work</a:t>
            </a:r>
          </a:p>
          <a:p>
            <a:endParaRPr lang="en-IN" dirty="0"/>
          </a:p>
        </p:txBody>
      </p:sp>
    </p:spTree>
    <p:extLst>
      <p:ext uri="{BB962C8B-B14F-4D97-AF65-F5344CB8AC3E}">
        <p14:creationId xmlns:p14="http://schemas.microsoft.com/office/powerpoint/2010/main" val="3728230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C392-E616-2A26-1603-6B1DE647507C}"/>
              </a:ext>
            </a:extLst>
          </p:cNvPr>
          <p:cNvSpPr>
            <a:spLocks noGrp="1"/>
          </p:cNvSpPr>
          <p:nvPr>
            <p:ph type="title"/>
          </p:nvPr>
        </p:nvSpPr>
        <p:spPr/>
        <p:txBody>
          <a:bodyPr/>
          <a:lstStyle/>
          <a:p>
            <a:r>
              <a:rPr lang="en-IN" sz="3600" b="1" dirty="0">
                <a:solidFill>
                  <a:schemeClr val="accent2">
                    <a:lumMod val="50000"/>
                  </a:schemeClr>
                </a:solidFill>
              </a:rPr>
              <a:t>Worst Fit Memory Allocation:-</a:t>
            </a:r>
            <a:endParaRPr lang="en-IN" dirty="0"/>
          </a:p>
        </p:txBody>
      </p:sp>
      <p:sp>
        <p:nvSpPr>
          <p:cNvPr id="3" name="Content Placeholder 2">
            <a:extLst>
              <a:ext uri="{FF2B5EF4-FFF2-40B4-BE49-F238E27FC236}">
                <a16:creationId xmlns:a16="http://schemas.microsoft.com/office/drawing/2014/main" id="{112411DE-9A7C-DFA8-420F-EDD5E130E828}"/>
              </a:ext>
            </a:extLst>
          </p:cNvPr>
          <p:cNvSpPr>
            <a:spLocks noGrp="1"/>
          </p:cNvSpPr>
          <p:nvPr>
            <p:ph idx="1"/>
          </p:nvPr>
        </p:nvSpPr>
        <p:spPr/>
        <p:txBody>
          <a:bodyPr/>
          <a:lstStyle/>
          <a:p>
            <a:pPr marL="0" indent="0" algn="l" fontAlgn="base">
              <a:buNone/>
            </a:pPr>
            <a:r>
              <a:rPr lang="en-US" sz="1800" b="0" i="0" dirty="0">
                <a:solidFill>
                  <a:schemeClr val="accent2">
                    <a:lumMod val="50000"/>
                  </a:schemeClr>
                </a:solidFill>
                <a:effectLst/>
                <a:latin typeface="urw-din"/>
              </a:rPr>
              <a:t>In this allocation technique, the process traverses the whole memory and always search for the largest hole/partition, and then the process is placed in that hole/partition. It is a slow process because it has to traverse the entire memory to search the largest hole. </a:t>
            </a:r>
            <a:endParaRPr lang="en-IN" sz="1800" b="0" i="0" dirty="0">
              <a:solidFill>
                <a:schemeClr val="accent2">
                  <a:lumMod val="50000"/>
                </a:schemeClr>
              </a:solidFill>
              <a:effectLst/>
              <a:latin typeface="urw-din"/>
            </a:endParaRPr>
          </a:p>
          <a:p>
            <a:pPr algn="l" fontAlgn="base">
              <a:buFont typeface="Courier New" panose="02070309020205020404" pitchFamily="49" charset="0"/>
              <a:buChar char="o"/>
            </a:pPr>
            <a:r>
              <a:rPr lang="en-US" sz="1800" b="1" i="0" dirty="0">
                <a:solidFill>
                  <a:schemeClr val="accent2">
                    <a:lumMod val="50000"/>
                  </a:schemeClr>
                </a:solidFill>
                <a:effectLst/>
                <a:latin typeface="urw-din"/>
              </a:rPr>
              <a:t>Advantages of Worst-Fit Allocation :</a:t>
            </a:r>
            <a:r>
              <a:rPr lang="en-US" sz="1800" b="0" i="0" dirty="0">
                <a:solidFill>
                  <a:schemeClr val="accent2">
                    <a:lumMod val="50000"/>
                  </a:schemeClr>
                </a:solidFill>
                <a:effectLst/>
                <a:latin typeface="urw-din"/>
              </a:rPr>
              <a:t> </a:t>
            </a:r>
            <a:br>
              <a:rPr lang="en-US" sz="1800" b="0" i="0" dirty="0">
                <a:solidFill>
                  <a:schemeClr val="accent2">
                    <a:lumMod val="50000"/>
                  </a:schemeClr>
                </a:solidFill>
                <a:effectLst/>
                <a:latin typeface="urw-din"/>
              </a:rPr>
            </a:br>
            <a:r>
              <a:rPr lang="en-US" sz="1800" b="0" i="0" dirty="0">
                <a:solidFill>
                  <a:schemeClr val="accent2">
                    <a:lumMod val="50000"/>
                  </a:schemeClr>
                </a:solidFill>
                <a:effectLst/>
                <a:latin typeface="urw-din"/>
              </a:rPr>
              <a:t>Since this process chooses the largest hole/partition, therefore there will be large internal fragmentation. Now, this internal fragmentation will be quite big so that other small processes can also be placed in that leftover partition. </a:t>
            </a:r>
          </a:p>
          <a:p>
            <a:pPr algn="l" fontAlgn="base">
              <a:buFont typeface="Courier New" panose="02070309020205020404" pitchFamily="49" charset="0"/>
              <a:buChar char="o"/>
            </a:pPr>
            <a:r>
              <a:rPr lang="en-US" sz="1800" b="1" i="0" dirty="0">
                <a:solidFill>
                  <a:schemeClr val="accent2">
                    <a:lumMod val="50000"/>
                  </a:schemeClr>
                </a:solidFill>
                <a:effectLst/>
                <a:latin typeface="urw-din"/>
              </a:rPr>
              <a:t>Disadvantages of Worst-Fit Allocation :</a:t>
            </a:r>
            <a:r>
              <a:rPr lang="en-US" sz="1800" b="0" i="0" dirty="0">
                <a:solidFill>
                  <a:schemeClr val="accent2">
                    <a:lumMod val="50000"/>
                  </a:schemeClr>
                </a:solidFill>
                <a:effectLst/>
                <a:latin typeface="urw-din"/>
              </a:rPr>
              <a:t> </a:t>
            </a:r>
            <a:br>
              <a:rPr lang="en-US" sz="1800" b="0" i="0" dirty="0">
                <a:solidFill>
                  <a:schemeClr val="accent2">
                    <a:lumMod val="50000"/>
                  </a:schemeClr>
                </a:solidFill>
                <a:effectLst/>
                <a:latin typeface="urw-din"/>
              </a:rPr>
            </a:br>
            <a:r>
              <a:rPr lang="en-US" sz="1800" b="0" i="0" dirty="0">
                <a:solidFill>
                  <a:schemeClr val="accent2">
                    <a:lumMod val="50000"/>
                  </a:schemeClr>
                </a:solidFill>
                <a:effectLst/>
                <a:latin typeface="urw-din"/>
              </a:rPr>
              <a:t>It is a slow process because it traverses all the partitions in the memory and then selects the largest partition among all the partitions, which is a time-consuming process.</a:t>
            </a:r>
            <a:br>
              <a:rPr lang="en-US" sz="1800" b="0" i="0" dirty="0">
                <a:solidFill>
                  <a:schemeClr val="accent2">
                    <a:lumMod val="50000"/>
                  </a:schemeClr>
                </a:solidFill>
                <a:effectLst/>
                <a:latin typeface="urw-din"/>
              </a:rPr>
            </a:br>
            <a:r>
              <a:rPr lang="en-US" sz="1800" b="0" i="0" dirty="0">
                <a:solidFill>
                  <a:schemeClr val="accent2">
                    <a:lumMod val="50000"/>
                  </a:schemeClr>
                </a:solidFill>
                <a:effectLst/>
                <a:latin typeface="urw-din"/>
              </a:rPr>
              <a:t> </a:t>
            </a:r>
          </a:p>
          <a:p>
            <a:pPr marL="0" indent="0" algn="l" fontAlgn="base">
              <a:buNone/>
            </a:pPr>
            <a:endParaRPr lang="en-US" sz="1800" b="0" i="0" dirty="0">
              <a:solidFill>
                <a:schemeClr val="accent2">
                  <a:lumMod val="50000"/>
                </a:schemeClr>
              </a:solidFill>
              <a:effectLst/>
              <a:latin typeface="urw-din"/>
            </a:endParaRPr>
          </a:p>
          <a:p>
            <a:endParaRPr lang="en-IN" dirty="0"/>
          </a:p>
        </p:txBody>
      </p:sp>
    </p:spTree>
    <p:extLst>
      <p:ext uri="{BB962C8B-B14F-4D97-AF65-F5344CB8AC3E}">
        <p14:creationId xmlns:p14="http://schemas.microsoft.com/office/powerpoint/2010/main" val="8265753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2935C34-5342-1798-89AA-A25D35D0A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85875"/>
            <a:ext cx="7620000" cy="4286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29826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B41D-9786-A87B-475A-E7D5DEFD32FF}"/>
              </a:ext>
            </a:extLst>
          </p:cNvPr>
          <p:cNvSpPr>
            <a:spLocks noGrp="1"/>
          </p:cNvSpPr>
          <p:nvPr>
            <p:ph type="title"/>
          </p:nvPr>
        </p:nvSpPr>
        <p:spPr/>
        <p:txBody>
          <a:bodyPr>
            <a:normAutofit fontScale="90000"/>
          </a:bodyPr>
          <a:lstStyle/>
          <a:p>
            <a:r>
              <a:rPr lang="en-IN" sz="3600" dirty="0">
                <a:solidFill>
                  <a:schemeClr val="accent2">
                    <a:lumMod val="50000"/>
                  </a:schemeClr>
                </a:solidFill>
                <a:latin typeface="Modern No. 20" panose="02070704070505020303" pitchFamily="18" charset="0"/>
              </a:rPr>
              <a:t>Algorithm and Flow chart</a:t>
            </a:r>
            <a:endParaRPr lang="en-IN" dirty="0"/>
          </a:p>
        </p:txBody>
      </p:sp>
      <p:sp>
        <p:nvSpPr>
          <p:cNvPr id="4" name="Text Placeholder 3">
            <a:extLst>
              <a:ext uri="{FF2B5EF4-FFF2-40B4-BE49-F238E27FC236}">
                <a16:creationId xmlns:a16="http://schemas.microsoft.com/office/drawing/2014/main" id="{CC81B368-D5D3-4009-AA2A-8C8E961E80F2}"/>
              </a:ext>
            </a:extLst>
          </p:cNvPr>
          <p:cNvSpPr>
            <a:spLocks noGrp="1"/>
          </p:cNvSpPr>
          <p:nvPr>
            <p:ph type="body" sz="half" idx="2"/>
          </p:nvPr>
        </p:nvSpPr>
        <p:spPr/>
        <p:txBody>
          <a:bodyPr>
            <a:normAutofit lnSpcReduction="10000"/>
          </a:bodyPr>
          <a:lstStyle/>
          <a:p>
            <a:r>
              <a:rPr lang="en-IN" sz="1400" b="1" dirty="0"/>
              <a:t>First Fit Memory Allocation Algorithm :</a:t>
            </a:r>
          </a:p>
          <a:p>
            <a:endParaRPr lang="en-IN" b="1" dirty="0"/>
          </a:p>
          <a:p>
            <a:r>
              <a:rPr lang="en-US" b="0" i="0" dirty="0">
                <a:solidFill>
                  <a:schemeClr val="accent2">
                    <a:lumMod val="50000"/>
                  </a:schemeClr>
                </a:solidFill>
                <a:effectLst/>
                <a:latin typeface="Verdana" panose="020B0604030504040204" pitchFamily="34" charset="0"/>
              </a:rPr>
              <a:t>First-Fit Allocation In the first fit algorithm the allocator keeps a list of free blocks (known as the free list) and, on receiving a request for memory, scares along the list for the first block that is large enough to satisfy the request if the chosen block is significantly larger than that requested, then it is usually split, and the remainder added to the list as another free block The first fit algorithm performs reasonably well, as it ensures that allocations are quick When recycling free blocks there is a choice as to where to add the blocks to the free list effectively in what orders the free lot is kept</a:t>
            </a:r>
            <a:endParaRPr lang="en-IN" dirty="0"/>
          </a:p>
        </p:txBody>
      </p:sp>
      <p:cxnSp>
        <p:nvCxnSpPr>
          <p:cNvPr id="8" name="Straight Connector 7">
            <a:extLst>
              <a:ext uri="{FF2B5EF4-FFF2-40B4-BE49-F238E27FC236}">
                <a16:creationId xmlns:a16="http://schemas.microsoft.com/office/drawing/2014/main" id="{C7F72989-FDBC-CFB6-58C8-1DB6867B47D6}"/>
              </a:ext>
            </a:extLst>
          </p:cNvPr>
          <p:cNvCxnSpPr/>
          <p:nvPr/>
        </p:nvCxnSpPr>
        <p:spPr>
          <a:xfrm flipH="1">
            <a:off x="6866313" y="693386"/>
            <a:ext cx="27598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F9D9848-1FBA-59A2-D0F3-6617A249246B}"/>
              </a:ext>
            </a:extLst>
          </p:cNvPr>
          <p:cNvCxnSpPr>
            <a:cxnSpLocks/>
          </p:cNvCxnSpPr>
          <p:nvPr/>
        </p:nvCxnSpPr>
        <p:spPr>
          <a:xfrm>
            <a:off x="6866313" y="688146"/>
            <a:ext cx="0" cy="5367448"/>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Delay 14">
            <a:extLst>
              <a:ext uri="{FF2B5EF4-FFF2-40B4-BE49-F238E27FC236}">
                <a16:creationId xmlns:a16="http://schemas.microsoft.com/office/drawing/2014/main" id="{416F946E-1747-D927-467A-5A38A2E11B5A}"/>
              </a:ext>
            </a:extLst>
          </p:cNvPr>
          <p:cNvSpPr/>
          <p:nvPr/>
        </p:nvSpPr>
        <p:spPr>
          <a:xfrm>
            <a:off x="9602788" y="452320"/>
            <a:ext cx="1021279" cy="482132"/>
          </a:xfrm>
          <a:prstGeom prst="flowChartDela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Delay 15">
            <a:extLst>
              <a:ext uri="{FF2B5EF4-FFF2-40B4-BE49-F238E27FC236}">
                <a16:creationId xmlns:a16="http://schemas.microsoft.com/office/drawing/2014/main" id="{639C519C-1D86-A305-2721-E9CC2D244FA3}"/>
              </a:ext>
            </a:extLst>
          </p:cNvPr>
          <p:cNvSpPr/>
          <p:nvPr/>
        </p:nvSpPr>
        <p:spPr>
          <a:xfrm flipH="1">
            <a:off x="8581509" y="452320"/>
            <a:ext cx="1021279" cy="482132"/>
          </a:xfrm>
          <a:prstGeom prst="flowChartDelay">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4D0EDE17-E0C8-6D41-5BE8-D4B484687EF0}"/>
              </a:ext>
            </a:extLst>
          </p:cNvPr>
          <p:cNvCxnSpPr/>
          <p:nvPr/>
        </p:nvCxnSpPr>
        <p:spPr>
          <a:xfrm>
            <a:off x="9602788" y="934244"/>
            <a:ext cx="0" cy="33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E59AFC5-0E31-506A-3262-AB8E7504EF3D}"/>
              </a:ext>
            </a:extLst>
          </p:cNvPr>
          <p:cNvSpPr/>
          <p:nvPr/>
        </p:nvSpPr>
        <p:spPr>
          <a:xfrm>
            <a:off x="8430695" y="1241622"/>
            <a:ext cx="2344186" cy="7424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3DFA4940-DA97-535D-1994-80FFBEB81C7F}"/>
              </a:ext>
            </a:extLst>
          </p:cNvPr>
          <p:cNvCxnSpPr>
            <a:stCxn id="19" idx="2"/>
          </p:cNvCxnSpPr>
          <p:nvPr/>
        </p:nvCxnSpPr>
        <p:spPr>
          <a:xfrm>
            <a:off x="9602788" y="1984026"/>
            <a:ext cx="0" cy="34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7AFCCE16-FF6B-2E80-D7E1-C122DB108900}"/>
              </a:ext>
            </a:extLst>
          </p:cNvPr>
          <p:cNvSpPr/>
          <p:nvPr/>
        </p:nvSpPr>
        <p:spPr>
          <a:xfrm>
            <a:off x="8989328" y="2307262"/>
            <a:ext cx="1226920" cy="900049"/>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AE9AF27E-1106-2254-C217-32503BEF8A23}"/>
              </a:ext>
            </a:extLst>
          </p:cNvPr>
          <p:cNvCxnSpPr>
            <a:cxnSpLocks/>
            <a:stCxn id="24" idx="2"/>
            <a:endCxn id="27" idx="0"/>
          </p:cNvCxnSpPr>
          <p:nvPr/>
        </p:nvCxnSpPr>
        <p:spPr>
          <a:xfrm>
            <a:off x="9602788" y="3207311"/>
            <a:ext cx="0" cy="329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41659BC-6EB9-6541-E8C6-4042681DE85F}"/>
              </a:ext>
            </a:extLst>
          </p:cNvPr>
          <p:cNvSpPr/>
          <p:nvPr/>
        </p:nvSpPr>
        <p:spPr>
          <a:xfrm>
            <a:off x="8886508" y="3536564"/>
            <a:ext cx="1432560" cy="60959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D9A3711F-DD97-3DEA-1950-F442CD0BE273}"/>
              </a:ext>
            </a:extLst>
          </p:cNvPr>
          <p:cNvCxnSpPr>
            <a:cxnSpLocks/>
            <a:endCxn id="27" idx="3"/>
          </p:cNvCxnSpPr>
          <p:nvPr/>
        </p:nvCxnSpPr>
        <p:spPr>
          <a:xfrm flipH="1">
            <a:off x="10319068" y="3841361"/>
            <a:ext cx="11007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D96D739-5FCF-C03F-FB2E-F6FF9A788352}"/>
              </a:ext>
            </a:extLst>
          </p:cNvPr>
          <p:cNvCxnSpPr>
            <a:cxnSpLocks/>
          </p:cNvCxnSpPr>
          <p:nvPr/>
        </p:nvCxnSpPr>
        <p:spPr>
          <a:xfrm>
            <a:off x="11419839" y="3841361"/>
            <a:ext cx="0" cy="822975"/>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3EB025B-38C7-1307-02EA-B094EF384DBB}"/>
              </a:ext>
            </a:extLst>
          </p:cNvPr>
          <p:cNvSpPr/>
          <p:nvPr/>
        </p:nvSpPr>
        <p:spPr>
          <a:xfrm>
            <a:off x="10937009" y="4664336"/>
            <a:ext cx="965661" cy="57415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a:extLst>
              <a:ext uri="{FF2B5EF4-FFF2-40B4-BE49-F238E27FC236}">
                <a16:creationId xmlns:a16="http://schemas.microsoft.com/office/drawing/2014/main" id="{EDA7C3AF-B358-DBA6-30A1-6B261C1EFEBC}"/>
              </a:ext>
            </a:extLst>
          </p:cNvPr>
          <p:cNvCxnSpPr>
            <a:cxnSpLocks/>
          </p:cNvCxnSpPr>
          <p:nvPr/>
        </p:nvCxnSpPr>
        <p:spPr>
          <a:xfrm>
            <a:off x="9602788" y="4146159"/>
            <a:ext cx="0" cy="36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Diamond 38">
            <a:extLst>
              <a:ext uri="{FF2B5EF4-FFF2-40B4-BE49-F238E27FC236}">
                <a16:creationId xmlns:a16="http://schemas.microsoft.com/office/drawing/2014/main" id="{8DF81B70-5B89-053A-1FA2-44A53D14093B}"/>
              </a:ext>
            </a:extLst>
          </p:cNvPr>
          <p:cNvSpPr/>
          <p:nvPr/>
        </p:nvSpPr>
        <p:spPr>
          <a:xfrm>
            <a:off x="9011347" y="4514447"/>
            <a:ext cx="1182881" cy="873932"/>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3C857568-56F8-F24E-3468-7F27594BC3E0}"/>
              </a:ext>
            </a:extLst>
          </p:cNvPr>
          <p:cNvSpPr/>
          <p:nvPr/>
        </p:nvSpPr>
        <p:spPr>
          <a:xfrm>
            <a:off x="8604860" y="5756667"/>
            <a:ext cx="2042558" cy="5978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1" name="Straight Arrow Connector 50">
            <a:extLst>
              <a:ext uri="{FF2B5EF4-FFF2-40B4-BE49-F238E27FC236}">
                <a16:creationId xmlns:a16="http://schemas.microsoft.com/office/drawing/2014/main" id="{8A068763-4F4B-2B07-3744-268B595C59AF}"/>
              </a:ext>
            </a:extLst>
          </p:cNvPr>
          <p:cNvCxnSpPr>
            <a:cxnSpLocks/>
          </p:cNvCxnSpPr>
          <p:nvPr/>
        </p:nvCxnSpPr>
        <p:spPr>
          <a:xfrm>
            <a:off x="9602788" y="5388379"/>
            <a:ext cx="0" cy="36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CEDEA09-551A-EE8A-DA99-62200BDE9D40}"/>
              </a:ext>
            </a:extLst>
          </p:cNvPr>
          <p:cNvCxnSpPr>
            <a:cxnSpLocks/>
            <a:endCxn id="50" idx="1"/>
          </p:cNvCxnSpPr>
          <p:nvPr/>
        </p:nvCxnSpPr>
        <p:spPr>
          <a:xfrm>
            <a:off x="6866313" y="6055594"/>
            <a:ext cx="1738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A7EE9A7-3BE8-7BB8-285A-E3D083FA4A7D}"/>
              </a:ext>
            </a:extLst>
          </p:cNvPr>
          <p:cNvCxnSpPr>
            <a:cxnSpLocks/>
          </p:cNvCxnSpPr>
          <p:nvPr/>
        </p:nvCxnSpPr>
        <p:spPr>
          <a:xfrm flipH="1">
            <a:off x="8430695" y="2753477"/>
            <a:ext cx="5586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DF1BAB7A-36D4-5798-F00D-2B7D75755D06}"/>
              </a:ext>
            </a:extLst>
          </p:cNvPr>
          <p:cNvSpPr/>
          <p:nvPr/>
        </p:nvSpPr>
        <p:spPr>
          <a:xfrm>
            <a:off x="7787358" y="2644582"/>
            <a:ext cx="643337" cy="23142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TextBox 63">
            <a:extLst>
              <a:ext uri="{FF2B5EF4-FFF2-40B4-BE49-F238E27FC236}">
                <a16:creationId xmlns:a16="http://schemas.microsoft.com/office/drawing/2014/main" id="{82C27D53-06B1-194A-1D48-684622BE8389}"/>
              </a:ext>
            </a:extLst>
          </p:cNvPr>
          <p:cNvSpPr txBox="1"/>
          <p:nvPr/>
        </p:nvSpPr>
        <p:spPr>
          <a:xfrm flipH="1">
            <a:off x="9262618" y="503480"/>
            <a:ext cx="680337" cy="369332"/>
          </a:xfrm>
          <a:prstGeom prst="rect">
            <a:avLst/>
          </a:prstGeom>
          <a:noFill/>
        </p:spPr>
        <p:txBody>
          <a:bodyPr wrap="square" rtlCol="0">
            <a:spAutoFit/>
          </a:bodyPr>
          <a:lstStyle/>
          <a:p>
            <a:r>
              <a:rPr lang="en-US" dirty="0"/>
              <a:t>Start</a:t>
            </a:r>
            <a:endParaRPr lang="en-IN" dirty="0"/>
          </a:p>
        </p:txBody>
      </p:sp>
      <p:sp>
        <p:nvSpPr>
          <p:cNvPr id="65" name="TextBox 64">
            <a:extLst>
              <a:ext uri="{FF2B5EF4-FFF2-40B4-BE49-F238E27FC236}">
                <a16:creationId xmlns:a16="http://schemas.microsoft.com/office/drawing/2014/main" id="{27119BEC-C357-66EF-0DB7-DE9A49C1D77B}"/>
              </a:ext>
            </a:extLst>
          </p:cNvPr>
          <p:cNvSpPr txBox="1"/>
          <p:nvPr/>
        </p:nvSpPr>
        <p:spPr>
          <a:xfrm>
            <a:off x="8430696" y="1340139"/>
            <a:ext cx="2344185" cy="523220"/>
          </a:xfrm>
          <a:prstGeom prst="rect">
            <a:avLst/>
          </a:prstGeom>
          <a:noFill/>
        </p:spPr>
        <p:txBody>
          <a:bodyPr wrap="square" rtlCol="0">
            <a:spAutoFit/>
          </a:bodyPr>
          <a:lstStyle/>
          <a:p>
            <a:r>
              <a:rPr lang="en-US" sz="1400" dirty="0"/>
              <a:t>Initialize memory block Initialize memory waste</a:t>
            </a:r>
            <a:endParaRPr lang="en-IN" sz="1400" dirty="0"/>
          </a:p>
        </p:txBody>
      </p:sp>
      <p:sp>
        <p:nvSpPr>
          <p:cNvPr id="66" name="TextBox 65">
            <a:extLst>
              <a:ext uri="{FF2B5EF4-FFF2-40B4-BE49-F238E27FC236}">
                <a16:creationId xmlns:a16="http://schemas.microsoft.com/office/drawing/2014/main" id="{1C67A083-90A3-9994-3897-E40E4858D3C6}"/>
              </a:ext>
            </a:extLst>
          </p:cNvPr>
          <p:cNvSpPr txBox="1"/>
          <p:nvPr/>
        </p:nvSpPr>
        <p:spPr>
          <a:xfrm>
            <a:off x="9262618" y="2352788"/>
            <a:ext cx="931608" cy="738664"/>
          </a:xfrm>
          <a:prstGeom prst="rect">
            <a:avLst/>
          </a:prstGeom>
          <a:noFill/>
        </p:spPr>
        <p:txBody>
          <a:bodyPr wrap="square" rtlCol="0">
            <a:spAutoFit/>
          </a:bodyPr>
          <a:lstStyle/>
          <a:p>
            <a:r>
              <a:rPr lang="en-US" sz="1400" dirty="0"/>
              <a:t>If job &lt;= memory block</a:t>
            </a:r>
            <a:endParaRPr lang="en-IN" sz="1400" dirty="0"/>
          </a:p>
        </p:txBody>
      </p:sp>
      <p:sp>
        <p:nvSpPr>
          <p:cNvPr id="67" name="TextBox 66">
            <a:extLst>
              <a:ext uri="{FF2B5EF4-FFF2-40B4-BE49-F238E27FC236}">
                <a16:creationId xmlns:a16="http://schemas.microsoft.com/office/drawing/2014/main" id="{F4072941-0CCF-2E56-7E18-25C974FF6928}"/>
              </a:ext>
            </a:extLst>
          </p:cNvPr>
          <p:cNvSpPr txBox="1"/>
          <p:nvPr/>
        </p:nvSpPr>
        <p:spPr>
          <a:xfrm>
            <a:off x="8430695" y="2490693"/>
            <a:ext cx="746759" cy="307777"/>
          </a:xfrm>
          <a:prstGeom prst="rect">
            <a:avLst/>
          </a:prstGeom>
          <a:noFill/>
        </p:spPr>
        <p:txBody>
          <a:bodyPr wrap="square" rtlCol="0">
            <a:spAutoFit/>
          </a:bodyPr>
          <a:lstStyle/>
          <a:p>
            <a:r>
              <a:rPr lang="en-US" sz="1400" dirty="0"/>
              <a:t>No</a:t>
            </a:r>
            <a:endParaRPr lang="en-IN" sz="1400" dirty="0"/>
          </a:p>
        </p:txBody>
      </p:sp>
      <p:sp>
        <p:nvSpPr>
          <p:cNvPr id="68" name="TextBox 67">
            <a:extLst>
              <a:ext uri="{FF2B5EF4-FFF2-40B4-BE49-F238E27FC236}">
                <a16:creationId xmlns:a16="http://schemas.microsoft.com/office/drawing/2014/main" id="{1BD074E9-2B30-1A4B-A70B-5BE66F4062DA}"/>
              </a:ext>
            </a:extLst>
          </p:cNvPr>
          <p:cNvSpPr txBox="1"/>
          <p:nvPr/>
        </p:nvSpPr>
        <p:spPr>
          <a:xfrm>
            <a:off x="7877686" y="2606405"/>
            <a:ext cx="832326" cy="307777"/>
          </a:xfrm>
          <a:prstGeom prst="rect">
            <a:avLst/>
          </a:prstGeom>
          <a:noFill/>
        </p:spPr>
        <p:txBody>
          <a:bodyPr wrap="square" rtlCol="0">
            <a:spAutoFit/>
          </a:bodyPr>
          <a:lstStyle/>
          <a:p>
            <a:r>
              <a:rPr lang="en-US" sz="1400" dirty="0"/>
              <a:t>End</a:t>
            </a:r>
            <a:endParaRPr lang="en-IN" sz="1400" dirty="0"/>
          </a:p>
        </p:txBody>
      </p:sp>
      <p:sp>
        <p:nvSpPr>
          <p:cNvPr id="69" name="TextBox 68">
            <a:extLst>
              <a:ext uri="{FF2B5EF4-FFF2-40B4-BE49-F238E27FC236}">
                <a16:creationId xmlns:a16="http://schemas.microsoft.com/office/drawing/2014/main" id="{6224ADE0-3D07-5C21-5DF4-3630AEB9B42A}"/>
              </a:ext>
            </a:extLst>
          </p:cNvPr>
          <p:cNvSpPr txBox="1"/>
          <p:nvPr/>
        </p:nvSpPr>
        <p:spPr>
          <a:xfrm>
            <a:off x="8863746" y="3478325"/>
            <a:ext cx="1611385" cy="738664"/>
          </a:xfrm>
          <a:prstGeom prst="rect">
            <a:avLst/>
          </a:prstGeom>
          <a:noFill/>
        </p:spPr>
        <p:txBody>
          <a:bodyPr wrap="square" rtlCol="0">
            <a:spAutoFit/>
          </a:bodyPr>
          <a:lstStyle/>
          <a:p>
            <a:r>
              <a:rPr lang="en-US" sz="1400" dirty="0"/>
              <a:t>Allocate job to fist fitted partition</a:t>
            </a:r>
            <a:endParaRPr lang="en-IN" sz="1400" dirty="0"/>
          </a:p>
        </p:txBody>
      </p:sp>
      <p:sp>
        <p:nvSpPr>
          <p:cNvPr id="70" name="TextBox 69">
            <a:extLst>
              <a:ext uri="{FF2B5EF4-FFF2-40B4-BE49-F238E27FC236}">
                <a16:creationId xmlns:a16="http://schemas.microsoft.com/office/drawing/2014/main" id="{F10C1942-DC37-8C0A-31F5-657FD5C23ADB}"/>
              </a:ext>
            </a:extLst>
          </p:cNvPr>
          <p:cNvSpPr txBox="1"/>
          <p:nvPr/>
        </p:nvSpPr>
        <p:spPr>
          <a:xfrm>
            <a:off x="9181807" y="4689975"/>
            <a:ext cx="1289265" cy="523220"/>
          </a:xfrm>
          <a:prstGeom prst="rect">
            <a:avLst/>
          </a:prstGeom>
          <a:noFill/>
        </p:spPr>
        <p:txBody>
          <a:bodyPr wrap="square" rtlCol="0">
            <a:spAutoFit/>
          </a:bodyPr>
          <a:lstStyle/>
          <a:p>
            <a:r>
              <a:rPr lang="en-US" sz="1400" dirty="0"/>
              <a:t>Job complete</a:t>
            </a:r>
            <a:endParaRPr lang="en-IN" sz="1400" dirty="0"/>
          </a:p>
        </p:txBody>
      </p:sp>
      <p:sp>
        <p:nvSpPr>
          <p:cNvPr id="71" name="TextBox 70">
            <a:extLst>
              <a:ext uri="{FF2B5EF4-FFF2-40B4-BE49-F238E27FC236}">
                <a16:creationId xmlns:a16="http://schemas.microsoft.com/office/drawing/2014/main" id="{46CEB360-621B-B298-B3FD-CF658D0BD0B9}"/>
              </a:ext>
            </a:extLst>
          </p:cNvPr>
          <p:cNvSpPr txBox="1"/>
          <p:nvPr/>
        </p:nvSpPr>
        <p:spPr>
          <a:xfrm>
            <a:off x="10443034" y="4688203"/>
            <a:ext cx="663694" cy="307777"/>
          </a:xfrm>
          <a:prstGeom prst="rect">
            <a:avLst/>
          </a:prstGeom>
          <a:noFill/>
        </p:spPr>
        <p:txBody>
          <a:bodyPr wrap="square" rtlCol="0">
            <a:spAutoFit/>
          </a:bodyPr>
          <a:lstStyle/>
          <a:p>
            <a:r>
              <a:rPr lang="en-US" sz="1400" dirty="0"/>
              <a:t>yes</a:t>
            </a:r>
            <a:endParaRPr lang="en-IN" sz="1400" dirty="0"/>
          </a:p>
        </p:txBody>
      </p:sp>
      <p:sp>
        <p:nvSpPr>
          <p:cNvPr id="73" name="TextBox 72">
            <a:extLst>
              <a:ext uri="{FF2B5EF4-FFF2-40B4-BE49-F238E27FC236}">
                <a16:creationId xmlns:a16="http://schemas.microsoft.com/office/drawing/2014/main" id="{C15AC229-F2E8-D55D-FDC1-FAEA673B7D42}"/>
              </a:ext>
            </a:extLst>
          </p:cNvPr>
          <p:cNvSpPr txBox="1"/>
          <p:nvPr/>
        </p:nvSpPr>
        <p:spPr>
          <a:xfrm>
            <a:off x="10957525" y="4684921"/>
            <a:ext cx="924628" cy="523220"/>
          </a:xfrm>
          <a:prstGeom prst="rect">
            <a:avLst/>
          </a:prstGeom>
          <a:noFill/>
        </p:spPr>
        <p:txBody>
          <a:bodyPr wrap="square" rtlCol="0">
            <a:spAutoFit/>
          </a:bodyPr>
          <a:lstStyle/>
          <a:p>
            <a:r>
              <a:rPr lang="en-US" sz="1400" dirty="0"/>
              <a:t>Wait for input</a:t>
            </a:r>
            <a:endParaRPr lang="en-IN" sz="1400" dirty="0"/>
          </a:p>
        </p:txBody>
      </p:sp>
      <p:sp>
        <p:nvSpPr>
          <p:cNvPr id="74" name="TextBox 73">
            <a:extLst>
              <a:ext uri="{FF2B5EF4-FFF2-40B4-BE49-F238E27FC236}">
                <a16:creationId xmlns:a16="http://schemas.microsoft.com/office/drawing/2014/main" id="{25F319F9-E4FB-C103-5078-CB78E3D7042B}"/>
              </a:ext>
            </a:extLst>
          </p:cNvPr>
          <p:cNvSpPr txBox="1"/>
          <p:nvPr/>
        </p:nvSpPr>
        <p:spPr>
          <a:xfrm>
            <a:off x="8886509" y="5756667"/>
            <a:ext cx="1565860" cy="523220"/>
          </a:xfrm>
          <a:prstGeom prst="rect">
            <a:avLst/>
          </a:prstGeom>
          <a:noFill/>
        </p:spPr>
        <p:txBody>
          <a:bodyPr wrap="square" rtlCol="0">
            <a:spAutoFit/>
          </a:bodyPr>
          <a:lstStyle/>
          <a:p>
            <a:r>
              <a:rPr lang="en-US" sz="1400" dirty="0"/>
              <a:t>Get another job from queue</a:t>
            </a:r>
            <a:endParaRPr lang="en-IN" sz="1400" dirty="0"/>
          </a:p>
        </p:txBody>
      </p:sp>
      <p:cxnSp>
        <p:nvCxnSpPr>
          <p:cNvPr id="78" name="Straight Arrow Connector 77">
            <a:extLst>
              <a:ext uri="{FF2B5EF4-FFF2-40B4-BE49-F238E27FC236}">
                <a16:creationId xmlns:a16="http://schemas.microsoft.com/office/drawing/2014/main" id="{6EBD34E0-173C-B136-BC0F-AD6AB3465B94}"/>
              </a:ext>
            </a:extLst>
          </p:cNvPr>
          <p:cNvCxnSpPr>
            <a:cxnSpLocks/>
            <a:stCxn id="39" idx="3"/>
            <a:endCxn id="73" idx="1"/>
          </p:cNvCxnSpPr>
          <p:nvPr/>
        </p:nvCxnSpPr>
        <p:spPr>
          <a:xfrm flipV="1">
            <a:off x="10194228" y="4946531"/>
            <a:ext cx="763297" cy="4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158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BCFEC-CCD4-DFB5-365E-3D58C0740A9B}"/>
              </a:ext>
            </a:extLst>
          </p:cNvPr>
          <p:cNvSpPr>
            <a:spLocks noGrp="1"/>
          </p:cNvSpPr>
          <p:nvPr>
            <p:ph idx="1"/>
          </p:nvPr>
        </p:nvSpPr>
        <p:spPr>
          <a:xfrm>
            <a:off x="2660549" y="1314855"/>
            <a:ext cx="9531451" cy="4228289"/>
          </a:xfrm>
        </p:spPr>
        <p:txBody>
          <a:bodyPr>
            <a:normAutofit fontScale="92500" lnSpcReduction="20000"/>
          </a:bodyPr>
          <a:lstStyle/>
          <a:p>
            <a:pPr marL="0" indent="0">
              <a:buNone/>
            </a:pPr>
            <a:r>
              <a:rPr lang="en-US" b="1" dirty="0"/>
              <a:t>Algorithm for allocate (n)</a:t>
            </a:r>
          </a:p>
          <a:p>
            <a:pPr marL="0" indent="0">
              <a:buNone/>
            </a:pPr>
            <a:r>
              <a:rPr lang="en-US" dirty="0"/>
              <a:t>Size(block)= n + size(header)</a:t>
            </a:r>
          </a:p>
          <a:p>
            <a:pPr marL="0" indent="0">
              <a:buNone/>
            </a:pPr>
            <a:r>
              <a:rPr lang="en-US" dirty="0"/>
              <a:t>Scan free list for first block with </a:t>
            </a:r>
            <a:r>
              <a:rPr lang="en-US" dirty="0" err="1"/>
              <a:t>nWords</a:t>
            </a:r>
            <a:r>
              <a:rPr lang="en-US" dirty="0"/>
              <a:t> &gt;=size(block)</a:t>
            </a:r>
          </a:p>
          <a:p>
            <a:pPr marL="0" indent="0">
              <a:buNone/>
            </a:pPr>
            <a:r>
              <a:rPr lang="en-US" dirty="0"/>
              <a:t>If block not found</a:t>
            </a:r>
          </a:p>
          <a:p>
            <a:pPr marL="0" indent="0">
              <a:buNone/>
            </a:pPr>
            <a:r>
              <a:rPr lang="en-US" dirty="0"/>
              <a:t>Failure (time for garbage collection!)</a:t>
            </a:r>
          </a:p>
          <a:p>
            <a:pPr marL="0" indent="0">
              <a:buNone/>
            </a:pPr>
            <a:r>
              <a:rPr lang="en-US" dirty="0"/>
              <a:t>Else if free block </a:t>
            </a:r>
            <a:r>
              <a:rPr lang="en-US" dirty="0" err="1"/>
              <a:t>nWords</a:t>
            </a:r>
            <a:r>
              <a:rPr lang="en-US" dirty="0"/>
              <a:t> &gt;= Free block </a:t>
            </a:r>
            <a:r>
              <a:rPr lang="en-US" dirty="0" err="1"/>
              <a:t>nWords</a:t>
            </a:r>
            <a:r>
              <a:rPr lang="en-US" dirty="0"/>
              <a:t> – size(block)</a:t>
            </a:r>
          </a:p>
          <a:p>
            <a:pPr marL="0" indent="0">
              <a:buNone/>
            </a:pPr>
            <a:r>
              <a:rPr lang="en-US" dirty="0"/>
              <a:t>In-use block n words = size(block</a:t>
            </a:r>
          </a:p>
          <a:p>
            <a:pPr marL="0" indent="0">
              <a:buNone/>
            </a:pPr>
            <a:r>
              <a:rPr lang="en-US" dirty="0"/>
              <a:t>Else</a:t>
            </a:r>
          </a:p>
          <a:p>
            <a:pPr marL="0" indent="0">
              <a:buNone/>
            </a:pPr>
            <a:r>
              <a:rPr lang="en-US" dirty="0"/>
              <a:t>Unlink Block from free list</a:t>
            </a:r>
          </a:p>
          <a:p>
            <a:pPr marL="0" indent="0">
              <a:buNone/>
            </a:pPr>
            <a:r>
              <a:rPr lang="en-US" dirty="0"/>
              <a:t>Return pointer to block</a:t>
            </a:r>
          </a:p>
          <a:p>
            <a:pPr marL="0" indent="0">
              <a:buNone/>
            </a:pPr>
            <a:r>
              <a:rPr lang="en-US" dirty="0"/>
              <a:t>"Threshold must be at least size header) +1 to leave room for header and link Threshold can be set higher to combat fragmentation</a:t>
            </a:r>
          </a:p>
          <a:p>
            <a:pPr marL="0" indent="0">
              <a:buNone/>
            </a:pPr>
            <a:r>
              <a:rPr lang="en-US" b="1" dirty="0"/>
              <a:t>Allocation time is O(K) </a:t>
            </a:r>
            <a:r>
              <a:rPr lang="en-US" dirty="0"/>
              <a:t>(K-number of Brocks in free list)</a:t>
            </a:r>
            <a:endParaRPr lang="en-IN" dirty="0"/>
          </a:p>
        </p:txBody>
      </p:sp>
    </p:spTree>
    <p:extLst>
      <p:ext uri="{BB962C8B-B14F-4D97-AF65-F5344CB8AC3E}">
        <p14:creationId xmlns:p14="http://schemas.microsoft.com/office/powerpoint/2010/main" val="2888607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625</TotalTime>
  <Words>1284</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Arial</vt:lpstr>
      <vt:lpstr>Arial Unicode MS</vt:lpstr>
      <vt:lpstr>Calibri</vt:lpstr>
      <vt:lpstr>Candara</vt:lpstr>
      <vt:lpstr>Century Gothic</vt:lpstr>
      <vt:lpstr>Courier New</vt:lpstr>
      <vt:lpstr>Gabriola</vt:lpstr>
      <vt:lpstr>Modern No. 20</vt:lpstr>
      <vt:lpstr>Times New Roman</vt:lpstr>
      <vt:lpstr>urw-din</vt:lpstr>
      <vt:lpstr>Verdana</vt:lpstr>
      <vt:lpstr>Wingdings</vt:lpstr>
      <vt:lpstr>Wingdings 3</vt:lpstr>
      <vt:lpstr>Wisp</vt:lpstr>
      <vt:lpstr>PowerPoint Presentation</vt:lpstr>
      <vt:lpstr>Problem Statement 5</vt:lpstr>
      <vt:lpstr>Problem Statement Description</vt:lpstr>
      <vt:lpstr>Theory </vt:lpstr>
      <vt:lpstr>PowerPoint Presentation</vt:lpstr>
      <vt:lpstr>Worst Fit Memory Allocation:-</vt:lpstr>
      <vt:lpstr>PowerPoint Presentation</vt:lpstr>
      <vt:lpstr>Algorithm and Flow chart</vt:lpstr>
      <vt:lpstr>PowerPoint Presentation</vt:lpstr>
      <vt:lpstr>Best Fit Memory Allocation Algorithm:</vt:lpstr>
      <vt:lpstr>Worst Fit Memory Allocation Algorihtm:</vt:lpstr>
      <vt:lpstr>PowerPoint Presentation</vt:lpstr>
      <vt:lpstr>Reference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5</dc:title>
  <dc:creator>Arindam Bachaalla</dc:creator>
  <cp:lastModifiedBy>ROHIN Sabharwal</cp:lastModifiedBy>
  <cp:revision>10</cp:revision>
  <dcterms:created xsi:type="dcterms:W3CDTF">2022-11-30T14:45:42Z</dcterms:created>
  <dcterms:modified xsi:type="dcterms:W3CDTF">2022-12-22T08:28:32Z</dcterms:modified>
</cp:coreProperties>
</file>