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Poppins Semi-Bold" charset="1" panose="00000700000000000000"/>
      <p:regular r:id="rId20"/>
    </p:embeddedFont>
    <p:embeddedFont>
      <p:font typeface="Poppins" charset="1" panose="00000500000000000000"/>
      <p:regular r:id="rId21"/>
    </p:embeddedFont>
    <p:embeddedFont>
      <p:font typeface="Libre Baskerville" charset="1" panose="02000000000000000000"/>
      <p:regular r:id="rId22"/>
    </p:embeddedFont>
    <p:embeddedFont>
      <p:font typeface="Poppins Bold" charset="1" panose="00000800000000000000"/>
      <p:regular r:id="rId23"/>
    </p:embeddedFont>
    <p:embeddedFont>
      <p:font typeface="Libre Baskerville Bold" charset="1" panose="02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grpSp>
        <p:nvGrpSpPr>
          <p:cNvPr name="Group 2" id="2"/>
          <p:cNvGrpSpPr/>
          <p:nvPr/>
        </p:nvGrpSpPr>
        <p:grpSpPr>
          <a:xfrm rot="0">
            <a:off x="14995776" y="-3807453"/>
            <a:ext cx="8299576" cy="6584448"/>
            <a:chOff x="0" y="0"/>
            <a:chExt cx="1024520" cy="812800"/>
          </a:xfrm>
        </p:grpSpPr>
        <p:sp>
          <p:nvSpPr>
            <p:cNvPr name="Freeform 3" id="3"/>
            <p:cNvSpPr/>
            <p:nvPr/>
          </p:nvSpPr>
          <p:spPr>
            <a:xfrm flipH="false" flipV="false" rot="0">
              <a:off x="0" y="0"/>
              <a:ext cx="1024520" cy="812800"/>
            </a:xfrm>
            <a:custGeom>
              <a:avLst/>
              <a:gdLst/>
              <a:ahLst/>
              <a:cxnLst/>
              <a:rect r="r" b="b" t="t" l="l"/>
              <a:pathLst>
                <a:path h="812800" w="1024520">
                  <a:moveTo>
                    <a:pt x="512260" y="0"/>
                  </a:moveTo>
                  <a:cubicBezTo>
                    <a:pt x="229347" y="0"/>
                    <a:pt x="0" y="181951"/>
                    <a:pt x="0" y="406400"/>
                  </a:cubicBezTo>
                  <a:cubicBezTo>
                    <a:pt x="0" y="630849"/>
                    <a:pt x="229347" y="812800"/>
                    <a:pt x="512260" y="812800"/>
                  </a:cubicBezTo>
                  <a:cubicBezTo>
                    <a:pt x="795173" y="812800"/>
                    <a:pt x="1024520" y="630849"/>
                    <a:pt x="1024520" y="406400"/>
                  </a:cubicBezTo>
                  <a:cubicBezTo>
                    <a:pt x="1024520" y="181951"/>
                    <a:pt x="795173" y="0"/>
                    <a:pt x="512260" y="0"/>
                  </a:cubicBezTo>
                  <a:close/>
                </a:path>
              </a:pathLst>
            </a:custGeom>
            <a:solidFill>
              <a:srgbClr val="19324D">
                <a:alpha val="15686"/>
              </a:srgbClr>
            </a:solidFill>
            <a:ln cap="sq">
              <a:noFill/>
              <a:prstDash val="solid"/>
              <a:miter/>
            </a:ln>
          </p:spPr>
        </p:sp>
        <p:sp>
          <p:nvSpPr>
            <p:cNvPr name="TextBox 4" id="4"/>
            <p:cNvSpPr txBox="true"/>
            <p:nvPr/>
          </p:nvSpPr>
          <p:spPr>
            <a:xfrm>
              <a:off x="96049" y="38100"/>
              <a:ext cx="832422" cy="69850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5132848" y="8120191"/>
            <a:ext cx="8605745" cy="6584448"/>
            <a:chOff x="0" y="0"/>
            <a:chExt cx="1062314" cy="812800"/>
          </a:xfrm>
        </p:grpSpPr>
        <p:sp>
          <p:nvSpPr>
            <p:cNvPr name="Freeform 6" id="6"/>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solidFill>
          </p:spPr>
        </p:sp>
        <p:sp>
          <p:nvSpPr>
            <p:cNvPr name="TextBox 7" id="7"/>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0985" y="-150805"/>
            <a:ext cx="18629969" cy="763533"/>
            <a:chOff x="0" y="0"/>
            <a:chExt cx="4638854" cy="190119"/>
          </a:xfrm>
        </p:grpSpPr>
        <p:sp>
          <p:nvSpPr>
            <p:cNvPr name="Freeform 9" id="9"/>
            <p:cNvSpPr/>
            <p:nvPr/>
          </p:nvSpPr>
          <p:spPr>
            <a:xfrm flipH="false" flipV="false" rot="0">
              <a:off x="0" y="0"/>
              <a:ext cx="4638854" cy="190119"/>
            </a:xfrm>
            <a:custGeom>
              <a:avLst/>
              <a:gdLst/>
              <a:ahLst/>
              <a:cxnLst/>
              <a:rect r="r" b="b" t="t" l="l"/>
              <a:pathLst>
                <a:path h="190119" w="4638854">
                  <a:moveTo>
                    <a:pt x="0" y="0"/>
                  </a:moveTo>
                  <a:lnTo>
                    <a:pt x="4638854" y="0"/>
                  </a:lnTo>
                  <a:lnTo>
                    <a:pt x="4638854" y="190119"/>
                  </a:lnTo>
                  <a:lnTo>
                    <a:pt x="0" y="190119"/>
                  </a:lnTo>
                  <a:close/>
                </a:path>
              </a:pathLst>
            </a:custGeom>
            <a:solidFill>
              <a:srgbClr val="53C89B"/>
            </a:solidFill>
          </p:spPr>
        </p:sp>
        <p:sp>
          <p:nvSpPr>
            <p:cNvPr name="TextBox 10" id="10"/>
            <p:cNvSpPr txBox="true"/>
            <p:nvPr/>
          </p:nvSpPr>
          <p:spPr>
            <a:xfrm>
              <a:off x="0" y="28575"/>
              <a:ext cx="4638854" cy="161544"/>
            </a:xfrm>
            <a:prstGeom prst="rect">
              <a:avLst/>
            </a:prstGeom>
          </p:spPr>
          <p:txBody>
            <a:bodyPr anchor="ctr" rtlCol="false" tIns="50800" lIns="50800" bIns="50800" rIns="50800"/>
            <a:lstStyle/>
            <a:p>
              <a:pPr algn="ctr">
                <a:lnSpc>
                  <a:spcPts val="2183"/>
                </a:lnSpc>
              </a:pPr>
            </a:p>
          </p:txBody>
        </p:sp>
      </p:grpSp>
      <p:sp>
        <p:nvSpPr>
          <p:cNvPr name="Freeform 11" id="11"/>
          <p:cNvSpPr/>
          <p:nvPr/>
        </p:nvSpPr>
        <p:spPr>
          <a:xfrm flipH="false" flipV="false" rot="0">
            <a:off x="15198621" y="996443"/>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2"/>
            <a:stretch>
              <a:fillRect l="0" t="0" r="0" b="0"/>
            </a:stretch>
          </a:blipFill>
        </p:spPr>
      </p:sp>
      <p:sp>
        <p:nvSpPr>
          <p:cNvPr name="TextBox 12" id="12"/>
          <p:cNvSpPr txBox="true"/>
          <p:nvPr/>
        </p:nvSpPr>
        <p:spPr>
          <a:xfrm rot="0">
            <a:off x="7337250" y="6198277"/>
            <a:ext cx="9588166" cy="2158781"/>
          </a:xfrm>
          <a:prstGeom prst="rect">
            <a:avLst/>
          </a:prstGeom>
        </p:spPr>
        <p:txBody>
          <a:bodyPr anchor="t" rtlCol="false" tIns="0" lIns="0" bIns="0" rIns="0">
            <a:spAutoFit/>
          </a:bodyPr>
          <a:lstStyle/>
          <a:p>
            <a:pPr algn="l">
              <a:lnSpc>
                <a:spcPts val="15303"/>
              </a:lnSpc>
            </a:pPr>
            <a:r>
              <a:rPr lang="en-US" sz="14714" b="true">
                <a:solidFill>
                  <a:srgbClr val="FFFFFF"/>
                </a:solidFill>
                <a:latin typeface="Poppins Semi-Bold"/>
                <a:ea typeface="Poppins Semi-Bold"/>
                <a:cs typeface="Poppins Semi-Bold"/>
                <a:sym typeface="Poppins Semi-Bold"/>
              </a:rPr>
              <a:t>Insurance</a:t>
            </a:r>
          </a:p>
        </p:txBody>
      </p:sp>
      <p:sp>
        <p:nvSpPr>
          <p:cNvPr name="TextBox 13" id="13"/>
          <p:cNvSpPr txBox="true"/>
          <p:nvPr/>
        </p:nvSpPr>
        <p:spPr>
          <a:xfrm rot="0">
            <a:off x="7337250" y="3582141"/>
            <a:ext cx="6306495" cy="2158937"/>
          </a:xfrm>
          <a:prstGeom prst="rect">
            <a:avLst/>
          </a:prstGeom>
        </p:spPr>
        <p:txBody>
          <a:bodyPr anchor="t" rtlCol="false" tIns="0" lIns="0" bIns="0" rIns="0">
            <a:spAutoFit/>
          </a:bodyPr>
          <a:lstStyle/>
          <a:p>
            <a:pPr algn="l">
              <a:lnSpc>
                <a:spcPts val="15369"/>
              </a:lnSpc>
            </a:pPr>
            <a:r>
              <a:rPr lang="en-US" sz="14778">
                <a:solidFill>
                  <a:srgbClr val="53C89B"/>
                </a:solidFill>
                <a:latin typeface="Poppins"/>
                <a:ea typeface="Poppins"/>
                <a:cs typeface="Poppins"/>
                <a:sym typeface="Poppins"/>
              </a:rPr>
              <a:t>Shield</a:t>
            </a:r>
          </a:p>
        </p:txBody>
      </p:sp>
      <p:sp>
        <p:nvSpPr>
          <p:cNvPr name="Freeform 14" id="14"/>
          <p:cNvSpPr/>
          <p:nvPr/>
        </p:nvSpPr>
        <p:spPr>
          <a:xfrm flipH="false" flipV="false" rot="0">
            <a:off x="1650418" y="3259967"/>
            <a:ext cx="4488285" cy="5343196"/>
          </a:xfrm>
          <a:custGeom>
            <a:avLst/>
            <a:gdLst/>
            <a:ahLst/>
            <a:cxnLst/>
            <a:rect r="r" b="b" t="t" l="l"/>
            <a:pathLst>
              <a:path h="5343196" w="4488285">
                <a:moveTo>
                  <a:pt x="0" y="0"/>
                </a:moveTo>
                <a:lnTo>
                  <a:pt x="4488285" y="0"/>
                </a:lnTo>
                <a:lnTo>
                  <a:pt x="4488285" y="5343196"/>
                </a:lnTo>
                <a:lnTo>
                  <a:pt x="0" y="53431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grpSp>
        <p:nvGrpSpPr>
          <p:cNvPr name="Group 2" id="2"/>
          <p:cNvGrpSpPr/>
          <p:nvPr/>
        </p:nvGrpSpPr>
        <p:grpSpPr>
          <a:xfrm rot="0">
            <a:off x="-5132848" y="8120191"/>
            <a:ext cx="8605745" cy="6584448"/>
            <a:chOff x="0" y="0"/>
            <a:chExt cx="1062314" cy="812800"/>
          </a:xfrm>
        </p:grpSpPr>
        <p:sp>
          <p:nvSpPr>
            <p:cNvPr name="Freeform 3" id="3"/>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4" id="4"/>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45846" y="8120191"/>
            <a:ext cx="8605745" cy="6584448"/>
            <a:chOff x="0" y="0"/>
            <a:chExt cx="1062314" cy="812800"/>
          </a:xfrm>
        </p:grpSpPr>
        <p:sp>
          <p:nvSpPr>
            <p:cNvPr name="Freeform 6" id="6"/>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7" id="7"/>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343510" y="619732"/>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2"/>
            <a:stretch>
              <a:fillRect l="0" t="0" r="0" b="0"/>
            </a:stretch>
          </a:blipFill>
        </p:spPr>
      </p:sp>
      <p:sp>
        <p:nvSpPr>
          <p:cNvPr name="Freeform 9" id="9"/>
          <p:cNvSpPr/>
          <p:nvPr/>
        </p:nvSpPr>
        <p:spPr>
          <a:xfrm flipH="false" flipV="false" rot="0">
            <a:off x="11855459" y="3172710"/>
            <a:ext cx="5866684" cy="6085590"/>
          </a:xfrm>
          <a:custGeom>
            <a:avLst/>
            <a:gdLst/>
            <a:ahLst/>
            <a:cxnLst/>
            <a:rect r="r" b="b" t="t" l="l"/>
            <a:pathLst>
              <a:path h="6085590" w="5866684">
                <a:moveTo>
                  <a:pt x="0" y="0"/>
                </a:moveTo>
                <a:lnTo>
                  <a:pt x="5866684" y="0"/>
                </a:lnTo>
                <a:lnTo>
                  <a:pt x="5866684" y="6085590"/>
                </a:lnTo>
                <a:lnTo>
                  <a:pt x="0" y="6085590"/>
                </a:lnTo>
                <a:lnTo>
                  <a:pt x="0" y="0"/>
                </a:lnTo>
                <a:close/>
              </a:path>
            </a:pathLst>
          </a:custGeom>
          <a:blipFill>
            <a:blip r:embed="rId3"/>
            <a:stretch>
              <a:fillRect l="0" t="0" r="0" b="0"/>
            </a:stretch>
          </a:blipFill>
        </p:spPr>
      </p:sp>
      <p:sp>
        <p:nvSpPr>
          <p:cNvPr name="TextBox 10" id="10"/>
          <p:cNvSpPr txBox="true"/>
          <p:nvPr/>
        </p:nvSpPr>
        <p:spPr>
          <a:xfrm rot="0">
            <a:off x="1028700" y="952500"/>
            <a:ext cx="14314810" cy="935436"/>
          </a:xfrm>
          <a:prstGeom prst="rect">
            <a:avLst/>
          </a:prstGeom>
        </p:spPr>
        <p:txBody>
          <a:bodyPr anchor="t" rtlCol="false" tIns="0" lIns="0" bIns="0" rIns="0">
            <a:spAutoFit/>
          </a:bodyPr>
          <a:lstStyle/>
          <a:p>
            <a:pPr algn="l" marL="0" indent="0" lvl="0">
              <a:lnSpc>
                <a:spcPts val="7089"/>
              </a:lnSpc>
              <a:spcBef>
                <a:spcPct val="0"/>
              </a:spcBef>
            </a:pPr>
            <a:r>
              <a:rPr lang="en-US" b="true" sz="5671">
                <a:solidFill>
                  <a:srgbClr val="FFFFFF"/>
                </a:solidFill>
                <a:latin typeface="Poppins Bold"/>
                <a:ea typeface="Poppins Bold"/>
                <a:cs typeface="Poppins Bold"/>
                <a:sym typeface="Poppins Bold"/>
              </a:rPr>
              <a:t>Customer Distribution by Age Group </a:t>
            </a:r>
          </a:p>
        </p:txBody>
      </p:sp>
      <p:sp>
        <p:nvSpPr>
          <p:cNvPr name="TextBox 11" id="11"/>
          <p:cNvSpPr txBox="true"/>
          <p:nvPr/>
        </p:nvSpPr>
        <p:spPr>
          <a:xfrm rot="0">
            <a:off x="1028700" y="2154399"/>
            <a:ext cx="10579910" cy="7508748"/>
          </a:xfrm>
          <a:prstGeom prst="rect">
            <a:avLst/>
          </a:prstGeom>
        </p:spPr>
        <p:txBody>
          <a:bodyPr anchor="t" rtlCol="false" tIns="0" lIns="0" bIns="0" rIns="0">
            <a:spAutoFit/>
          </a:bodyPr>
          <a:lstStyle/>
          <a:p>
            <a:pPr algn="l" marL="734059" indent="-367030" lvl="1">
              <a:lnSpc>
                <a:spcPts val="5405"/>
              </a:lnSpc>
              <a:buFont typeface="Arial"/>
              <a:buChar char="•"/>
            </a:pPr>
            <a:r>
              <a:rPr lang="en-US" sz="3399">
                <a:solidFill>
                  <a:srgbClr val="FFFFFF"/>
                </a:solidFill>
                <a:latin typeface="Libre Baskerville"/>
                <a:ea typeface="Libre Baskerville"/>
                <a:cs typeface="Libre Baskerville"/>
                <a:sym typeface="Libre Baskerville"/>
              </a:rPr>
              <a:t>The age group of 31-40 has the largest customer base at 11,455, indicating it might be a key demographic for the company to focus on.</a:t>
            </a:r>
          </a:p>
          <a:p>
            <a:pPr algn="l" marL="734059" indent="-367030" lvl="1">
              <a:lnSpc>
                <a:spcPts val="5405"/>
              </a:lnSpc>
              <a:buFont typeface="Arial"/>
              <a:buChar char="•"/>
            </a:pPr>
            <a:r>
              <a:rPr lang="en-US" sz="3399">
                <a:solidFill>
                  <a:srgbClr val="FFFFFF"/>
                </a:solidFill>
                <a:latin typeface="Libre Baskerville"/>
                <a:ea typeface="Libre Baskerville"/>
                <a:cs typeface="Libre Baskerville"/>
                <a:sym typeface="Libre Baskerville"/>
              </a:rPr>
              <a:t>The 41-50 and 25-30 age groups follow, with 4,699 and 3,617 customers, respectively.</a:t>
            </a:r>
          </a:p>
          <a:p>
            <a:pPr algn="l" marL="734059" indent="-367030" lvl="1">
              <a:lnSpc>
                <a:spcPts val="5405"/>
              </a:lnSpc>
              <a:buFont typeface="Arial"/>
              <a:buChar char="•"/>
            </a:pPr>
            <a:r>
              <a:rPr lang="en-US" sz="3399">
                <a:solidFill>
                  <a:srgbClr val="FFFFFF"/>
                </a:solidFill>
                <a:latin typeface="Libre Baskerville"/>
                <a:ea typeface="Libre Baskerville"/>
                <a:cs typeface="Libre Baskerville"/>
                <a:sym typeface="Libre Baskerville"/>
              </a:rPr>
              <a:t>The 18-24 and 65+ age groups have comparatively fewer customers, suggesting that these younger and older populations may be less involved or have distinct insurance requirements.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grpSp>
        <p:nvGrpSpPr>
          <p:cNvPr name="Group 2" id="2"/>
          <p:cNvGrpSpPr/>
          <p:nvPr/>
        </p:nvGrpSpPr>
        <p:grpSpPr>
          <a:xfrm rot="0">
            <a:off x="-5132848" y="8120191"/>
            <a:ext cx="8605745" cy="6584448"/>
            <a:chOff x="0" y="0"/>
            <a:chExt cx="1062314" cy="812800"/>
          </a:xfrm>
        </p:grpSpPr>
        <p:sp>
          <p:nvSpPr>
            <p:cNvPr name="Freeform 3" id="3"/>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4" id="4"/>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45846" y="8120191"/>
            <a:ext cx="8605745" cy="6584448"/>
            <a:chOff x="0" y="0"/>
            <a:chExt cx="1062314" cy="812800"/>
          </a:xfrm>
        </p:grpSpPr>
        <p:sp>
          <p:nvSpPr>
            <p:cNvPr name="Freeform 6" id="6"/>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7" id="7"/>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343510" y="619732"/>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2"/>
            <a:stretch>
              <a:fillRect l="0" t="0" r="0" b="0"/>
            </a:stretch>
          </a:blipFill>
        </p:spPr>
      </p:sp>
      <p:sp>
        <p:nvSpPr>
          <p:cNvPr name="Freeform 9" id="9"/>
          <p:cNvSpPr/>
          <p:nvPr/>
        </p:nvSpPr>
        <p:spPr>
          <a:xfrm flipH="false" flipV="false" rot="0">
            <a:off x="10404060" y="3502275"/>
            <a:ext cx="7202973" cy="5194983"/>
          </a:xfrm>
          <a:custGeom>
            <a:avLst/>
            <a:gdLst/>
            <a:ahLst/>
            <a:cxnLst/>
            <a:rect r="r" b="b" t="t" l="l"/>
            <a:pathLst>
              <a:path h="5194983" w="7202973">
                <a:moveTo>
                  <a:pt x="0" y="0"/>
                </a:moveTo>
                <a:lnTo>
                  <a:pt x="7202973" y="0"/>
                </a:lnTo>
                <a:lnTo>
                  <a:pt x="7202973" y="5194984"/>
                </a:lnTo>
                <a:lnTo>
                  <a:pt x="0" y="5194984"/>
                </a:lnTo>
                <a:lnTo>
                  <a:pt x="0" y="0"/>
                </a:lnTo>
                <a:close/>
              </a:path>
            </a:pathLst>
          </a:custGeom>
          <a:blipFill>
            <a:blip r:embed="rId3"/>
            <a:stretch>
              <a:fillRect l="0" t="0" r="0" b="0"/>
            </a:stretch>
          </a:blipFill>
        </p:spPr>
      </p:sp>
      <p:sp>
        <p:nvSpPr>
          <p:cNvPr name="TextBox 10" id="10"/>
          <p:cNvSpPr txBox="true"/>
          <p:nvPr/>
        </p:nvSpPr>
        <p:spPr>
          <a:xfrm rot="0">
            <a:off x="1028700" y="952500"/>
            <a:ext cx="14314810" cy="935436"/>
          </a:xfrm>
          <a:prstGeom prst="rect">
            <a:avLst/>
          </a:prstGeom>
        </p:spPr>
        <p:txBody>
          <a:bodyPr anchor="t" rtlCol="false" tIns="0" lIns="0" bIns="0" rIns="0">
            <a:spAutoFit/>
          </a:bodyPr>
          <a:lstStyle/>
          <a:p>
            <a:pPr algn="l" marL="0" indent="0" lvl="0">
              <a:lnSpc>
                <a:spcPts val="7089"/>
              </a:lnSpc>
              <a:spcBef>
                <a:spcPct val="0"/>
              </a:spcBef>
            </a:pPr>
            <a:r>
              <a:rPr lang="en-US" b="true" sz="5671">
                <a:solidFill>
                  <a:srgbClr val="FFFFFF"/>
                </a:solidFill>
                <a:latin typeface="Poppins Bold"/>
                <a:ea typeface="Poppins Bold"/>
                <a:cs typeface="Poppins Bold"/>
                <a:sym typeface="Poppins Bold"/>
              </a:rPr>
              <a:t>Expected Settlement by Age Group </a:t>
            </a:r>
          </a:p>
        </p:txBody>
      </p:sp>
      <p:sp>
        <p:nvSpPr>
          <p:cNvPr name="TextBox 11" id="11"/>
          <p:cNvSpPr txBox="true"/>
          <p:nvPr/>
        </p:nvSpPr>
        <p:spPr>
          <a:xfrm rot="0">
            <a:off x="695467" y="2038985"/>
            <a:ext cx="9404800" cy="7743317"/>
          </a:xfrm>
          <a:prstGeom prst="rect">
            <a:avLst/>
          </a:prstGeom>
        </p:spPr>
        <p:txBody>
          <a:bodyPr anchor="t" rtlCol="false" tIns="0" lIns="0" bIns="0" rIns="0">
            <a:spAutoFit/>
          </a:bodyPr>
          <a:lstStyle/>
          <a:p>
            <a:pPr algn="l" marL="734059" indent="-367030" lvl="1">
              <a:lnSpc>
                <a:spcPts val="5133"/>
              </a:lnSpc>
              <a:buFont typeface="Arial"/>
              <a:buChar char="•"/>
            </a:pPr>
            <a:r>
              <a:rPr lang="en-US" sz="3399">
                <a:solidFill>
                  <a:srgbClr val="FFFFFF"/>
                </a:solidFill>
                <a:latin typeface="Libre Baskerville"/>
                <a:ea typeface="Libre Baskerville"/>
                <a:cs typeface="Libre Baskerville"/>
                <a:sym typeface="Libre Baskerville"/>
              </a:rPr>
              <a:t>The 31-40 age group accounts for the highest proportion of anticipated settlements at 34.79%, potentially indicating increased risk or a higher frequency of claims within this demographic.</a:t>
            </a:r>
          </a:p>
          <a:p>
            <a:pPr algn="l" marL="734059" indent="-367030" lvl="1">
              <a:lnSpc>
                <a:spcPts val="5133"/>
              </a:lnSpc>
              <a:buFont typeface="Arial"/>
              <a:buChar char="•"/>
            </a:pPr>
            <a:r>
              <a:rPr lang="en-US" sz="3399">
                <a:solidFill>
                  <a:srgbClr val="FFFFFF"/>
                </a:solidFill>
                <a:latin typeface="Libre Baskerville"/>
                <a:ea typeface="Libre Baskerville"/>
                <a:cs typeface="Libre Baskerville"/>
                <a:sym typeface="Libre Baskerville"/>
              </a:rPr>
              <a:t>The 25-30 and 41-50 age groups also exhibit significant settlement expectations, representing 20.05% and 20.1%, respectively, which could guide more informed strategies for risk evaluation and policy management.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grpSp>
        <p:nvGrpSpPr>
          <p:cNvPr name="Group 2" id="2"/>
          <p:cNvGrpSpPr/>
          <p:nvPr/>
        </p:nvGrpSpPr>
        <p:grpSpPr>
          <a:xfrm rot="0">
            <a:off x="-5132848" y="8120191"/>
            <a:ext cx="8605745" cy="6584448"/>
            <a:chOff x="0" y="0"/>
            <a:chExt cx="1062314" cy="812800"/>
          </a:xfrm>
        </p:grpSpPr>
        <p:sp>
          <p:nvSpPr>
            <p:cNvPr name="Freeform 3" id="3"/>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4" id="4"/>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45846" y="8120191"/>
            <a:ext cx="8605745" cy="6584448"/>
            <a:chOff x="0" y="0"/>
            <a:chExt cx="1062314" cy="812800"/>
          </a:xfrm>
        </p:grpSpPr>
        <p:sp>
          <p:nvSpPr>
            <p:cNvPr name="Freeform 6" id="6"/>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7" id="7"/>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343510" y="619732"/>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2"/>
            <a:stretch>
              <a:fillRect l="0" t="0" r="0" b="0"/>
            </a:stretch>
          </a:blipFill>
        </p:spPr>
      </p:sp>
      <p:sp>
        <p:nvSpPr>
          <p:cNvPr name="Freeform 9" id="9"/>
          <p:cNvSpPr/>
          <p:nvPr/>
        </p:nvSpPr>
        <p:spPr>
          <a:xfrm flipH="false" flipV="false" rot="0">
            <a:off x="10257897" y="3506777"/>
            <a:ext cx="7547198" cy="4613415"/>
          </a:xfrm>
          <a:custGeom>
            <a:avLst/>
            <a:gdLst/>
            <a:ahLst/>
            <a:cxnLst/>
            <a:rect r="r" b="b" t="t" l="l"/>
            <a:pathLst>
              <a:path h="4613415" w="7547198">
                <a:moveTo>
                  <a:pt x="0" y="0"/>
                </a:moveTo>
                <a:lnTo>
                  <a:pt x="7547198" y="0"/>
                </a:lnTo>
                <a:lnTo>
                  <a:pt x="7547198" y="4613414"/>
                </a:lnTo>
                <a:lnTo>
                  <a:pt x="0" y="4613414"/>
                </a:lnTo>
                <a:lnTo>
                  <a:pt x="0" y="0"/>
                </a:lnTo>
                <a:close/>
              </a:path>
            </a:pathLst>
          </a:custGeom>
          <a:blipFill>
            <a:blip r:embed="rId3"/>
            <a:stretch>
              <a:fillRect l="0" t="0" r="0" b="-9531"/>
            </a:stretch>
          </a:blipFill>
        </p:spPr>
      </p:sp>
      <p:sp>
        <p:nvSpPr>
          <p:cNvPr name="TextBox 10" id="10"/>
          <p:cNvSpPr txBox="true"/>
          <p:nvPr/>
        </p:nvSpPr>
        <p:spPr>
          <a:xfrm rot="0">
            <a:off x="1028700" y="708077"/>
            <a:ext cx="10967864" cy="1043417"/>
          </a:xfrm>
          <a:prstGeom prst="rect">
            <a:avLst/>
          </a:prstGeom>
        </p:spPr>
        <p:txBody>
          <a:bodyPr anchor="t" rtlCol="false" tIns="0" lIns="0" bIns="0" rIns="0">
            <a:spAutoFit/>
          </a:bodyPr>
          <a:lstStyle/>
          <a:p>
            <a:pPr algn="l" marL="0" indent="0" lvl="0">
              <a:lnSpc>
                <a:spcPts val="7823"/>
              </a:lnSpc>
              <a:spcBef>
                <a:spcPct val="0"/>
              </a:spcBef>
            </a:pPr>
            <a:r>
              <a:rPr lang="en-US" b="true" sz="6258">
                <a:solidFill>
                  <a:srgbClr val="FFFFFF"/>
                </a:solidFill>
                <a:latin typeface="Poppins Bold"/>
                <a:ea typeface="Poppins Bold"/>
                <a:cs typeface="Poppins Bold"/>
                <a:sym typeface="Poppins Bold"/>
              </a:rPr>
              <a:t>Age Group Vs Sales Mode</a:t>
            </a:r>
          </a:p>
        </p:txBody>
      </p:sp>
      <p:sp>
        <p:nvSpPr>
          <p:cNvPr name="TextBox 11" id="11"/>
          <p:cNvSpPr txBox="true"/>
          <p:nvPr/>
        </p:nvSpPr>
        <p:spPr>
          <a:xfrm rot="0">
            <a:off x="837099" y="2029460"/>
            <a:ext cx="9188976" cy="7854188"/>
          </a:xfrm>
          <a:prstGeom prst="rect">
            <a:avLst/>
          </a:prstGeom>
        </p:spPr>
        <p:txBody>
          <a:bodyPr anchor="t" rtlCol="false" tIns="0" lIns="0" bIns="0" rIns="0">
            <a:spAutoFit/>
          </a:bodyPr>
          <a:lstStyle/>
          <a:p>
            <a:pPr algn="l" marL="734059" indent="-367030" lvl="1">
              <a:lnSpc>
                <a:spcPts val="5235"/>
              </a:lnSpc>
              <a:buFont typeface="Arial"/>
              <a:buChar char="•"/>
            </a:pPr>
            <a:r>
              <a:rPr lang="en-US" sz="3399">
                <a:solidFill>
                  <a:srgbClr val="FFFFFF"/>
                </a:solidFill>
                <a:latin typeface="Libre Baskerville"/>
                <a:ea typeface="Libre Baskerville"/>
                <a:cs typeface="Libre Baskerville"/>
                <a:sym typeface="Libre Baskerville"/>
              </a:rPr>
              <a:t>Sales conducted through agents are prevalent across all age groups, especially among individuals aged 31-40, highlighting the importance of personal interaction in driving sales.</a:t>
            </a:r>
          </a:p>
          <a:p>
            <a:pPr algn="l" marL="734059" indent="-367030" lvl="1">
              <a:lnSpc>
                <a:spcPts val="5235"/>
              </a:lnSpc>
              <a:buFont typeface="Arial"/>
              <a:buChar char="•"/>
            </a:pPr>
            <a:r>
              <a:rPr lang="en-US" sz="3399">
                <a:solidFill>
                  <a:srgbClr val="FFFFFF"/>
                </a:solidFill>
                <a:latin typeface="Libre Baskerville"/>
                <a:ea typeface="Libre Baskerville"/>
                <a:cs typeface="Libre Baskerville"/>
                <a:sym typeface="Libre Baskerville"/>
              </a:rPr>
              <a:t>Online platforms, such as apps and websites, are more commonly used by younger age groups, particularly those aged 18-24 and 25-30, indicating a strong inclination toward digital engagement among younger customers.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grpSp>
        <p:nvGrpSpPr>
          <p:cNvPr name="Group 2" id="2"/>
          <p:cNvGrpSpPr/>
          <p:nvPr/>
        </p:nvGrpSpPr>
        <p:grpSpPr>
          <a:xfrm rot="0">
            <a:off x="-5132848" y="8120191"/>
            <a:ext cx="8605745" cy="6584448"/>
            <a:chOff x="0" y="0"/>
            <a:chExt cx="1062314" cy="812800"/>
          </a:xfrm>
        </p:grpSpPr>
        <p:sp>
          <p:nvSpPr>
            <p:cNvPr name="Freeform 3" id="3"/>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4" id="4"/>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45846" y="8120191"/>
            <a:ext cx="8605745" cy="6584448"/>
            <a:chOff x="0" y="0"/>
            <a:chExt cx="1062314" cy="812800"/>
          </a:xfrm>
        </p:grpSpPr>
        <p:sp>
          <p:nvSpPr>
            <p:cNvPr name="Freeform 6" id="6"/>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7" id="7"/>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550300" y="1434054"/>
            <a:ext cx="6707448" cy="1275335"/>
          </a:xfrm>
          <a:prstGeom prst="rect">
            <a:avLst/>
          </a:prstGeom>
        </p:spPr>
        <p:txBody>
          <a:bodyPr anchor="t" rtlCol="false" tIns="0" lIns="0" bIns="0" rIns="0">
            <a:spAutoFit/>
          </a:bodyPr>
          <a:lstStyle/>
          <a:p>
            <a:pPr algn="l" marL="0" indent="0" lvl="0">
              <a:lnSpc>
                <a:spcPts val="9658"/>
              </a:lnSpc>
              <a:spcBef>
                <a:spcPct val="0"/>
              </a:spcBef>
            </a:pPr>
            <a:r>
              <a:rPr lang="en-US" b="true" sz="7726">
                <a:solidFill>
                  <a:srgbClr val="FFFFFF"/>
                </a:solidFill>
                <a:latin typeface="Poppins Bold"/>
                <a:ea typeface="Poppins Bold"/>
                <a:cs typeface="Poppins Bold"/>
                <a:sym typeface="Poppins Bold"/>
              </a:rPr>
              <a:t>Key Insights</a:t>
            </a:r>
          </a:p>
        </p:txBody>
      </p:sp>
      <p:sp>
        <p:nvSpPr>
          <p:cNvPr name="Freeform 9" id="9"/>
          <p:cNvSpPr/>
          <p:nvPr/>
        </p:nvSpPr>
        <p:spPr>
          <a:xfrm flipH="false" flipV="false" rot="0">
            <a:off x="15343510" y="619732"/>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2"/>
            <a:stretch>
              <a:fillRect l="0" t="0" r="0" b="0"/>
            </a:stretch>
          </a:blipFill>
        </p:spPr>
      </p:sp>
      <p:sp>
        <p:nvSpPr>
          <p:cNvPr name="TextBox 10" id="10"/>
          <p:cNvSpPr txBox="true"/>
          <p:nvPr/>
        </p:nvSpPr>
        <p:spPr>
          <a:xfrm rot="0">
            <a:off x="1028700" y="3061306"/>
            <a:ext cx="16230600" cy="6418343"/>
          </a:xfrm>
          <a:prstGeom prst="rect">
            <a:avLst/>
          </a:prstGeom>
        </p:spPr>
        <p:txBody>
          <a:bodyPr anchor="t" rtlCol="false" tIns="0" lIns="0" bIns="0" rIns="0">
            <a:spAutoFit/>
          </a:bodyPr>
          <a:lstStyle/>
          <a:p>
            <a:pPr algn="just" marL="832301" indent="-416150" lvl="1">
              <a:lnSpc>
                <a:spcPts val="6437"/>
              </a:lnSpc>
              <a:buFont typeface="Arial"/>
              <a:buChar char="•"/>
            </a:pPr>
            <a:r>
              <a:rPr lang="en-US" b="true" sz="3855">
                <a:solidFill>
                  <a:srgbClr val="FFFFFF"/>
                </a:solidFill>
                <a:latin typeface="Libre Baskerville Bold"/>
                <a:ea typeface="Libre Baskerville Bold"/>
                <a:cs typeface="Libre Baskerville Bold"/>
                <a:sym typeface="Libre Baskerville Bold"/>
              </a:rPr>
              <a:t>Most Profitable Month</a:t>
            </a:r>
            <a:r>
              <a:rPr lang="en-US" sz="3855">
                <a:solidFill>
                  <a:srgbClr val="FFFFFF"/>
                </a:solidFill>
                <a:latin typeface="Libre Baskerville"/>
                <a:ea typeface="Libre Baskerville"/>
                <a:cs typeface="Libre Baskerville"/>
                <a:sym typeface="Libre Baskerville"/>
              </a:rPr>
              <a:t>: March 2023, with total revenue of 263.8M and 7081 new customers.</a:t>
            </a:r>
          </a:p>
          <a:p>
            <a:pPr algn="just" marL="832301" indent="-416150" lvl="1">
              <a:lnSpc>
                <a:spcPts val="6437"/>
              </a:lnSpc>
              <a:buFont typeface="Arial"/>
              <a:buChar char="•"/>
            </a:pPr>
            <a:r>
              <a:rPr lang="en-US" b="true" sz="3855">
                <a:solidFill>
                  <a:srgbClr val="FFFFFF"/>
                </a:solidFill>
                <a:latin typeface="Libre Baskerville Bold"/>
                <a:ea typeface="Libre Baskerville Bold"/>
                <a:cs typeface="Libre Baskerville Bold"/>
                <a:sym typeface="Libre Baskerville Bold"/>
              </a:rPr>
              <a:t>Key Demographics</a:t>
            </a:r>
            <a:r>
              <a:rPr lang="en-US" sz="3855">
                <a:solidFill>
                  <a:srgbClr val="FFFFFF"/>
                </a:solidFill>
                <a:latin typeface="Libre Baskerville"/>
                <a:ea typeface="Libre Baskerville"/>
                <a:cs typeface="Libre Baskerville"/>
                <a:sym typeface="Libre Baskerville"/>
              </a:rPr>
              <a:t>: The primary customer age group was 31-40 years.</a:t>
            </a:r>
          </a:p>
          <a:p>
            <a:pPr algn="just" marL="832301" indent="-416150" lvl="1">
              <a:lnSpc>
                <a:spcPts val="6437"/>
              </a:lnSpc>
              <a:buFont typeface="Arial"/>
              <a:buChar char="•"/>
            </a:pPr>
            <a:r>
              <a:rPr lang="en-US" b="true" sz="3855">
                <a:solidFill>
                  <a:srgbClr val="FFFFFF"/>
                </a:solidFill>
                <a:latin typeface="Libre Baskerville Bold"/>
                <a:ea typeface="Libre Baskerville Bold"/>
                <a:cs typeface="Libre Baskerville Bold"/>
                <a:sym typeface="Libre Baskerville Bold"/>
              </a:rPr>
              <a:t>Top Selling City</a:t>
            </a:r>
            <a:r>
              <a:rPr lang="en-US" sz="3855">
                <a:solidFill>
                  <a:srgbClr val="FFFFFF"/>
                </a:solidFill>
                <a:latin typeface="Libre Baskerville"/>
                <a:ea typeface="Libre Baskerville"/>
                <a:cs typeface="Libre Baskerville"/>
                <a:sym typeface="Libre Baskerville"/>
              </a:rPr>
              <a:t>: Delhi NCR.</a:t>
            </a:r>
          </a:p>
          <a:p>
            <a:pPr algn="just" marL="832301" indent="-416150" lvl="1">
              <a:lnSpc>
                <a:spcPts val="6437"/>
              </a:lnSpc>
              <a:buFont typeface="Arial"/>
              <a:buChar char="•"/>
            </a:pPr>
            <a:r>
              <a:rPr lang="en-US" b="true" sz="3855">
                <a:solidFill>
                  <a:srgbClr val="FFFFFF"/>
                </a:solidFill>
                <a:latin typeface="Libre Baskerville Bold"/>
                <a:ea typeface="Libre Baskerville Bold"/>
                <a:cs typeface="Libre Baskerville Bold"/>
                <a:sym typeface="Libre Baskerville Bold"/>
              </a:rPr>
              <a:t>Successful Sales Mode</a:t>
            </a:r>
            <a:r>
              <a:rPr lang="en-US" sz="3855">
                <a:solidFill>
                  <a:srgbClr val="FFFFFF"/>
                </a:solidFill>
                <a:latin typeface="Libre Baskerville"/>
                <a:ea typeface="Libre Baskerville"/>
                <a:cs typeface="Libre Baskerville"/>
                <a:sym typeface="Libre Baskerville"/>
              </a:rPr>
              <a:t>: Offline-Agent mode.</a:t>
            </a:r>
          </a:p>
          <a:p>
            <a:pPr algn="just" marL="832301" indent="-416150" lvl="1">
              <a:lnSpc>
                <a:spcPts val="6437"/>
              </a:lnSpc>
              <a:buFont typeface="Arial"/>
              <a:buChar char="•"/>
            </a:pPr>
            <a:r>
              <a:rPr lang="en-US" b="true" sz="3855">
                <a:solidFill>
                  <a:srgbClr val="FFFFFF"/>
                </a:solidFill>
                <a:latin typeface="Libre Baskerville Bold"/>
                <a:ea typeface="Libre Baskerville Bold"/>
                <a:cs typeface="Libre Baskerville Bold"/>
                <a:sym typeface="Libre Baskerville Bold"/>
              </a:rPr>
              <a:t>Rapidly Ascending Sales Mode</a:t>
            </a:r>
            <a:r>
              <a:rPr lang="en-US" sz="3855">
                <a:solidFill>
                  <a:srgbClr val="FFFFFF"/>
                </a:solidFill>
                <a:latin typeface="Libre Baskerville"/>
                <a:ea typeface="Libre Baskerville"/>
                <a:cs typeface="Libre Baskerville"/>
                <a:sym typeface="Libre Baskerville"/>
              </a:rPr>
              <a:t>: Online App &amp; Website.</a:t>
            </a:r>
          </a:p>
          <a:p>
            <a:pPr algn="just" marL="832301" indent="-416150" lvl="1">
              <a:lnSpc>
                <a:spcPts val="6437"/>
              </a:lnSpc>
              <a:buFont typeface="Arial"/>
              <a:buChar char="•"/>
            </a:pPr>
            <a:r>
              <a:rPr lang="en-US" b="true" sz="3855">
                <a:solidFill>
                  <a:srgbClr val="FFFFFF"/>
                </a:solidFill>
                <a:latin typeface="Libre Baskerville Bold"/>
                <a:ea typeface="Libre Baskerville Bold"/>
                <a:cs typeface="Libre Baskerville Bold"/>
                <a:sym typeface="Libre Baskerville Bold"/>
              </a:rPr>
              <a:t>Top Policy</a:t>
            </a:r>
            <a:r>
              <a:rPr lang="en-US" sz="3855">
                <a:solidFill>
                  <a:srgbClr val="FFFFFF"/>
                </a:solidFill>
                <a:latin typeface="Libre Baskerville"/>
                <a:ea typeface="Libre Baskerville"/>
                <a:cs typeface="Libre Baskerville"/>
                <a:sym typeface="Libre Baskerville"/>
              </a:rPr>
              <a:t>: POL4321HL with a base premium of Rs.5000.</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sp>
        <p:nvSpPr>
          <p:cNvPr name="Freeform 2" id="2"/>
          <p:cNvSpPr/>
          <p:nvPr/>
        </p:nvSpPr>
        <p:spPr>
          <a:xfrm flipH="false" flipV="false" rot="0">
            <a:off x="9186642" y="8319683"/>
            <a:ext cx="394627" cy="372669"/>
          </a:xfrm>
          <a:custGeom>
            <a:avLst/>
            <a:gdLst/>
            <a:ahLst/>
            <a:cxnLst/>
            <a:rect r="r" b="b" t="t" l="l"/>
            <a:pathLst>
              <a:path h="372669" w="394627">
                <a:moveTo>
                  <a:pt x="0" y="0"/>
                </a:moveTo>
                <a:lnTo>
                  <a:pt x="394627" y="0"/>
                </a:lnTo>
                <a:lnTo>
                  <a:pt x="394627" y="372668"/>
                </a:lnTo>
                <a:lnTo>
                  <a:pt x="0" y="3726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16582" y="3467947"/>
            <a:ext cx="11028430" cy="2364492"/>
          </a:xfrm>
          <a:prstGeom prst="rect">
            <a:avLst/>
          </a:prstGeom>
        </p:spPr>
        <p:txBody>
          <a:bodyPr anchor="t" rtlCol="false" tIns="0" lIns="0" bIns="0" rIns="0">
            <a:spAutoFit/>
          </a:bodyPr>
          <a:lstStyle/>
          <a:p>
            <a:pPr algn="l" marL="0" indent="0" lvl="0">
              <a:lnSpc>
                <a:spcPts val="17731"/>
              </a:lnSpc>
              <a:spcBef>
                <a:spcPct val="0"/>
              </a:spcBef>
            </a:pPr>
            <a:r>
              <a:rPr lang="en-US" b="true" sz="14185">
                <a:solidFill>
                  <a:srgbClr val="FFFFFF"/>
                </a:solidFill>
                <a:latin typeface="Poppins Bold"/>
                <a:ea typeface="Poppins Bold"/>
                <a:cs typeface="Poppins Bold"/>
                <a:sym typeface="Poppins Bold"/>
              </a:rPr>
              <a:t>Thank You!</a:t>
            </a:r>
          </a:p>
        </p:txBody>
      </p:sp>
      <p:sp>
        <p:nvSpPr>
          <p:cNvPr name="Freeform 4" id="4"/>
          <p:cNvSpPr/>
          <p:nvPr/>
        </p:nvSpPr>
        <p:spPr>
          <a:xfrm flipH="false" flipV="false" rot="0">
            <a:off x="15343510" y="619732"/>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grpSp>
        <p:nvGrpSpPr>
          <p:cNvPr name="Group 2" id="2"/>
          <p:cNvGrpSpPr/>
          <p:nvPr/>
        </p:nvGrpSpPr>
        <p:grpSpPr>
          <a:xfrm rot="0">
            <a:off x="-5132848" y="8120191"/>
            <a:ext cx="8605745" cy="6584448"/>
            <a:chOff x="0" y="0"/>
            <a:chExt cx="1062314" cy="812800"/>
          </a:xfrm>
        </p:grpSpPr>
        <p:sp>
          <p:nvSpPr>
            <p:cNvPr name="Freeform 3" id="3"/>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4" id="4"/>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45846" y="8120191"/>
            <a:ext cx="8605745" cy="6584448"/>
            <a:chOff x="0" y="0"/>
            <a:chExt cx="1062314" cy="812800"/>
          </a:xfrm>
        </p:grpSpPr>
        <p:sp>
          <p:nvSpPr>
            <p:cNvPr name="Freeform 6" id="6"/>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7" id="7"/>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198621" y="996443"/>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2"/>
            <a:stretch>
              <a:fillRect l="0" t="0" r="0" b="0"/>
            </a:stretch>
          </a:blipFill>
        </p:spPr>
      </p:sp>
      <p:sp>
        <p:nvSpPr>
          <p:cNvPr name="TextBox 9" id="9"/>
          <p:cNvSpPr txBox="true"/>
          <p:nvPr/>
        </p:nvSpPr>
        <p:spPr>
          <a:xfrm rot="0">
            <a:off x="1343919" y="2936117"/>
            <a:ext cx="11264697" cy="6520045"/>
          </a:xfrm>
          <a:prstGeom prst="rect">
            <a:avLst/>
          </a:prstGeom>
        </p:spPr>
        <p:txBody>
          <a:bodyPr anchor="t" rtlCol="false" tIns="0" lIns="0" bIns="0" rIns="0">
            <a:spAutoFit/>
          </a:bodyPr>
          <a:lstStyle/>
          <a:p>
            <a:pPr algn="l">
              <a:lnSpc>
                <a:spcPts val="7521"/>
              </a:lnSpc>
            </a:pPr>
            <a:r>
              <a:rPr lang="en-US" sz="3450">
                <a:solidFill>
                  <a:srgbClr val="FFFFFF"/>
                </a:solidFill>
                <a:latin typeface="Libre Baskerville"/>
                <a:ea typeface="Libre Baskerville"/>
                <a:cs typeface="Libre Baskerville"/>
                <a:sym typeface="Libre Baskerville"/>
              </a:rPr>
              <a:t>Shield Insurance Company Provides reliable and comprehensive insurance Plans for individuals and businesses, ensuring protection from various risks. Known for commitment to customer care and security. Shield stands out in the market for its focus on coverage reliability, helping customers feel safe and secure.</a:t>
            </a:r>
          </a:p>
        </p:txBody>
      </p:sp>
      <p:sp>
        <p:nvSpPr>
          <p:cNvPr name="Freeform 10" id="10"/>
          <p:cNvSpPr/>
          <p:nvPr/>
        </p:nvSpPr>
        <p:spPr>
          <a:xfrm flipH="false" flipV="false" rot="0">
            <a:off x="12608616" y="3889072"/>
            <a:ext cx="4650684" cy="4937985"/>
          </a:xfrm>
          <a:custGeom>
            <a:avLst/>
            <a:gdLst/>
            <a:ahLst/>
            <a:cxnLst/>
            <a:rect r="r" b="b" t="t" l="l"/>
            <a:pathLst>
              <a:path h="4937985" w="4650684">
                <a:moveTo>
                  <a:pt x="0" y="0"/>
                </a:moveTo>
                <a:lnTo>
                  <a:pt x="4650684" y="0"/>
                </a:lnTo>
                <a:lnTo>
                  <a:pt x="4650684" y="4937985"/>
                </a:lnTo>
                <a:lnTo>
                  <a:pt x="0" y="49379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343919" y="1539242"/>
            <a:ext cx="11264697" cy="1155700"/>
          </a:xfrm>
          <a:prstGeom prst="rect">
            <a:avLst/>
          </a:prstGeom>
        </p:spPr>
        <p:txBody>
          <a:bodyPr anchor="t" rtlCol="false" tIns="0" lIns="0" bIns="0" rIns="0">
            <a:spAutoFit/>
          </a:bodyPr>
          <a:lstStyle/>
          <a:p>
            <a:pPr algn="l" marL="0" indent="0" lvl="0">
              <a:lnSpc>
                <a:spcPts val="8749"/>
              </a:lnSpc>
              <a:spcBef>
                <a:spcPct val="0"/>
              </a:spcBef>
            </a:pPr>
            <a:r>
              <a:rPr lang="en-US" b="true" sz="6999">
                <a:solidFill>
                  <a:srgbClr val="FFFFFF"/>
                </a:solidFill>
                <a:latin typeface="Poppins Bold"/>
                <a:ea typeface="Poppins Bold"/>
                <a:cs typeface="Poppins Bold"/>
                <a:sym typeface="Poppins Bold"/>
              </a:rPr>
              <a:t>Company Overview</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grpSp>
        <p:nvGrpSpPr>
          <p:cNvPr name="Group 2" id="2"/>
          <p:cNvGrpSpPr/>
          <p:nvPr/>
        </p:nvGrpSpPr>
        <p:grpSpPr>
          <a:xfrm rot="0">
            <a:off x="-5132848" y="8120191"/>
            <a:ext cx="8605745" cy="6584448"/>
            <a:chOff x="0" y="0"/>
            <a:chExt cx="1062314" cy="812800"/>
          </a:xfrm>
        </p:grpSpPr>
        <p:sp>
          <p:nvSpPr>
            <p:cNvPr name="Freeform 3" id="3"/>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4" id="4"/>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45846" y="8120191"/>
            <a:ext cx="8605745" cy="6584448"/>
            <a:chOff x="0" y="0"/>
            <a:chExt cx="1062314" cy="812800"/>
          </a:xfrm>
        </p:grpSpPr>
        <p:sp>
          <p:nvSpPr>
            <p:cNvPr name="Freeform 6" id="6"/>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7" id="7"/>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28700" y="2635606"/>
            <a:ext cx="16230600" cy="7159522"/>
          </a:xfrm>
          <a:prstGeom prst="rect">
            <a:avLst/>
          </a:prstGeom>
        </p:spPr>
        <p:txBody>
          <a:bodyPr anchor="t" rtlCol="false" tIns="0" lIns="0" bIns="0" rIns="0">
            <a:spAutoFit/>
          </a:bodyPr>
          <a:lstStyle/>
          <a:p>
            <a:pPr algn="l" marL="567466" indent="-283733" lvl="1">
              <a:lnSpc>
                <a:spcPts val="5729"/>
              </a:lnSpc>
              <a:buFont typeface="Arial"/>
              <a:buChar char="•"/>
            </a:pPr>
            <a:r>
              <a:rPr lang="en-US" sz="2628">
                <a:solidFill>
                  <a:srgbClr val="FFFFFF"/>
                </a:solidFill>
                <a:latin typeface="Libre Baskerville"/>
                <a:ea typeface="Libre Baskerville"/>
                <a:cs typeface="Libre Baskerville"/>
                <a:sym typeface="Libre Baskerville"/>
              </a:rPr>
              <a:t>Highlight key metrics such as the total number of customers, overall revenue, daily income, customer growth, and percentage changes month over month.</a:t>
            </a:r>
          </a:p>
          <a:p>
            <a:pPr algn="l" marL="567466" indent="-283733" lvl="1">
              <a:lnSpc>
                <a:spcPts val="5729"/>
              </a:lnSpc>
              <a:buFont typeface="Arial"/>
              <a:buChar char="•"/>
            </a:pPr>
            <a:r>
              <a:rPr lang="en-US" sz="2628">
                <a:solidFill>
                  <a:srgbClr val="FFFFFF"/>
                </a:solidFill>
                <a:latin typeface="Libre Baskerville"/>
                <a:ea typeface="Libre Baskerville"/>
                <a:cs typeface="Libre Baskerville"/>
                <a:sym typeface="Libre Baskerville"/>
              </a:rPr>
              <a:t>Examine customer segmentation based on age groups, locations, and sales methods to uncover patterns in revenue and customer behavior.</a:t>
            </a:r>
          </a:p>
          <a:p>
            <a:pPr algn="l" marL="567466" indent="-283733" lvl="1">
              <a:lnSpc>
                <a:spcPts val="5729"/>
              </a:lnSpc>
              <a:buFont typeface="Arial"/>
              <a:buChar char="•"/>
            </a:pPr>
            <a:r>
              <a:rPr lang="en-US" sz="2628">
                <a:solidFill>
                  <a:srgbClr val="FFFFFF"/>
                </a:solidFill>
                <a:latin typeface="Libre Baskerville"/>
                <a:ea typeface="Libre Baskerville"/>
                <a:cs typeface="Libre Baskerville"/>
                <a:sym typeface="Libre Baskerville"/>
              </a:rPr>
              <a:t>Display trends in customer and revenue growth with an option to switch between graphical views and apply filters for key dimensions like sales mode, age group, city, and month.</a:t>
            </a:r>
          </a:p>
          <a:p>
            <a:pPr algn="l" marL="567466" indent="-283733" lvl="1">
              <a:lnSpc>
                <a:spcPts val="5729"/>
              </a:lnSpc>
              <a:buFont typeface="Arial"/>
              <a:buChar char="•"/>
            </a:pPr>
            <a:r>
              <a:rPr lang="en-US" sz="2628">
                <a:solidFill>
                  <a:srgbClr val="FFFFFF"/>
                </a:solidFill>
                <a:latin typeface="Libre Baskerville"/>
                <a:ea typeface="Libre Baskerville"/>
                <a:cs typeface="Libre Baskerville"/>
                <a:sym typeface="Libre Baskerville"/>
              </a:rPr>
              <a:t>Provide an in-depth breakdown of sales mode trends, customer distribution, and revenue proportions by age group, city, and sales method.</a:t>
            </a:r>
          </a:p>
          <a:p>
            <a:pPr algn="l" marL="567466" indent="-283733" lvl="1">
              <a:lnSpc>
                <a:spcPts val="5729"/>
              </a:lnSpc>
              <a:buFont typeface="Arial"/>
              <a:buChar char="•"/>
            </a:pPr>
            <a:r>
              <a:rPr lang="en-US" sz="2628">
                <a:solidFill>
                  <a:srgbClr val="FFFFFF"/>
                </a:solidFill>
                <a:latin typeface="Libre Baskerville"/>
                <a:ea typeface="Libre Baskerville"/>
                <a:cs typeface="Libre Baskerville"/>
                <a:sym typeface="Libre Baskerville"/>
              </a:rPr>
              <a:t>Investigate the behavior of different age groups concerning sales mode preferences, policy choices, and anticipated settlements to gain deeper business insights.</a:t>
            </a:r>
          </a:p>
        </p:txBody>
      </p:sp>
      <p:sp>
        <p:nvSpPr>
          <p:cNvPr name="TextBox 9" id="9"/>
          <p:cNvSpPr txBox="true"/>
          <p:nvPr/>
        </p:nvSpPr>
        <p:spPr>
          <a:xfrm rot="0">
            <a:off x="1285963" y="1443401"/>
            <a:ext cx="4831630" cy="1155700"/>
          </a:xfrm>
          <a:prstGeom prst="rect">
            <a:avLst/>
          </a:prstGeom>
        </p:spPr>
        <p:txBody>
          <a:bodyPr anchor="t" rtlCol="false" tIns="0" lIns="0" bIns="0" rIns="0">
            <a:spAutoFit/>
          </a:bodyPr>
          <a:lstStyle/>
          <a:p>
            <a:pPr algn="l" marL="0" indent="0" lvl="0">
              <a:lnSpc>
                <a:spcPts val="8749"/>
              </a:lnSpc>
              <a:spcBef>
                <a:spcPct val="0"/>
              </a:spcBef>
            </a:pPr>
            <a:r>
              <a:rPr lang="en-US" b="true" sz="6999">
                <a:solidFill>
                  <a:srgbClr val="FFFFFF"/>
                </a:solidFill>
                <a:latin typeface="Poppins Bold"/>
                <a:ea typeface="Poppins Bold"/>
                <a:cs typeface="Poppins Bold"/>
                <a:sym typeface="Poppins Bold"/>
              </a:rPr>
              <a:t>Objective</a:t>
            </a:r>
          </a:p>
        </p:txBody>
      </p:sp>
      <p:sp>
        <p:nvSpPr>
          <p:cNvPr name="Freeform 10" id="10"/>
          <p:cNvSpPr/>
          <p:nvPr/>
        </p:nvSpPr>
        <p:spPr>
          <a:xfrm flipH="false" flipV="false" rot="0">
            <a:off x="15343510" y="619732"/>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2"/>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grpSp>
        <p:nvGrpSpPr>
          <p:cNvPr name="Group 2" id="2"/>
          <p:cNvGrpSpPr/>
          <p:nvPr/>
        </p:nvGrpSpPr>
        <p:grpSpPr>
          <a:xfrm rot="0">
            <a:off x="-5132848" y="8120191"/>
            <a:ext cx="8605745" cy="6584448"/>
            <a:chOff x="0" y="0"/>
            <a:chExt cx="1062314" cy="812800"/>
          </a:xfrm>
        </p:grpSpPr>
        <p:sp>
          <p:nvSpPr>
            <p:cNvPr name="Freeform 3" id="3"/>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4" id="4"/>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45846" y="8120191"/>
            <a:ext cx="8605745" cy="6584448"/>
            <a:chOff x="0" y="0"/>
            <a:chExt cx="1062314" cy="812800"/>
          </a:xfrm>
        </p:grpSpPr>
        <p:sp>
          <p:nvSpPr>
            <p:cNvPr name="Freeform 6" id="6"/>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7" id="7"/>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343510" y="619732"/>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2"/>
            <a:stretch>
              <a:fillRect l="0" t="0" r="0" b="0"/>
            </a:stretch>
          </a:blipFill>
        </p:spPr>
      </p:sp>
      <p:sp>
        <p:nvSpPr>
          <p:cNvPr name="Freeform 9" id="9"/>
          <p:cNvSpPr/>
          <p:nvPr/>
        </p:nvSpPr>
        <p:spPr>
          <a:xfrm flipH="false" flipV="false" rot="0">
            <a:off x="10411593" y="3244830"/>
            <a:ext cx="6266523" cy="5420097"/>
          </a:xfrm>
          <a:custGeom>
            <a:avLst/>
            <a:gdLst/>
            <a:ahLst/>
            <a:cxnLst/>
            <a:rect r="r" b="b" t="t" l="l"/>
            <a:pathLst>
              <a:path h="5420097" w="6266523">
                <a:moveTo>
                  <a:pt x="0" y="0"/>
                </a:moveTo>
                <a:lnTo>
                  <a:pt x="6266523" y="0"/>
                </a:lnTo>
                <a:lnTo>
                  <a:pt x="6266523" y="5420096"/>
                </a:lnTo>
                <a:lnTo>
                  <a:pt x="0" y="5420096"/>
                </a:lnTo>
                <a:lnTo>
                  <a:pt x="0" y="0"/>
                </a:lnTo>
                <a:close/>
              </a:path>
            </a:pathLst>
          </a:custGeom>
          <a:blipFill>
            <a:blip r:embed="rId3"/>
            <a:stretch>
              <a:fillRect l="0" t="0" r="0" b="0"/>
            </a:stretch>
          </a:blipFill>
        </p:spPr>
      </p:sp>
      <p:sp>
        <p:nvSpPr>
          <p:cNvPr name="TextBox 10" id="10"/>
          <p:cNvSpPr txBox="true"/>
          <p:nvPr/>
        </p:nvSpPr>
        <p:spPr>
          <a:xfrm rot="0">
            <a:off x="1314941" y="1656244"/>
            <a:ext cx="10076608" cy="1155700"/>
          </a:xfrm>
          <a:prstGeom prst="rect">
            <a:avLst/>
          </a:prstGeom>
        </p:spPr>
        <p:txBody>
          <a:bodyPr anchor="t" rtlCol="false" tIns="0" lIns="0" bIns="0" rIns="0">
            <a:spAutoFit/>
          </a:bodyPr>
          <a:lstStyle/>
          <a:p>
            <a:pPr algn="l" marL="0" indent="0" lvl="0">
              <a:lnSpc>
                <a:spcPts val="8749"/>
              </a:lnSpc>
              <a:spcBef>
                <a:spcPct val="0"/>
              </a:spcBef>
            </a:pPr>
            <a:r>
              <a:rPr lang="en-US" b="true" sz="6999">
                <a:solidFill>
                  <a:srgbClr val="FFFFFF"/>
                </a:solidFill>
                <a:latin typeface="Poppins Bold"/>
                <a:ea typeface="Poppins Bold"/>
                <a:cs typeface="Poppins Bold"/>
                <a:sym typeface="Poppins Bold"/>
              </a:rPr>
              <a:t>Key Metrics Overview</a:t>
            </a:r>
          </a:p>
        </p:txBody>
      </p:sp>
      <p:sp>
        <p:nvSpPr>
          <p:cNvPr name="TextBox 11" id="11"/>
          <p:cNvSpPr txBox="true"/>
          <p:nvPr/>
        </p:nvSpPr>
        <p:spPr>
          <a:xfrm rot="0">
            <a:off x="1028700" y="2901930"/>
            <a:ext cx="8611459" cy="3991023"/>
          </a:xfrm>
          <a:prstGeom prst="rect">
            <a:avLst/>
          </a:prstGeom>
        </p:spPr>
        <p:txBody>
          <a:bodyPr anchor="t" rtlCol="false" tIns="0" lIns="0" bIns="0" rIns="0">
            <a:spAutoFit/>
          </a:bodyPr>
          <a:lstStyle/>
          <a:p>
            <a:pPr algn="l" marL="809542" indent="-404771" lvl="1">
              <a:lnSpc>
                <a:spcPts val="8174"/>
              </a:lnSpc>
              <a:buFont typeface="Arial"/>
              <a:buChar char="•"/>
            </a:pPr>
            <a:r>
              <a:rPr lang="en-US" sz="3749">
                <a:solidFill>
                  <a:srgbClr val="FFFFFF"/>
                </a:solidFill>
                <a:latin typeface="Libre Baskerville"/>
                <a:ea typeface="Libre Baskerville"/>
                <a:cs typeface="Libre Baskerville"/>
                <a:sym typeface="Libre Baskerville"/>
              </a:rPr>
              <a:t>Total Revenue - 989.3M</a:t>
            </a:r>
          </a:p>
          <a:p>
            <a:pPr algn="l" marL="809542" indent="-404771" lvl="1">
              <a:lnSpc>
                <a:spcPts val="8174"/>
              </a:lnSpc>
              <a:buFont typeface="Arial"/>
              <a:buChar char="•"/>
            </a:pPr>
            <a:r>
              <a:rPr lang="en-US" sz="3749">
                <a:solidFill>
                  <a:srgbClr val="FFFFFF"/>
                </a:solidFill>
                <a:latin typeface="Libre Baskerville"/>
                <a:ea typeface="Libre Baskerville"/>
                <a:cs typeface="Libre Baskerville"/>
                <a:sym typeface="Libre Baskerville"/>
              </a:rPr>
              <a:t>Total Customer - 26.8K</a:t>
            </a:r>
          </a:p>
          <a:p>
            <a:pPr algn="l" marL="809542" indent="-404771" lvl="1">
              <a:lnSpc>
                <a:spcPts val="8174"/>
              </a:lnSpc>
              <a:buFont typeface="Arial"/>
              <a:buChar char="•"/>
            </a:pPr>
            <a:r>
              <a:rPr lang="en-US" sz="3749">
                <a:solidFill>
                  <a:srgbClr val="FFFFFF"/>
                </a:solidFill>
                <a:latin typeface="Libre Baskerville"/>
                <a:ea typeface="Libre Baskerville"/>
                <a:cs typeface="Libre Baskerville"/>
                <a:sym typeface="Libre Baskerville"/>
              </a:rPr>
              <a:t>Daily Revenue Growth - 5.5M</a:t>
            </a:r>
          </a:p>
          <a:p>
            <a:pPr algn="l" marL="809542" indent="-404771" lvl="1">
              <a:lnSpc>
                <a:spcPts val="8174"/>
              </a:lnSpc>
              <a:buFont typeface="Arial"/>
              <a:buChar char="•"/>
            </a:pPr>
            <a:r>
              <a:rPr lang="en-US" sz="3749">
                <a:solidFill>
                  <a:srgbClr val="FFFFFF"/>
                </a:solidFill>
                <a:latin typeface="Libre Baskerville"/>
                <a:ea typeface="Libre Baskerville"/>
                <a:cs typeface="Libre Baskerville"/>
                <a:sym typeface="Libre Baskerville"/>
              </a:rPr>
              <a:t>Daily Customer Growth - 148.3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grpSp>
        <p:nvGrpSpPr>
          <p:cNvPr name="Group 2" id="2"/>
          <p:cNvGrpSpPr/>
          <p:nvPr/>
        </p:nvGrpSpPr>
        <p:grpSpPr>
          <a:xfrm rot="0">
            <a:off x="-5132848" y="8120191"/>
            <a:ext cx="8605745" cy="6584448"/>
            <a:chOff x="0" y="0"/>
            <a:chExt cx="1062314" cy="812800"/>
          </a:xfrm>
        </p:grpSpPr>
        <p:sp>
          <p:nvSpPr>
            <p:cNvPr name="Freeform 3" id="3"/>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4" id="4"/>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45846" y="8120191"/>
            <a:ext cx="8605745" cy="6584448"/>
            <a:chOff x="0" y="0"/>
            <a:chExt cx="1062314" cy="812800"/>
          </a:xfrm>
        </p:grpSpPr>
        <p:sp>
          <p:nvSpPr>
            <p:cNvPr name="Freeform 6" id="6"/>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7" id="7"/>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028700" y="1250081"/>
            <a:ext cx="14870553" cy="1880618"/>
          </a:xfrm>
          <a:prstGeom prst="rect">
            <a:avLst/>
          </a:prstGeom>
        </p:spPr>
        <p:txBody>
          <a:bodyPr anchor="t" rtlCol="false" tIns="0" lIns="0" bIns="0" rIns="0">
            <a:spAutoFit/>
          </a:bodyPr>
          <a:lstStyle/>
          <a:p>
            <a:pPr algn="l" marL="0" indent="0" lvl="0">
              <a:lnSpc>
                <a:spcPts val="7253"/>
              </a:lnSpc>
              <a:spcBef>
                <a:spcPct val="0"/>
              </a:spcBef>
            </a:pPr>
            <a:r>
              <a:rPr lang="en-US" b="true" sz="5802">
                <a:solidFill>
                  <a:srgbClr val="FFFFFF"/>
                </a:solidFill>
                <a:latin typeface="Poppins Bold"/>
                <a:ea typeface="Poppins Bold"/>
                <a:cs typeface="Poppins Bold"/>
                <a:sym typeface="Poppins Bold"/>
              </a:rPr>
              <a:t>Revenue &amp; Customer Distribution By Age Group</a:t>
            </a:r>
          </a:p>
        </p:txBody>
      </p:sp>
      <p:sp>
        <p:nvSpPr>
          <p:cNvPr name="Freeform 9" id="9"/>
          <p:cNvSpPr/>
          <p:nvPr/>
        </p:nvSpPr>
        <p:spPr>
          <a:xfrm flipH="false" flipV="false" rot="0">
            <a:off x="15343510" y="619732"/>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2"/>
            <a:stretch>
              <a:fillRect l="0" t="0" r="0" b="0"/>
            </a:stretch>
          </a:blipFill>
        </p:spPr>
      </p:sp>
      <p:sp>
        <p:nvSpPr>
          <p:cNvPr name="Freeform 10" id="10"/>
          <p:cNvSpPr/>
          <p:nvPr/>
        </p:nvSpPr>
        <p:spPr>
          <a:xfrm flipH="false" flipV="false" rot="0">
            <a:off x="11318465" y="3396360"/>
            <a:ext cx="5446585" cy="5059081"/>
          </a:xfrm>
          <a:custGeom>
            <a:avLst/>
            <a:gdLst/>
            <a:ahLst/>
            <a:cxnLst/>
            <a:rect r="r" b="b" t="t" l="l"/>
            <a:pathLst>
              <a:path h="5059081" w="5446585">
                <a:moveTo>
                  <a:pt x="0" y="0"/>
                </a:moveTo>
                <a:lnTo>
                  <a:pt x="5446584" y="0"/>
                </a:lnTo>
                <a:lnTo>
                  <a:pt x="5446584" y="5059080"/>
                </a:lnTo>
                <a:lnTo>
                  <a:pt x="0" y="5059080"/>
                </a:lnTo>
                <a:lnTo>
                  <a:pt x="0" y="0"/>
                </a:lnTo>
                <a:close/>
              </a:path>
            </a:pathLst>
          </a:custGeom>
          <a:blipFill>
            <a:blip r:embed="rId3"/>
            <a:stretch>
              <a:fillRect l="0" t="0" r="0" b="0"/>
            </a:stretch>
          </a:blipFill>
        </p:spPr>
      </p:sp>
      <p:sp>
        <p:nvSpPr>
          <p:cNvPr name="TextBox 11" id="11"/>
          <p:cNvSpPr txBox="true"/>
          <p:nvPr/>
        </p:nvSpPr>
        <p:spPr>
          <a:xfrm rot="0">
            <a:off x="622644" y="3472427"/>
            <a:ext cx="10406043" cy="6050534"/>
          </a:xfrm>
          <a:prstGeom prst="rect">
            <a:avLst/>
          </a:prstGeom>
        </p:spPr>
        <p:txBody>
          <a:bodyPr anchor="t" rtlCol="false" tIns="0" lIns="0" bIns="0" rIns="0">
            <a:spAutoFit/>
          </a:bodyPr>
          <a:lstStyle/>
          <a:p>
            <a:pPr algn="just" marL="734059" indent="-367030" lvl="1">
              <a:lnSpc>
                <a:spcPts val="5337"/>
              </a:lnSpc>
              <a:buFont typeface="Arial"/>
              <a:buChar char="•"/>
            </a:pPr>
            <a:r>
              <a:rPr lang="en-US" sz="3399" spc="6">
                <a:solidFill>
                  <a:srgbClr val="FFFFFF"/>
                </a:solidFill>
                <a:latin typeface="Libre Baskerville"/>
                <a:ea typeface="Libre Baskerville"/>
                <a:cs typeface="Libre Baskerville"/>
                <a:sym typeface="Libre Baskerville"/>
              </a:rPr>
              <a:t>The 31–40 age group leads in revenue, bringing in 356M from 11,455 customers.</a:t>
            </a:r>
          </a:p>
          <a:p>
            <a:pPr algn="just" marL="734059" indent="-367030" lvl="1">
              <a:lnSpc>
                <a:spcPts val="5337"/>
              </a:lnSpc>
              <a:buFont typeface="Arial"/>
              <a:buChar char="•"/>
            </a:pPr>
            <a:r>
              <a:rPr lang="en-US" sz="3399" spc="6">
                <a:solidFill>
                  <a:srgbClr val="FFFFFF"/>
                </a:solidFill>
                <a:latin typeface="Libre Baskerville"/>
                <a:ea typeface="Libre Baskerville"/>
                <a:cs typeface="Libre Baskerville"/>
                <a:sym typeface="Libre Baskerville"/>
              </a:rPr>
              <a:t>The 41–50 age group comes next, contributing 196M, reflecting strong participation from 4,699 customers.</a:t>
            </a:r>
          </a:p>
          <a:p>
            <a:pPr algn="just" marL="734059" indent="-367030" lvl="1">
              <a:lnSpc>
                <a:spcPts val="5337"/>
              </a:lnSpc>
              <a:buFont typeface="Arial"/>
              <a:buChar char="•"/>
            </a:pPr>
            <a:r>
              <a:rPr lang="en-US" sz="3399" spc="6">
                <a:solidFill>
                  <a:srgbClr val="FFFFFF"/>
                </a:solidFill>
                <a:latin typeface="Libre Baskerville"/>
                <a:ea typeface="Libre Baskerville"/>
                <a:cs typeface="Libre Baskerville"/>
                <a:sym typeface="Libre Baskerville"/>
              </a:rPr>
              <a:t>Although it has fewer customers, the 65+ age group stands out by generating 184.9M, highlighting its value as a premium segment.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grpSp>
        <p:nvGrpSpPr>
          <p:cNvPr name="Group 2" id="2"/>
          <p:cNvGrpSpPr/>
          <p:nvPr/>
        </p:nvGrpSpPr>
        <p:grpSpPr>
          <a:xfrm rot="0">
            <a:off x="-5132848" y="8120191"/>
            <a:ext cx="8605745" cy="6584448"/>
            <a:chOff x="0" y="0"/>
            <a:chExt cx="1062314" cy="812800"/>
          </a:xfrm>
        </p:grpSpPr>
        <p:sp>
          <p:nvSpPr>
            <p:cNvPr name="Freeform 3" id="3"/>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4" id="4"/>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45846" y="8120191"/>
            <a:ext cx="8605745" cy="6584448"/>
            <a:chOff x="0" y="0"/>
            <a:chExt cx="1062314" cy="812800"/>
          </a:xfrm>
        </p:grpSpPr>
        <p:sp>
          <p:nvSpPr>
            <p:cNvPr name="Freeform 6" id="6"/>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7" id="7"/>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343510" y="619732"/>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2"/>
            <a:stretch>
              <a:fillRect l="0" t="0" r="0" b="0"/>
            </a:stretch>
          </a:blipFill>
        </p:spPr>
      </p:sp>
      <p:sp>
        <p:nvSpPr>
          <p:cNvPr name="Freeform 9" id="9"/>
          <p:cNvSpPr/>
          <p:nvPr/>
        </p:nvSpPr>
        <p:spPr>
          <a:xfrm flipH="false" flipV="false" rot="0">
            <a:off x="11278075" y="3471979"/>
            <a:ext cx="6328958" cy="4965798"/>
          </a:xfrm>
          <a:custGeom>
            <a:avLst/>
            <a:gdLst/>
            <a:ahLst/>
            <a:cxnLst/>
            <a:rect r="r" b="b" t="t" l="l"/>
            <a:pathLst>
              <a:path h="4965798" w="6328958">
                <a:moveTo>
                  <a:pt x="0" y="0"/>
                </a:moveTo>
                <a:lnTo>
                  <a:pt x="6328958" y="0"/>
                </a:lnTo>
                <a:lnTo>
                  <a:pt x="6328958" y="4965798"/>
                </a:lnTo>
                <a:lnTo>
                  <a:pt x="0" y="4965798"/>
                </a:lnTo>
                <a:lnTo>
                  <a:pt x="0" y="0"/>
                </a:lnTo>
                <a:close/>
              </a:path>
            </a:pathLst>
          </a:custGeom>
          <a:blipFill>
            <a:blip r:embed="rId3"/>
            <a:stretch>
              <a:fillRect l="0" t="0" r="0" b="0"/>
            </a:stretch>
          </a:blipFill>
        </p:spPr>
      </p:sp>
      <p:sp>
        <p:nvSpPr>
          <p:cNvPr name="TextBox 10" id="10"/>
          <p:cNvSpPr txBox="true"/>
          <p:nvPr/>
        </p:nvSpPr>
        <p:spPr>
          <a:xfrm rot="0">
            <a:off x="1028700" y="717805"/>
            <a:ext cx="12769151" cy="1981652"/>
          </a:xfrm>
          <a:prstGeom prst="rect">
            <a:avLst/>
          </a:prstGeom>
        </p:spPr>
        <p:txBody>
          <a:bodyPr anchor="t" rtlCol="false" tIns="0" lIns="0" bIns="0" rIns="0">
            <a:spAutoFit/>
          </a:bodyPr>
          <a:lstStyle/>
          <a:p>
            <a:pPr algn="l" marL="0" indent="0" lvl="0">
              <a:lnSpc>
                <a:spcPts val="7661"/>
              </a:lnSpc>
              <a:spcBef>
                <a:spcPct val="0"/>
              </a:spcBef>
            </a:pPr>
            <a:r>
              <a:rPr lang="en-US" b="true" sz="6129">
                <a:solidFill>
                  <a:srgbClr val="FFFFFF"/>
                </a:solidFill>
                <a:latin typeface="Poppins Bold"/>
                <a:ea typeface="Poppins Bold"/>
                <a:cs typeface="Poppins Bold"/>
                <a:sym typeface="Poppins Bold"/>
              </a:rPr>
              <a:t>City-wise Revenue &amp; Customer Segmentation</a:t>
            </a:r>
          </a:p>
        </p:txBody>
      </p:sp>
      <p:sp>
        <p:nvSpPr>
          <p:cNvPr name="TextBox 11" id="11"/>
          <p:cNvSpPr txBox="true"/>
          <p:nvPr/>
        </p:nvSpPr>
        <p:spPr>
          <a:xfrm rot="0">
            <a:off x="695467" y="2857952"/>
            <a:ext cx="10203199" cy="7181215"/>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FFFFFF"/>
                </a:solidFill>
                <a:latin typeface="Libre Baskerville"/>
                <a:ea typeface="Libre Baskerville"/>
                <a:cs typeface="Libre Baskerville"/>
                <a:sym typeface="Libre Baskerville"/>
              </a:rPr>
              <a:t>Delhi NCR leads in revenue generation, contributing ₹401.6 million from 11,007 customers, establishing itself as the most lucrative region.</a:t>
            </a:r>
          </a:p>
          <a:p>
            <a:pPr algn="just" marL="734059" indent="-367030" lvl="1">
              <a:lnSpc>
                <a:spcPts val="4759"/>
              </a:lnSpc>
              <a:buFont typeface="Arial"/>
              <a:buChar char="•"/>
            </a:pPr>
            <a:r>
              <a:rPr lang="en-US" sz="3399">
                <a:solidFill>
                  <a:srgbClr val="FFFFFF"/>
                </a:solidFill>
                <a:latin typeface="Libre Baskerville"/>
                <a:ea typeface="Libre Baskerville"/>
                <a:cs typeface="Libre Baskerville"/>
                <a:sym typeface="Libre Baskerville"/>
              </a:rPr>
              <a:t>Mumbai comes next, bringing in ₹239.5 million from 6,432 customers, showcasing robust market presence in urban areas.</a:t>
            </a:r>
          </a:p>
          <a:p>
            <a:pPr algn="just" marL="734059" indent="-367030" lvl="1">
              <a:lnSpc>
                <a:spcPts val="4759"/>
              </a:lnSpc>
              <a:buFont typeface="Arial"/>
              <a:buChar char="•"/>
            </a:pPr>
            <a:r>
              <a:rPr lang="en-US" sz="3399">
                <a:solidFill>
                  <a:srgbClr val="FFFFFF"/>
                </a:solidFill>
                <a:latin typeface="Libre Baskerville"/>
                <a:ea typeface="Libre Baskerville"/>
                <a:cs typeface="Libre Baskerville"/>
                <a:sym typeface="Libre Baskerville"/>
              </a:rPr>
              <a:t>Chennai and Hyderabad also play a key role, with revenues of ₹106.3 million and ₹160.5 million respectively, highlighting the diverse geographic contributions to overall revenue.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grpSp>
        <p:nvGrpSpPr>
          <p:cNvPr name="Group 2" id="2"/>
          <p:cNvGrpSpPr/>
          <p:nvPr/>
        </p:nvGrpSpPr>
        <p:grpSpPr>
          <a:xfrm rot="0">
            <a:off x="-5132848" y="8120191"/>
            <a:ext cx="8605745" cy="6584448"/>
            <a:chOff x="0" y="0"/>
            <a:chExt cx="1062314" cy="812800"/>
          </a:xfrm>
        </p:grpSpPr>
        <p:sp>
          <p:nvSpPr>
            <p:cNvPr name="Freeform 3" id="3"/>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4" id="4"/>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45846" y="8120191"/>
            <a:ext cx="8605745" cy="6584448"/>
            <a:chOff x="0" y="0"/>
            <a:chExt cx="1062314" cy="812800"/>
          </a:xfrm>
        </p:grpSpPr>
        <p:sp>
          <p:nvSpPr>
            <p:cNvPr name="Freeform 6" id="6"/>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7" id="7"/>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343510" y="619732"/>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2"/>
            <a:stretch>
              <a:fillRect l="0" t="0" r="0" b="0"/>
            </a:stretch>
          </a:blipFill>
        </p:spPr>
      </p:sp>
      <p:sp>
        <p:nvSpPr>
          <p:cNvPr name="Freeform 9" id="9"/>
          <p:cNvSpPr/>
          <p:nvPr/>
        </p:nvSpPr>
        <p:spPr>
          <a:xfrm flipH="false" flipV="false" rot="0">
            <a:off x="9889222" y="3252817"/>
            <a:ext cx="7717812" cy="5173737"/>
          </a:xfrm>
          <a:custGeom>
            <a:avLst/>
            <a:gdLst/>
            <a:ahLst/>
            <a:cxnLst/>
            <a:rect r="r" b="b" t="t" l="l"/>
            <a:pathLst>
              <a:path h="5173737" w="7717812">
                <a:moveTo>
                  <a:pt x="0" y="0"/>
                </a:moveTo>
                <a:lnTo>
                  <a:pt x="7717811" y="0"/>
                </a:lnTo>
                <a:lnTo>
                  <a:pt x="7717811" y="5173737"/>
                </a:lnTo>
                <a:lnTo>
                  <a:pt x="0" y="5173737"/>
                </a:lnTo>
                <a:lnTo>
                  <a:pt x="0" y="0"/>
                </a:lnTo>
                <a:close/>
              </a:path>
            </a:pathLst>
          </a:custGeom>
          <a:blipFill>
            <a:blip r:embed="rId3"/>
            <a:stretch>
              <a:fillRect l="0" t="-37" r="-1326" b="-37"/>
            </a:stretch>
          </a:blipFill>
        </p:spPr>
      </p:sp>
      <p:sp>
        <p:nvSpPr>
          <p:cNvPr name="TextBox 10" id="10"/>
          <p:cNvSpPr txBox="true"/>
          <p:nvPr/>
        </p:nvSpPr>
        <p:spPr>
          <a:xfrm rot="0">
            <a:off x="1028700" y="923925"/>
            <a:ext cx="12116153" cy="1135497"/>
          </a:xfrm>
          <a:prstGeom prst="rect">
            <a:avLst/>
          </a:prstGeom>
        </p:spPr>
        <p:txBody>
          <a:bodyPr anchor="t" rtlCol="false" tIns="0" lIns="0" bIns="0" rIns="0">
            <a:spAutoFit/>
          </a:bodyPr>
          <a:lstStyle/>
          <a:p>
            <a:pPr algn="l" marL="0" indent="0" lvl="0">
              <a:lnSpc>
                <a:spcPts val="8504"/>
              </a:lnSpc>
              <a:spcBef>
                <a:spcPct val="0"/>
              </a:spcBef>
            </a:pPr>
            <a:r>
              <a:rPr lang="en-US" b="true" sz="6803">
                <a:solidFill>
                  <a:srgbClr val="FFFFFF"/>
                </a:solidFill>
                <a:latin typeface="Poppins Bold"/>
                <a:ea typeface="Poppins Bold"/>
                <a:cs typeface="Poppins Bold"/>
                <a:sym typeface="Poppins Bold"/>
              </a:rPr>
              <a:t>Revenue Trends by Month</a:t>
            </a:r>
          </a:p>
        </p:txBody>
      </p:sp>
      <p:sp>
        <p:nvSpPr>
          <p:cNvPr name="TextBox 11" id="11"/>
          <p:cNvSpPr txBox="true"/>
          <p:nvPr/>
        </p:nvSpPr>
        <p:spPr>
          <a:xfrm rot="0">
            <a:off x="670911" y="2253950"/>
            <a:ext cx="8849800" cy="7638180"/>
          </a:xfrm>
          <a:prstGeom prst="rect">
            <a:avLst/>
          </a:prstGeom>
        </p:spPr>
        <p:txBody>
          <a:bodyPr anchor="t" rtlCol="false" tIns="0" lIns="0" bIns="0" rIns="0">
            <a:spAutoFit/>
          </a:bodyPr>
          <a:lstStyle/>
          <a:p>
            <a:pPr algn="l" marL="651925" indent="-325962" lvl="1">
              <a:lnSpc>
                <a:spcPts val="4680"/>
              </a:lnSpc>
              <a:buFont typeface="Arial"/>
              <a:buChar char="•"/>
            </a:pPr>
            <a:r>
              <a:rPr lang="en-US" sz="3019">
                <a:solidFill>
                  <a:srgbClr val="FFFFFF"/>
                </a:solidFill>
                <a:latin typeface="Libre Baskerville"/>
                <a:ea typeface="Libre Baskerville"/>
                <a:cs typeface="Libre Baskerville"/>
                <a:sym typeface="Libre Baskerville"/>
              </a:rPr>
              <a:t>Monthly Revenue: Revenue showed noticeable fluctuations, reaching a high of 264M in March 2023 before dropping to 143M in April 2023. January's revenue of 141M highlights the volatility during the year's early months.</a:t>
            </a:r>
          </a:p>
          <a:p>
            <a:pPr algn="l" marL="651925" indent="-325962" lvl="1">
              <a:lnSpc>
                <a:spcPts val="4680"/>
              </a:lnSpc>
              <a:buFont typeface="Arial"/>
              <a:buChar char="•"/>
            </a:pPr>
            <a:r>
              <a:rPr lang="en-US" sz="3019">
                <a:solidFill>
                  <a:srgbClr val="FFFFFF"/>
                </a:solidFill>
                <a:latin typeface="Libre Baskerville"/>
                <a:ea typeface="Libre Baskerville"/>
                <a:cs typeface="Libre Baskerville"/>
                <a:sym typeface="Libre Baskerville"/>
              </a:rPr>
              <a:t>Trend Insights: A sharp rise in revenue occurred in March, possibly driven by seasonal factors, followed by a significant decrease in April. The decline from 264M to 143M suggests the impact of external market conditions or operational changes affecting revenue consistency.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grpSp>
        <p:nvGrpSpPr>
          <p:cNvPr name="Group 2" id="2"/>
          <p:cNvGrpSpPr/>
          <p:nvPr/>
        </p:nvGrpSpPr>
        <p:grpSpPr>
          <a:xfrm rot="0">
            <a:off x="-5132848" y="8120191"/>
            <a:ext cx="8605745" cy="6584448"/>
            <a:chOff x="0" y="0"/>
            <a:chExt cx="1062314" cy="812800"/>
          </a:xfrm>
        </p:grpSpPr>
        <p:sp>
          <p:nvSpPr>
            <p:cNvPr name="Freeform 3" id="3"/>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4" id="4"/>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45846" y="8120191"/>
            <a:ext cx="8605745" cy="6584448"/>
            <a:chOff x="0" y="0"/>
            <a:chExt cx="1062314" cy="812800"/>
          </a:xfrm>
        </p:grpSpPr>
        <p:sp>
          <p:nvSpPr>
            <p:cNvPr name="Freeform 6" id="6"/>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7" id="7"/>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343510" y="619732"/>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2"/>
            <a:stretch>
              <a:fillRect l="0" t="0" r="0" b="0"/>
            </a:stretch>
          </a:blipFill>
        </p:spPr>
      </p:sp>
      <p:sp>
        <p:nvSpPr>
          <p:cNvPr name="Freeform 9" id="9"/>
          <p:cNvSpPr/>
          <p:nvPr/>
        </p:nvSpPr>
        <p:spPr>
          <a:xfrm flipH="false" flipV="false" rot="0">
            <a:off x="10682339" y="3813705"/>
            <a:ext cx="7214473" cy="3905157"/>
          </a:xfrm>
          <a:custGeom>
            <a:avLst/>
            <a:gdLst/>
            <a:ahLst/>
            <a:cxnLst/>
            <a:rect r="r" b="b" t="t" l="l"/>
            <a:pathLst>
              <a:path h="3905157" w="7214473">
                <a:moveTo>
                  <a:pt x="0" y="0"/>
                </a:moveTo>
                <a:lnTo>
                  <a:pt x="7214472" y="0"/>
                </a:lnTo>
                <a:lnTo>
                  <a:pt x="7214472" y="3905158"/>
                </a:lnTo>
                <a:lnTo>
                  <a:pt x="0" y="3905158"/>
                </a:lnTo>
                <a:lnTo>
                  <a:pt x="0" y="0"/>
                </a:lnTo>
                <a:close/>
              </a:path>
            </a:pathLst>
          </a:custGeom>
          <a:blipFill>
            <a:blip r:embed="rId3"/>
            <a:stretch>
              <a:fillRect l="-2683" t="0" r="0" b="0"/>
            </a:stretch>
          </a:blipFill>
        </p:spPr>
      </p:sp>
      <p:sp>
        <p:nvSpPr>
          <p:cNvPr name="TextBox 10" id="10"/>
          <p:cNvSpPr txBox="true"/>
          <p:nvPr/>
        </p:nvSpPr>
        <p:spPr>
          <a:xfrm rot="0">
            <a:off x="1028700" y="923925"/>
            <a:ext cx="12116153" cy="1135497"/>
          </a:xfrm>
          <a:prstGeom prst="rect">
            <a:avLst/>
          </a:prstGeom>
        </p:spPr>
        <p:txBody>
          <a:bodyPr anchor="t" rtlCol="false" tIns="0" lIns="0" bIns="0" rIns="0">
            <a:spAutoFit/>
          </a:bodyPr>
          <a:lstStyle/>
          <a:p>
            <a:pPr algn="l" marL="0" indent="0" lvl="0">
              <a:lnSpc>
                <a:spcPts val="8504"/>
              </a:lnSpc>
              <a:spcBef>
                <a:spcPct val="0"/>
              </a:spcBef>
            </a:pPr>
            <a:r>
              <a:rPr lang="en-US" b="true" sz="6803">
                <a:solidFill>
                  <a:srgbClr val="FFFFFF"/>
                </a:solidFill>
                <a:latin typeface="Poppins Bold"/>
                <a:ea typeface="Poppins Bold"/>
                <a:cs typeface="Poppins Bold"/>
                <a:sym typeface="Poppins Bold"/>
              </a:rPr>
              <a:t>Sales Mode Distribution</a:t>
            </a:r>
          </a:p>
        </p:txBody>
      </p:sp>
      <p:sp>
        <p:nvSpPr>
          <p:cNvPr name="TextBox 11" id="11"/>
          <p:cNvSpPr txBox="true"/>
          <p:nvPr/>
        </p:nvSpPr>
        <p:spPr>
          <a:xfrm rot="0">
            <a:off x="1028700" y="2167626"/>
            <a:ext cx="9653639" cy="7485634"/>
          </a:xfrm>
          <a:prstGeom prst="rect">
            <a:avLst/>
          </a:prstGeom>
        </p:spPr>
        <p:txBody>
          <a:bodyPr anchor="t" rtlCol="false" tIns="0" lIns="0" bIns="0" rIns="0">
            <a:spAutoFit/>
          </a:bodyPr>
          <a:lstStyle/>
          <a:p>
            <a:pPr algn="l">
              <a:lnSpc>
                <a:spcPts val="6657"/>
              </a:lnSpc>
            </a:pPr>
            <a:r>
              <a:rPr lang="en-US" sz="3916">
                <a:solidFill>
                  <a:srgbClr val="FFFFFF"/>
                </a:solidFill>
                <a:latin typeface="Libre Baskerville"/>
                <a:ea typeface="Libre Baskerville"/>
                <a:cs typeface="Libre Baskerville"/>
                <a:sym typeface="Libre Baskerville"/>
              </a:rPr>
              <a:t>The majority of Shield Insurance's sales come through agents, accounting for 55.41%. Other sales channels include the mobile app (16.03%), direct sales (15.86%), and the website (12.70%), indicating that offline methods, such as agents and direct sales, continue to play a crucial role in generating revenue.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1263D"/>
        </a:solidFill>
      </p:bgPr>
    </p:bg>
    <p:spTree>
      <p:nvGrpSpPr>
        <p:cNvPr id="1" name=""/>
        <p:cNvGrpSpPr/>
        <p:nvPr/>
      </p:nvGrpSpPr>
      <p:grpSpPr>
        <a:xfrm>
          <a:off x="0" y="0"/>
          <a:ext cx="0" cy="0"/>
          <a:chOff x="0" y="0"/>
          <a:chExt cx="0" cy="0"/>
        </a:xfrm>
      </p:grpSpPr>
      <p:grpSp>
        <p:nvGrpSpPr>
          <p:cNvPr name="Group 2" id="2"/>
          <p:cNvGrpSpPr/>
          <p:nvPr/>
        </p:nvGrpSpPr>
        <p:grpSpPr>
          <a:xfrm rot="0">
            <a:off x="-5132848" y="8120191"/>
            <a:ext cx="8605745" cy="6584448"/>
            <a:chOff x="0" y="0"/>
            <a:chExt cx="1062314" cy="812800"/>
          </a:xfrm>
        </p:grpSpPr>
        <p:sp>
          <p:nvSpPr>
            <p:cNvPr name="Freeform 3" id="3"/>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4" id="4"/>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45846" y="8120191"/>
            <a:ext cx="8605745" cy="6584448"/>
            <a:chOff x="0" y="0"/>
            <a:chExt cx="1062314" cy="812800"/>
          </a:xfrm>
        </p:grpSpPr>
        <p:sp>
          <p:nvSpPr>
            <p:cNvPr name="Freeform 6" id="6"/>
            <p:cNvSpPr/>
            <p:nvPr/>
          </p:nvSpPr>
          <p:spPr>
            <a:xfrm flipH="false" flipV="false" rot="0">
              <a:off x="0" y="0"/>
              <a:ext cx="1062314" cy="812800"/>
            </a:xfrm>
            <a:custGeom>
              <a:avLst/>
              <a:gdLst/>
              <a:ahLst/>
              <a:cxnLst/>
              <a:rect r="r" b="b" t="t" l="l"/>
              <a:pathLst>
                <a:path h="812800" w="1062314">
                  <a:moveTo>
                    <a:pt x="531157" y="0"/>
                  </a:moveTo>
                  <a:cubicBezTo>
                    <a:pt x="237807" y="0"/>
                    <a:pt x="0" y="181951"/>
                    <a:pt x="0" y="406400"/>
                  </a:cubicBezTo>
                  <a:cubicBezTo>
                    <a:pt x="0" y="630849"/>
                    <a:pt x="237807" y="812800"/>
                    <a:pt x="531157" y="812800"/>
                  </a:cubicBezTo>
                  <a:cubicBezTo>
                    <a:pt x="824507" y="812800"/>
                    <a:pt x="1062314" y="630849"/>
                    <a:pt x="1062314" y="406400"/>
                  </a:cubicBezTo>
                  <a:cubicBezTo>
                    <a:pt x="1062314" y="181951"/>
                    <a:pt x="824507" y="0"/>
                    <a:pt x="531157" y="0"/>
                  </a:cubicBezTo>
                  <a:close/>
                </a:path>
              </a:pathLst>
            </a:custGeom>
            <a:solidFill>
              <a:srgbClr val="19324D">
                <a:alpha val="41961"/>
              </a:srgbClr>
            </a:solidFill>
          </p:spPr>
        </p:sp>
        <p:sp>
          <p:nvSpPr>
            <p:cNvPr name="TextBox 7" id="7"/>
            <p:cNvSpPr txBox="true"/>
            <p:nvPr/>
          </p:nvSpPr>
          <p:spPr>
            <a:xfrm>
              <a:off x="99592" y="38100"/>
              <a:ext cx="86313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5343510" y="619732"/>
            <a:ext cx="2263524" cy="2263524"/>
          </a:xfrm>
          <a:custGeom>
            <a:avLst/>
            <a:gdLst/>
            <a:ahLst/>
            <a:cxnLst/>
            <a:rect r="r" b="b" t="t" l="l"/>
            <a:pathLst>
              <a:path h="2263524" w="2263524">
                <a:moveTo>
                  <a:pt x="0" y="0"/>
                </a:moveTo>
                <a:lnTo>
                  <a:pt x="2263523" y="0"/>
                </a:lnTo>
                <a:lnTo>
                  <a:pt x="2263523" y="2263524"/>
                </a:lnTo>
                <a:lnTo>
                  <a:pt x="0" y="2263524"/>
                </a:lnTo>
                <a:lnTo>
                  <a:pt x="0" y="0"/>
                </a:lnTo>
                <a:close/>
              </a:path>
            </a:pathLst>
          </a:custGeom>
          <a:blipFill>
            <a:blip r:embed="rId2"/>
            <a:stretch>
              <a:fillRect l="0" t="0" r="0" b="0"/>
            </a:stretch>
          </a:blipFill>
        </p:spPr>
      </p:sp>
      <p:sp>
        <p:nvSpPr>
          <p:cNvPr name="Freeform 9" id="9"/>
          <p:cNvSpPr/>
          <p:nvPr/>
        </p:nvSpPr>
        <p:spPr>
          <a:xfrm flipH="false" flipV="false" rot="0">
            <a:off x="10374461" y="3386231"/>
            <a:ext cx="6884839" cy="5311161"/>
          </a:xfrm>
          <a:custGeom>
            <a:avLst/>
            <a:gdLst/>
            <a:ahLst/>
            <a:cxnLst/>
            <a:rect r="r" b="b" t="t" l="l"/>
            <a:pathLst>
              <a:path h="5311161" w="6884839">
                <a:moveTo>
                  <a:pt x="0" y="0"/>
                </a:moveTo>
                <a:lnTo>
                  <a:pt x="6884839" y="0"/>
                </a:lnTo>
                <a:lnTo>
                  <a:pt x="6884839" y="5311161"/>
                </a:lnTo>
                <a:lnTo>
                  <a:pt x="0" y="5311161"/>
                </a:lnTo>
                <a:lnTo>
                  <a:pt x="0" y="0"/>
                </a:lnTo>
                <a:close/>
              </a:path>
            </a:pathLst>
          </a:custGeom>
          <a:blipFill>
            <a:blip r:embed="rId3"/>
            <a:stretch>
              <a:fillRect l="0" t="0" r="0" b="0"/>
            </a:stretch>
          </a:blipFill>
        </p:spPr>
      </p:sp>
      <p:sp>
        <p:nvSpPr>
          <p:cNvPr name="TextBox 10" id="10"/>
          <p:cNvSpPr txBox="true"/>
          <p:nvPr/>
        </p:nvSpPr>
        <p:spPr>
          <a:xfrm rot="0">
            <a:off x="1028700" y="1646719"/>
            <a:ext cx="12116153" cy="1135497"/>
          </a:xfrm>
          <a:prstGeom prst="rect">
            <a:avLst/>
          </a:prstGeom>
        </p:spPr>
        <p:txBody>
          <a:bodyPr anchor="t" rtlCol="false" tIns="0" lIns="0" bIns="0" rIns="0">
            <a:spAutoFit/>
          </a:bodyPr>
          <a:lstStyle/>
          <a:p>
            <a:pPr algn="l" marL="0" indent="0" lvl="0">
              <a:lnSpc>
                <a:spcPts val="8504"/>
              </a:lnSpc>
              <a:spcBef>
                <a:spcPct val="0"/>
              </a:spcBef>
            </a:pPr>
            <a:r>
              <a:rPr lang="en-US" b="true" sz="6803">
                <a:solidFill>
                  <a:srgbClr val="FFFFFF"/>
                </a:solidFill>
                <a:latin typeface="Poppins Bold"/>
                <a:ea typeface="Poppins Bold"/>
                <a:cs typeface="Poppins Bold"/>
                <a:sym typeface="Poppins Bold"/>
              </a:rPr>
              <a:t>Revenue by Sales Mode </a:t>
            </a:r>
          </a:p>
        </p:txBody>
      </p:sp>
      <p:sp>
        <p:nvSpPr>
          <p:cNvPr name="TextBox 11" id="11"/>
          <p:cNvSpPr txBox="true"/>
          <p:nvPr/>
        </p:nvSpPr>
        <p:spPr>
          <a:xfrm rot="0">
            <a:off x="1028700" y="2907161"/>
            <a:ext cx="9303916" cy="6702552"/>
          </a:xfrm>
          <a:prstGeom prst="rect">
            <a:avLst/>
          </a:prstGeom>
        </p:spPr>
        <p:txBody>
          <a:bodyPr anchor="t" rtlCol="false" tIns="0" lIns="0" bIns="0" rIns="0">
            <a:spAutoFit/>
          </a:bodyPr>
          <a:lstStyle/>
          <a:p>
            <a:pPr algn="l">
              <a:lnSpc>
                <a:spcPts val="7667"/>
              </a:lnSpc>
            </a:pPr>
            <a:r>
              <a:rPr lang="en-US" sz="3932">
                <a:solidFill>
                  <a:srgbClr val="FFFFFF"/>
                </a:solidFill>
                <a:latin typeface="Libre Baskerville"/>
                <a:ea typeface="Libre Baskerville"/>
                <a:cs typeface="Libre Baskerville"/>
                <a:sym typeface="Libre Baskerville"/>
              </a:rPr>
              <a:t>Agents play a crucial role in generating revenue, reflecting the distribution of customers. The offline agent segment accounts for the largest share at 55.67%, followed by various other online and offline channels.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DAGaYFwk0M4</dc:identifier>
  <dcterms:modified xsi:type="dcterms:W3CDTF">2011-08-01T06:04:30Z</dcterms:modified>
  <cp:revision>1</cp:revision>
  <dc:title>shield Insurance</dc:title>
</cp:coreProperties>
</file>