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comat Pro Heavy" panose="020B0604020202020204" charset="0"/>
      <p:regular r:id="rId30"/>
    </p:embeddedFont>
    <p:embeddedFont>
      <p:font typeface="Libre Baskerville" panose="020B0604020202020204" charset="0"/>
      <p:regular r:id="rId31"/>
    </p:embeddedFont>
    <p:embeddedFont>
      <p:font typeface="Libre Baskerville Bold" panose="020B0604020202020204" charset="0"/>
      <p:regular r:id="rId32"/>
    </p:embeddedFont>
    <p:embeddedFont>
      <p:font typeface="Montserrat Bold Italics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62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0112" y="-6875490"/>
            <a:ext cx="13398375" cy="12377222"/>
          </a:xfrm>
          <a:custGeom>
            <a:avLst/>
            <a:gdLst/>
            <a:ahLst/>
            <a:cxnLst/>
            <a:rect l="l" t="t" r="r" b="b"/>
            <a:pathLst>
              <a:path w="13398375" h="12377222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179" r="-21183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006557"/>
            <a:ext cx="18288000" cy="6906869"/>
          </a:xfrm>
          <a:custGeom>
            <a:avLst/>
            <a:gdLst/>
            <a:ahLst/>
            <a:cxnLst/>
            <a:rect l="l" t="t" r="r" b="b"/>
            <a:pathLst>
              <a:path w="18288000" h="6906869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51244" y="1736756"/>
            <a:ext cx="1416112" cy="1416112"/>
          </a:xfrm>
          <a:custGeom>
            <a:avLst/>
            <a:gdLst/>
            <a:ahLst/>
            <a:cxnLst/>
            <a:rect l="l" t="t" r="r" b="b"/>
            <a:pathLst>
              <a:path w="1416112" h="1416112">
                <a:moveTo>
                  <a:pt x="0" y="0"/>
                </a:moveTo>
                <a:lnTo>
                  <a:pt x="1416112" y="0"/>
                </a:lnTo>
                <a:lnTo>
                  <a:pt x="1416112" y="1416113"/>
                </a:lnTo>
                <a:lnTo>
                  <a:pt x="0" y="14161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74517" y="1804815"/>
            <a:ext cx="5892507" cy="5892507"/>
          </a:xfrm>
          <a:custGeom>
            <a:avLst/>
            <a:gdLst/>
            <a:ahLst/>
            <a:cxnLst/>
            <a:rect l="l" t="t" r="r" b="b"/>
            <a:pathLst>
              <a:path w="5892507" h="5892507">
                <a:moveTo>
                  <a:pt x="0" y="0"/>
                </a:moveTo>
                <a:lnTo>
                  <a:pt x="5892507" y="0"/>
                </a:lnTo>
                <a:lnTo>
                  <a:pt x="5892507" y="5892506"/>
                </a:lnTo>
                <a:lnTo>
                  <a:pt x="0" y="58925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91217" y="1776240"/>
            <a:ext cx="9568083" cy="6629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79"/>
              </a:lnSpc>
            </a:pPr>
            <a:r>
              <a:rPr lang="en-US" sz="10557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INSTAGRAM</a:t>
            </a:r>
          </a:p>
          <a:p>
            <a:pPr algn="l">
              <a:lnSpc>
                <a:spcPts val="12879"/>
              </a:lnSpc>
            </a:pPr>
            <a:r>
              <a:rPr lang="en-US" sz="10557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TECH INFLUENCER</a:t>
            </a:r>
          </a:p>
          <a:p>
            <a:pPr algn="l">
              <a:lnSpc>
                <a:spcPts val="12879"/>
              </a:lnSpc>
            </a:pPr>
            <a:r>
              <a:rPr lang="en-US" sz="10557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30071" y="8406734"/>
            <a:ext cx="4929229" cy="53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06"/>
              </a:lnSpc>
            </a:pPr>
            <a:r>
              <a:rPr lang="en-US" sz="3076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By Rohini Kadam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6870863"/>
            <a:ext cx="1288648" cy="1138696"/>
          </a:xfrm>
          <a:custGeom>
            <a:avLst/>
            <a:gdLst/>
            <a:ahLst/>
            <a:cxnLst/>
            <a:rect l="l" t="t" r="r" b="b"/>
            <a:pathLst>
              <a:path w="1288648" h="1138696">
                <a:moveTo>
                  <a:pt x="0" y="0"/>
                </a:moveTo>
                <a:lnTo>
                  <a:pt x="1288648" y="0"/>
                </a:lnTo>
                <a:lnTo>
                  <a:pt x="1288648" y="1138696"/>
                </a:lnTo>
                <a:lnTo>
                  <a:pt x="0" y="11386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061494" y="6888772"/>
            <a:ext cx="1817034" cy="1817034"/>
          </a:xfrm>
          <a:custGeom>
            <a:avLst/>
            <a:gdLst/>
            <a:ahLst/>
            <a:cxnLst/>
            <a:rect l="l" t="t" r="r" b="b"/>
            <a:pathLst>
              <a:path w="1817034" h="1817034">
                <a:moveTo>
                  <a:pt x="0" y="0"/>
                </a:moveTo>
                <a:lnTo>
                  <a:pt x="1817034" y="0"/>
                </a:lnTo>
                <a:lnTo>
                  <a:pt x="1817034" y="1817034"/>
                </a:lnTo>
                <a:lnTo>
                  <a:pt x="0" y="18170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069573" y="7120977"/>
            <a:ext cx="1152689" cy="1152689"/>
          </a:xfrm>
          <a:custGeom>
            <a:avLst/>
            <a:gdLst/>
            <a:ahLst/>
            <a:cxnLst/>
            <a:rect l="l" t="t" r="r" b="b"/>
            <a:pathLst>
              <a:path w="1152689" h="1152689">
                <a:moveTo>
                  <a:pt x="0" y="0"/>
                </a:moveTo>
                <a:lnTo>
                  <a:pt x="1152689" y="0"/>
                </a:lnTo>
                <a:lnTo>
                  <a:pt x="1152689" y="1152689"/>
                </a:lnTo>
                <a:lnTo>
                  <a:pt x="0" y="1152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5237" y="5068661"/>
            <a:ext cx="7354475" cy="4189639"/>
          </a:xfrm>
          <a:custGeom>
            <a:avLst/>
            <a:gdLst/>
            <a:ahLst/>
            <a:cxnLst/>
            <a:rect l="l" t="t" r="r" b="b"/>
            <a:pathLst>
              <a:path w="7354475" h="4189639">
                <a:moveTo>
                  <a:pt x="0" y="0"/>
                </a:moveTo>
                <a:lnTo>
                  <a:pt x="7354475" y="0"/>
                </a:lnTo>
                <a:lnTo>
                  <a:pt x="7354475" y="4189639"/>
                </a:lnTo>
                <a:lnTo>
                  <a:pt x="0" y="4189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80295" y="4290920"/>
            <a:ext cx="8997761" cy="4967380"/>
          </a:xfrm>
          <a:custGeom>
            <a:avLst/>
            <a:gdLst/>
            <a:ahLst/>
            <a:cxnLst/>
            <a:rect l="l" t="t" r="r" b="b"/>
            <a:pathLst>
              <a:path w="8997761" h="4967380">
                <a:moveTo>
                  <a:pt x="0" y="0"/>
                </a:moveTo>
                <a:lnTo>
                  <a:pt x="8997761" y="0"/>
                </a:lnTo>
                <a:lnTo>
                  <a:pt x="8997761" y="4967380"/>
                </a:lnTo>
                <a:lnTo>
                  <a:pt x="0" y="49673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6025" y="644478"/>
            <a:ext cx="16912030" cy="417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7"/>
              </a:lnSpc>
            </a:pPr>
            <a:r>
              <a:rPr lang="en-US" sz="33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Q4. Create a report to get the statistics for the account. The final output includes the following fields: </a:t>
            </a:r>
          </a:p>
          <a:p>
            <a:pPr algn="l">
              <a:lnSpc>
                <a:spcPts val="5577"/>
              </a:lnSpc>
            </a:pPr>
            <a:r>
              <a:rPr lang="en-US" sz="33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month_name </a:t>
            </a:r>
          </a:p>
          <a:p>
            <a:pPr algn="l">
              <a:lnSpc>
                <a:spcPts val="5577"/>
              </a:lnSpc>
            </a:pPr>
            <a:r>
              <a:rPr lang="en-US" sz="33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total_profile_visits </a:t>
            </a:r>
          </a:p>
          <a:p>
            <a:pPr algn="l">
              <a:lnSpc>
                <a:spcPts val="5577"/>
              </a:lnSpc>
            </a:pPr>
            <a:r>
              <a:rPr lang="en-US" sz="33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total_new_followers</a:t>
            </a:r>
          </a:p>
          <a:p>
            <a:pPr algn="l">
              <a:lnSpc>
                <a:spcPts val="5577"/>
              </a:lnSpc>
            </a:pPr>
            <a:r>
              <a:rPr lang="en-US" sz="33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025" y="625428"/>
            <a:ext cx="16912030" cy="664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5"/>
              </a:lnSpc>
            </a:pPr>
            <a:r>
              <a:rPr lang="en-US" sz="35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 :</a:t>
            </a:r>
          </a:p>
          <a:p>
            <a:pPr algn="l">
              <a:lnSpc>
                <a:spcPts val="5915"/>
              </a:lnSpc>
            </a:pPr>
            <a:r>
              <a:rPr lang="en-US" sz="35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May and June </a:t>
            </a: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stand out with the highest total profile visits </a:t>
            </a:r>
            <a:r>
              <a:rPr lang="en-US" sz="35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(106,571 and 103,350)</a:t>
            </a:r>
            <a:r>
              <a:rPr lang="en-US" sz="35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new followers</a:t>
            </a:r>
            <a:r>
              <a:rPr lang="en-US" sz="35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  <a:r>
              <a:rPr lang="en-US" sz="35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(66,984 and 76,942)</a:t>
            </a:r>
            <a:r>
              <a:rPr lang="en-US" sz="35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respectively. This indicates peak months of engagement, while February recorded the lowest activity.</a:t>
            </a:r>
          </a:p>
          <a:p>
            <a:pPr algn="l">
              <a:lnSpc>
                <a:spcPts val="5915"/>
              </a:lnSpc>
            </a:pPr>
            <a:endParaRPr lang="en-US" sz="3500">
              <a:solidFill>
                <a:srgbClr val="05066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5915"/>
              </a:lnSpc>
            </a:pPr>
            <a:r>
              <a:rPr lang="en-US" sz="35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Actionable Insight:</a:t>
            </a:r>
          </a:p>
          <a:p>
            <a:pPr algn="l">
              <a:lnSpc>
                <a:spcPts val="5915"/>
              </a:lnSpc>
            </a:pP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Focus on </a:t>
            </a:r>
            <a:r>
              <a:rPr lang="en-US" sz="35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replicating strategies from May and June in other months</a:t>
            </a: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boost engagement and follower growth.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6025" y="4520331"/>
            <a:ext cx="8093341" cy="5103636"/>
          </a:xfrm>
          <a:custGeom>
            <a:avLst/>
            <a:gdLst/>
            <a:ahLst/>
            <a:cxnLst/>
            <a:rect l="l" t="t" r="r" b="b"/>
            <a:pathLst>
              <a:path w="8093341" h="5103636">
                <a:moveTo>
                  <a:pt x="0" y="0"/>
                </a:moveTo>
                <a:lnTo>
                  <a:pt x="8093341" y="0"/>
                </a:lnTo>
                <a:lnTo>
                  <a:pt x="8093341" y="5103637"/>
                </a:lnTo>
                <a:lnTo>
                  <a:pt x="0" y="5103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69899" y="3492561"/>
            <a:ext cx="6036661" cy="6131407"/>
          </a:xfrm>
          <a:custGeom>
            <a:avLst/>
            <a:gdLst/>
            <a:ahLst/>
            <a:cxnLst/>
            <a:rect l="l" t="t" r="r" b="b"/>
            <a:pathLst>
              <a:path w="6036661" h="6131407">
                <a:moveTo>
                  <a:pt x="0" y="0"/>
                </a:moveTo>
                <a:lnTo>
                  <a:pt x="6036661" y="0"/>
                </a:lnTo>
                <a:lnTo>
                  <a:pt x="6036661" y="6131407"/>
                </a:lnTo>
                <a:lnTo>
                  <a:pt x="0" y="6131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6025" y="501603"/>
            <a:ext cx="16912030" cy="3566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45"/>
              </a:lnSpc>
            </a:pPr>
            <a:r>
              <a:rPr lang="en-US" sz="35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Q5. Write a CTE that calculates the total number of 'likes’ for each 'post_category' during the month of 'July' and subsequently, arrange the 'post_category' values in descending order according to their total likes.</a:t>
            </a:r>
          </a:p>
          <a:p>
            <a:pPr algn="l">
              <a:lnSpc>
                <a:spcPts val="7245"/>
              </a:lnSpc>
            </a:pPr>
            <a:r>
              <a:rPr lang="en-US" sz="35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025" y="625428"/>
            <a:ext cx="17071397" cy="8869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5"/>
              </a:lnSpc>
            </a:pPr>
            <a:r>
              <a:rPr lang="en-US" sz="35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 :</a:t>
            </a:r>
          </a:p>
          <a:p>
            <a:pPr marL="755652" lvl="1" indent="-377826" algn="l">
              <a:lnSpc>
                <a:spcPts val="5915"/>
              </a:lnSpc>
              <a:buFont typeface="Arial"/>
              <a:buChar char="•"/>
            </a:pP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</a:t>
            </a:r>
            <a:r>
              <a:rPr lang="en-US" sz="35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Other Gadgets category is the most liked in July</a:t>
            </a: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outperforming others significantly.</a:t>
            </a:r>
          </a:p>
          <a:p>
            <a:pPr marL="755652" lvl="1" indent="-377826" algn="l">
              <a:lnSpc>
                <a:spcPts val="5915"/>
              </a:lnSpc>
              <a:buFont typeface="Arial"/>
              <a:buChar char="•"/>
            </a:pP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Categories like </a:t>
            </a:r>
            <a:r>
              <a:rPr lang="en-US" sz="35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Smartwatch and Earphone </a:t>
            </a: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have relatively fewer likes, indicating lower engagement or interest.</a:t>
            </a:r>
          </a:p>
          <a:p>
            <a:pPr algn="l">
              <a:lnSpc>
                <a:spcPts val="5915"/>
              </a:lnSpc>
            </a:pPr>
            <a:r>
              <a:rPr lang="en-US" sz="35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 :</a:t>
            </a:r>
          </a:p>
          <a:p>
            <a:pPr marL="755652" lvl="1" indent="-377826" algn="l">
              <a:lnSpc>
                <a:spcPts val="5915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Boost High Performers</a:t>
            </a: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Create more content for Other Gadgets and Tech Tips to sustain engagement.</a:t>
            </a:r>
          </a:p>
          <a:p>
            <a:pPr marL="755652" lvl="1" indent="-377826" algn="l">
              <a:lnSpc>
                <a:spcPts val="5915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Revamp Low Performers</a:t>
            </a: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Identify issues with Smartwatch and Earphone content and try new formats or targeting.</a:t>
            </a:r>
          </a:p>
          <a:p>
            <a:pPr marL="755652" lvl="1" indent="-377826" algn="l">
              <a:lnSpc>
                <a:spcPts val="5915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Leverage Trends</a:t>
            </a:r>
            <a:r>
              <a:rPr lang="en-US" sz="35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Analyze top-performing content strategies and apply them to underperforming categories.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4066" y="5996062"/>
            <a:ext cx="8499934" cy="3262238"/>
          </a:xfrm>
          <a:custGeom>
            <a:avLst/>
            <a:gdLst/>
            <a:ahLst/>
            <a:cxnLst/>
            <a:rect l="l" t="t" r="r" b="b"/>
            <a:pathLst>
              <a:path w="8499934" h="3262238">
                <a:moveTo>
                  <a:pt x="0" y="0"/>
                </a:moveTo>
                <a:lnTo>
                  <a:pt x="8499934" y="0"/>
                </a:lnTo>
                <a:lnTo>
                  <a:pt x="8499934" y="3262238"/>
                </a:lnTo>
                <a:lnTo>
                  <a:pt x="0" y="326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15579" y="4670402"/>
            <a:ext cx="8262477" cy="4895518"/>
          </a:xfrm>
          <a:custGeom>
            <a:avLst/>
            <a:gdLst/>
            <a:ahLst/>
            <a:cxnLst/>
            <a:rect l="l" t="t" r="r" b="b"/>
            <a:pathLst>
              <a:path w="8262477" h="4895518">
                <a:moveTo>
                  <a:pt x="0" y="0"/>
                </a:moveTo>
                <a:lnTo>
                  <a:pt x="8262477" y="0"/>
                </a:lnTo>
                <a:lnTo>
                  <a:pt x="8262477" y="4895517"/>
                </a:lnTo>
                <a:lnTo>
                  <a:pt x="0" y="4895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6025" y="682578"/>
            <a:ext cx="16912030" cy="4372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4"/>
              </a:lnSpc>
            </a:pP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Q6. Create a report that displays the unique </a:t>
            </a:r>
            <a:r>
              <a:rPr lang="en-US" sz="26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post_category</a:t>
            </a: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names alongside their respective counts for each month. The output should have three columns: </a:t>
            </a:r>
          </a:p>
          <a:p>
            <a:pPr algn="l">
              <a:lnSpc>
                <a:spcPts val="4394"/>
              </a:lnSpc>
            </a:pP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</a:t>
            </a:r>
            <a:r>
              <a:rPr lang="en-US" sz="26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month_name</a:t>
            </a: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</a:p>
          <a:p>
            <a:pPr algn="l">
              <a:lnSpc>
                <a:spcPts val="4394"/>
              </a:lnSpc>
            </a:pP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</a:t>
            </a:r>
            <a:r>
              <a:rPr lang="en-US" sz="26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post_category_names</a:t>
            </a: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</a:p>
          <a:p>
            <a:pPr algn="l">
              <a:lnSpc>
                <a:spcPts val="4394"/>
              </a:lnSpc>
            </a:pP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</a:t>
            </a:r>
            <a:r>
              <a:rPr lang="en-US" sz="26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post_category_count</a:t>
            </a: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</a:p>
          <a:p>
            <a:pPr algn="l">
              <a:lnSpc>
                <a:spcPts val="4394"/>
              </a:lnSpc>
            </a:pPr>
            <a:r>
              <a:rPr lang="en-US" sz="26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Eg</a:t>
            </a: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:  'April', '</a:t>
            </a:r>
            <a:r>
              <a:rPr lang="en-US" sz="26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Earphone,Laptop,Mobile,Other</a:t>
            </a: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  <a:r>
              <a:rPr lang="en-US" sz="26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Gadgets,Smartwatch</a:t>
            </a: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', '5'</a:t>
            </a:r>
          </a:p>
          <a:p>
            <a:pPr algn="l">
              <a:lnSpc>
                <a:spcPts val="4394"/>
              </a:lnSpc>
            </a:pP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          'February', '</a:t>
            </a:r>
            <a:r>
              <a:rPr lang="en-US" sz="26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Earphone,Laptop,Mobile,Smartwatch</a:t>
            </a: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', '4'</a:t>
            </a:r>
          </a:p>
          <a:p>
            <a:pPr algn="l">
              <a:lnSpc>
                <a:spcPts val="4394"/>
              </a:lnSpc>
            </a:pPr>
            <a:r>
              <a:rPr lang="en-US" sz="2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025" y="654003"/>
            <a:ext cx="17247601" cy="5867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2"/>
              </a:lnSpc>
            </a:pPr>
            <a:r>
              <a:rPr lang="en-US" sz="3066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Insight: </a:t>
            </a:r>
          </a:p>
          <a:p>
            <a:pPr algn="l">
              <a:lnSpc>
                <a:spcPts val="5182"/>
              </a:lnSpc>
            </a:pPr>
            <a:r>
              <a:rPr lang="en-US" sz="3066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Focus on Mobile, Smartwatch, and Other Gadgets </a:t>
            </a:r>
            <a:r>
              <a:rPr lang="en-US" sz="3066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they consistently perform well. Diversify content with Tech Tips to maintain engagement and adapt to seasonal trends.</a:t>
            </a:r>
          </a:p>
          <a:p>
            <a:pPr algn="l">
              <a:lnSpc>
                <a:spcPts val="5182"/>
              </a:lnSpc>
            </a:pPr>
            <a:endParaRPr lang="en-US" sz="3066">
              <a:solidFill>
                <a:srgbClr val="05066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5182"/>
              </a:lnSpc>
            </a:pPr>
            <a:r>
              <a:rPr lang="en-US" sz="3066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Actionable Insight :</a:t>
            </a:r>
          </a:p>
          <a:p>
            <a:pPr algn="l">
              <a:lnSpc>
                <a:spcPts val="5182"/>
              </a:lnSpc>
            </a:pPr>
            <a:r>
              <a:rPr lang="en-US" sz="3066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Focus on Mobile, Smartwatch, and Other Gadgets to engage the audience</a:t>
            </a:r>
            <a:r>
              <a:rPr lang="en-US" sz="3066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,</a:t>
            </a:r>
            <a:r>
              <a:rPr lang="en-US" sz="3066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incorporate Tech Tips for content diversification. Monitor seasonal trends, especially in</a:t>
            </a:r>
            <a:r>
              <a:rPr lang="en-US" sz="3066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May and July</a:t>
            </a:r>
            <a:r>
              <a:rPr lang="en-US" sz="3066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to adjust content strategies accordingly.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6025" y="5566996"/>
            <a:ext cx="8995971" cy="3159561"/>
          </a:xfrm>
          <a:custGeom>
            <a:avLst/>
            <a:gdLst/>
            <a:ahLst/>
            <a:cxnLst/>
            <a:rect l="l" t="t" r="r" b="b"/>
            <a:pathLst>
              <a:path w="8995971" h="3159561">
                <a:moveTo>
                  <a:pt x="0" y="0"/>
                </a:moveTo>
                <a:lnTo>
                  <a:pt x="8995972" y="0"/>
                </a:lnTo>
                <a:lnTo>
                  <a:pt x="8995972" y="3159561"/>
                </a:lnTo>
                <a:lnTo>
                  <a:pt x="0" y="3159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16327" y="3330008"/>
            <a:ext cx="6578939" cy="5396549"/>
          </a:xfrm>
          <a:custGeom>
            <a:avLst/>
            <a:gdLst/>
            <a:ahLst/>
            <a:cxnLst/>
            <a:rect l="l" t="t" r="r" b="b"/>
            <a:pathLst>
              <a:path w="6578939" h="5396549">
                <a:moveTo>
                  <a:pt x="0" y="0"/>
                </a:moveTo>
                <a:lnTo>
                  <a:pt x="6578939" y="0"/>
                </a:lnTo>
                <a:lnTo>
                  <a:pt x="6578939" y="5396549"/>
                </a:lnTo>
                <a:lnTo>
                  <a:pt x="0" y="53965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6025" y="644478"/>
            <a:ext cx="16912030" cy="4176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7"/>
              </a:lnSpc>
            </a:pPr>
            <a:r>
              <a:rPr lang="en-US" sz="33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Q7.  What is the percentage breakdown of total reach by post type? The final output includes the following fields: </a:t>
            </a:r>
          </a:p>
          <a:p>
            <a:pPr algn="l">
              <a:lnSpc>
                <a:spcPts val="5577"/>
              </a:lnSpc>
            </a:pPr>
            <a:r>
              <a:rPr lang="en-US" sz="33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</a:t>
            </a:r>
            <a:r>
              <a:rPr lang="en-US" sz="33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post_type</a:t>
            </a:r>
            <a:r>
              <a:rPr lang="en-US" sz="33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</a:p>
          <a:p>
            <a:pPr algn="l">
              <a:lnSpc>
                <a:spcPts val="5577"/>
              </a:lnSpc>
            </a:pPr>
            <a:r>
              <a:rPr lang="en-US" sz="33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</a:t>
            </a:r>
            <a:r>
              <a:rPr lang="en-US" sz="33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total_reach</a:t>
            </a:r>
            <a:r>
              <a:rPr lang="en-US" sz="33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</a:p>
          <a:p>
            <a:pPr algn="l">
              <a:lnSpc>
                <a:spcPts val="5577"/>
              </a:lnSpc>
            </a:pPr>
            <a:r>
              <a:rPr lang="en-US" sz="33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</a:t>
            </a:r>
            <a:r>
              <a:rPr lang="en-US" sz="3300" b="1" dirty="0" err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reach_percentage</a:t>
            </a:r>
            <a:endParaRPr lang="en-US" sz="3300" b="1" dirty="0">
              <a:solidFill>
                <a:srgbClr val="05066D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algn="l">
              <a:lnSpc>
                <a:spcPts val="5577"/>
              </a:lnSpc>
            </a:pPr>
            <a:r>
              <a:rPr lang="en-US" sz="33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025" y="615903"/>
            <a:ext cx="17246265" cy="541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3674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 : </a:t>
            </a:r>
          </a:p>
          <a:p>
            <a:pPr algn="l">
              <a:lnSpc>
                <a:spcPts val="6209"/>
              </a:lnSpc>
            </a:pPr>
            <a:r>
              <a:rPr lang="en-US" sz="3674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lang="en-US" sz="3674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majority of the reach (61.63%) comes from IG Reels</a:t>
            </a:r>
            <a:r>
              <a:rPr lang="en-US" sz="3674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indicating that this post type is the most effective for reaching a broader audience.</a:t>
            </a:r>
          </a:p>
          <a:p>
            <a:pPr algn="l">
              <a:lnSpc>
                <a:spcPts val="6209"/>
              </a:lnSpc>
            </a:pPr>
            <a:endParaRPr lang="en-US" sz="3674">
              <a:solidFill>
                <a:srgbClr val="05066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6209"/>
              </a:lnSpc>
            </a:pPr>
            <a:r>
              <a:rPr lang="en-US" sz="3674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Actionable Insight:</a:t>
            </a:r>
          </a:p>
          <a:p>
            <a:pPr algn="l">
              <a:lnSpc>
                <a:spcPts val="6209"/>
              </a:lnSpc>
            </a:pPr>
            <a:r>
              <a:rPr lang="en-US" sz="3674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Focus more on creating and promoting IG Reels</a:t>
            </a:r>
            <a:r>
              <a:rPr lang="en-US" sz="3674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maximize reach, while optimizing IG Image and Video content for engagement.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56763" y="4249420"/>
            <a:ext cx="6487737" cy="5564685"/>
          </a:xfrm>
          <a:custGeom>
            <a:avLst/>
            <a:gdLst/>
            <a:ahLst/>
            <a:cxnLst/>
            <a:rect l="l" t="t" r="r" b="b"/>
            <a:pathLst>
              <a:path w="6487737" h="5564685">
                <a:moveTo>
                  <a:pt x="0" y="0"/>
                </a:moveTo>
                <a:lnTo>
                  <a:pt x="6487736" y="0"/>
                </a:lnTo>
                <a:lnTo>
                  <a:pt x="6487736" y="5564685"/>
                </a:lnTo>
                <a:lnTo>
                  <a:pt x="0" y="5564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6025" y="682578"/>
            <a:ext cx="16912030" cy="602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Q8. Create a report that includes the quarter, total comments, and total saves recorded for each post category. Assign the following quarter groupings: </a:t>
            </a:r>
          </a:p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                      (January, February, March) → “Q1” </a:t>
            </a:r>
          </a:p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                       (April, May, June) → “Q2”</a:t>
            </a:r>
          </a:p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                       (July, August, September) → “Q3” </a:t>
            </a:r>
          </a:p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The final output columns should consist of: </a:t>
            </a:r>
          </a:p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post_category </a:t>
            </a:r>
          </a:p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quarter</a:t>
            </a:r>
          </a:p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• total_comments </a:t>
            </a:r>
          </a:p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total_saves </a:t>
            </a:r>
          </a:p>
          <a:p>
            <a:pPr algn="l">
              <a:lnSpc>
                <a:spcPts val="4394"/>
              </a:lnSpc>
            </a:pPr>
            <a:r>
              <a:rPr lang="en-US" sz="2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</a:t>
            </a:r>
          </a:p>
        </p:txBody>
      </p:sp>
      <p:sp>
        <p:nvSpPr>
          <p:cNvPr id="4" name="Freeform 4"/>
          <p:cNvSpPr/>
          <p:nvPr/>
        </p:nvSpPr>
        <p:spPr>
          <a:xfrm>
            <a:off x="10906560" y="4249420"/>
            <a:ext cx="6967373" cy="4214312"/>
          </a:xfrm>
          <a:custGeom>
            <a:avLst/>
            <a:gdLst/>
            <a:ahLst/>
            <a:cxnLst/>
            <a:rect l="l" t="t" r="r" b="b"/>
            <a:pathLst>
              <a:path w="6967373" h="4214312">
                <a:moveTo>
                  <a:pt x="0" y="0"/>
                </a:moveTo>
                <a:lnTo>
                  <a:pt x="6967373" y="0"/>
                </a:lnTo>
                <a:lnTo>
                  <a:pt x="6967373" y="4214312"/>
                </a:lnTo>
                <a:lnTo>
                  <a:pt x="0" y="4214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902"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025" y="634953"/>
            <a:ext cx="16912030" cy="8637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46"/>
              </a:lnSpc>
            </a:pPr>
            <a:r>
              <a:rPr lang="en-US" sz="34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Insight: </a:t>
            </a:r>
          </a:p>
          <a:p>
            <a:pPr marL="734063" lvl="1" indent="-367031" algn="l">
              <a:lnSpc>
                <a:spcPts val="5746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Mobile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category has the highest total comments and saves across all quarters, especially in Q2, where the number of saves (17,207) stands out significantly.</a:t>
            </a:r>
          </a:p>
          <a:p>
            <a:pPr marL="734063" lvl="1" indent="-367031" algn="l">
              <a:lnSpc>
                <a:spcPts val="5746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Tech Tips and Other Gadgets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show high engagement in Q2, suggesting the possibility of seasonality or trending topics during this period.</a:t>
            </a:r>
          </a:p>
          <a:p>
            <a:pPr algn="l">
              <a:lnSpc>
                <a:spcPts val="5746"/>
              </a:lnSpc>
            </a:pPr>
            <a:endParaRPr lang="en-US" sz="3400">
              <a:solidFill>
                <a:srgbClr val="05066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5746"/>
              </a:lnSpc>
            </a:pPr>
            <a:r>
              <a:rPr lang="en-US" sz="34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Actionable Insights:</a:t>
            </a:r>
          </a:p>
          <a:p>
            <a:pPr marL="734063" lvl="1" indent="-367031" algn="l">
              <a:lnSpc>
                <a:spcPts val="5746"/>
              </a:lnSpc>
              <a:buFont typeface="Arial"/>
              <a:buChar char="•"/>
            </a:pP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Focus marketing and content efforts on </a:t>
            </a: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Mobile, 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especially in </a:t>
            </a: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Q2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which sees a peak in both comments and saves.</a:t>
            </a:r>
          </a:p>
          <a:p>
            <a:pPr marL="734063" lvl="1" indent="-367031" algn="l">
              <a:lnSpc>
                <a:spcPts val="5746"/>
              </a:lnSpc>
              <a:buFont typeface="Arial"/>
              <a:buChar char="•"/>
            </a:pP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Explore</a:t>
            </a: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Tech Tips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content in </a:t>
            </a: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Q2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</a:t>
            </a: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Q3 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leverage high engagement periods and enhance reach.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09886" y="3144056"/>
            <a:ext cx="4895986" cy="4895986"/>
          </a:xfrm>
          <a:custGeom>
            <a:avLst/>
            <a:gdLst/>
            <a:ahLst/>
            <a:cxnLst/>
            <a:rect l="l" t="t" r="r" b="b"/>
            <a:pathLst>
              <a:path w="4895986" h="4895986">
                <a:moveTo>
                  <a:pt x="0" y="0"/>
                </a:moveTo>
                <a:lnTo>
                  <a:pt x="4895986" y="0"/>
                </a:lnTo>
                <a:lnTo>
                  <a:pt x="4895986" y="4895986"/>
                </a:lnTo>
                <a:lnTo>
                  <a:pt x="0" y="4895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11143"/>
            <a:ext cx="5677172" cy="1208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96"/>
              </a:lnSpc>
              <a:spcBef>
                <a:spcPct val="0"/>
              </a:spcBef>
            </a:pPr>
            <a:r>
              <a:rPr lang="en-US" sz="6997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19087" y="2001437"/>
            <a:ext cx="3875186" cy="75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65"/>
              </a:lnSpc>
              <a:spcBef>
                <a:spcPct val="0"/>
              </a:spcBef>
            </a:pPr>
            <a:r>
              <a:rPr lang="en-US" sz="4332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1.OVERVIEW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19087" y="3258926"/>
            <a:ext cx="7426889" cy="151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65"/>
              </a:lnSpc>
              <a:spcBef>
                <a:spcPct val="0"/>
              </a:spcBef>
            </a:pPr>
            <a:r>
              <a:rPr lang="en-US" sz="4332" b="1" dirty="0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2.PROBLEM STATEMENT &amp;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88226" y="5056795"/>
            <a:ext cx="9599774" cy="1515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65"/>
              </a:lnSpc>
              <a:spcBef>
                <a:spcPct val="0"/>
              </a:spcBef>
            </a:pPr>
            <a:r>
              <a:rPr lang="en-US" sz="4332" b="1" dirty="0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3. QUESTIONS,OUTPUT, INSIGHT &amp; ACTIONABLE INSIGHT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19087" y="7074987"/>
            <a:ext cx="6860675" cy="744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65"/>
              </a:lnSpc>
              <a:spcBef>
                <a:spcPct val="0"/>
              </a:spcBef>
            </a:pPr>
            <a:r>
              <a:rPr lang="en-US" sz="4332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4. RECOMMENDATION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025" y="634953"/>
            <a:ext cx="16912030" cy="429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46"/>
              </a:lnSpc>
            </a:pPr>
            <a:r>
              <a:rPr lang="en-US" sz="34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Q9. List the top three dates in each month with the highest number of new followers. The final output should include the following columns: </a:t>
            </a:r>
          </a:p>
          <a:p>
            <a:pPr algn="l">
              <a:lnSpc>
                <a:spcPts val="5746"/>
              </a:lnSpc>
            </a:pPr>
            <a:r>
              <a:rPr lang="en-US" sz="34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month </a:t>
            </a:r>
          </a:p>
          <a:p>
            <a:pPr algn="l">
              <a:lnSpc>
                <a:spcPts val="5746"/>
              </a:lnSpc>
            </a:pPr>
            <a:r>
              <a:rPr lang="en-US" sz="34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date </a:t>
            </a:r>
          </a:p>
          <a:p>
            <a:pPr algn="l">
              <a:lnSpc>
                <a:spcPts val="5746"/>
              </a:lnSpc>
            </a:pPr>
            <a:r>
              <a:rPr lang="en-US" sz="34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new_followers</a:t>
            </a:r>
          </a:p>
          <a:p>
            <a:pPr algn="l">
              <a:lnSpc>
                <a:spcPts val="5746"/>
              </a:lnSpc>
            </a:pPr>
            <a:r>
              <a:rPr lang="en-US" sz="34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 </a:t>
            </a:r>
          </a:p>
        </p:txBody>
      </p:sp>
      <p:sp>
        <p:nvSpPr>
          <p:cNvPr id="3" name="Freeform 3"/>
          <p:cNvSpPr/>
          <p:nvPr/>
        </p:nvSpPr>
        <p:spPr>
          <a:xfrm>
            <a:off x="666349" y="5983184"/>
            <a:ext cx="4626025" cy="3435071"/>
          </a:xfrm>
          <a:custGeom>
            <a:avLst/>
            <a:gdLst/>
            <a:ahLst/>
            <a:cxnLst/>
            <a:rect l="l" t="t" r="r" b="b"/>
            <a:pathLst>
              <a:path w="4626025" h="3435071">
                <a:moveTo>
                  <a:pt x="0" y="0"/>
                </a:moveTo>
                <a:lnTo>
                  <a:pt x="4626025" y="0"/>
                </a:lnTo>
                <a:lnTo>
                  <a:pt x="4626025" y="3435071"/>
                </a:lnTo>
                <a:lnTo>
                  <a:pt x="0" y="3435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573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921024" y="5809944"/>
            <a:ext cx="4835047" cy="3608311"/>
          </a:xfrm>
          <a:custGeom>
            <a:avLst/>
            <a:gdLst/>
            <a:ahLst/>
            <a:cxnLst/>
            <a:rect l="l" t="t" r="r" b="b"/>
            <a:pathLst>
              <a:path w="4835047" h="3608311">
                <a:moveTo>
                  <a:pt x="0" y="0"/>
                </a:moveTo>
                <a:lnTo>
                  <a:pt x="4835047" y="0"/>
                </a:lnTo>
                <a:lnTo>
                  <a:pt x="4835047" y="3608311"/>
                </a:lnTo>
                <a:lnTo>
                  <a:pt x="0" y="3608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0" r="-1572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921024" y="2353071"/>
            <a:ext cx="4835047" cy="3456873"/>
          </a:xfrm>
          <a:custGeom>
            <a:avLst/>
            <a:gdLst/>
            <a:ahLst/>
            <a:cxnLst/>
            <a:rect l="l" t="t" r="r" b="b"/>
            <a:pathLst>
              <a:path w="4835047" h="3456873">
                <a:moveTo>
                  <a:pt x="0" y="0"/>
                </a:moveTo>
                <a:lnTo>
                  <a:pt x="4835047" y="0"/>
                </a:lnTo>
                <a:lnTo>
                  <a:pt x="4835047" y="3456873"/>
                </a:lnTo>
                <a:lnTo>
                  <a:pt x="0" y="3456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0651" r="-919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297147" y="3377204"/>
            <a:ext cx="6280909" cy="3532592"/>
          </a:xfrm>
          <a:custGeom>
            <a:avLst/>
            <a:gdLst/>
            <a:ahLst/>
            <a:cxnLst/>
            <a:rect l="l" t="t" r="r" b="b"/>
            <a:pathLst>
              <a:path w="6280909" h="3532592">
                <a:moveTo>
                  <a:pt x="0" y="0"/>
                </a:moveTo>
                <a:lnTo>
                  <a:pt x="6280909" y="0"/>
                </a:lnTo>
                <a:lnTo>
                  <a:pt x="6280909" y="3532592"/>
                </a:lnTo>
                <a:lnTo>
                  <a:pt x="0" y="3532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043"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7985" y="743966"/>
            <a:ext cx="17375675" cy="8637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46"/>
              </a:lnSpc>
            </a:pPr>
            <a:r>
              <a:rPr lang="en-US" sz="34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Insight: </a:t>
            </a:r>
          </a:p>
          <a:p>
            <a:pPr marL="734063" lvl="1" indent="-367031" algn="l">
              <a:lnSpc>
                <a:spcPts val="5746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Peak New Followers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May and June stand out with significantly higher new follower counts, indicating successful campaigns or posts.</a:t>
            </a:r>
          </a:p>
          <a:p>
            <a:pPr marL="734063" lvl="1" indent="-367031" algn="l">
              <a:lnSpc>
                <a:spcPts val="5746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Consistent Highs: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March and April also show consistently high engagement, especially with the top three dates.</a:t>
            </a:r>
          </a:p>
          <a:p>
            <a:pPr algn="l">
              <a:lnSpc>
                <a:spcPts val="5746"/>
              </a:lnSpc>
            </a:pPr>
            <a:endParaRPr lang="en-US" sz="3400">
              <a:solidFill>
                <a:srgbClr val="05066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5746"/>
              </a:lnSpc>
            </a:pPr>
            <a:r>
              <a:rPr lang="en-US" sz="34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Actionable Insights:</a:t>
            </a:r>
          </a:p>
          <a:p>
            <a:pPr marL="734063" lvl="1" indent="-367031" algn="l">
              <a:lnSpc>
                <a:spcPts val="5746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Replicate Success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Review the content and strategies for the top-performing days in May and June to identify patterns that led to the higher follower count.</a:t>
            </a:r>
          </a:p>
          <a:p>
            <a:pPr marL="734063" lvl="1" indent="-367031" algn="l">
              <a:lnSpc>
                <a:spcPts val="5746"/>
              </a:lnSpc>
              <a:buFont typeface="Arial"/>
              <a:buChar char="•"/>
            </a:pPr>
            <a:r>
              <a:rPr lang="en-US" sz="34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Campaign Timing:</a:t>
            </a:r>
            <a:r>
              <a:rPr lang="en-US" sz="34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Focus efforts on days similar to the high-performing dates to leverage the momentum during peak engagement times.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35545" y="5143500"/>
            <a:ext cx="6972793" cy="3007769"/>
          </a:xfrm>
          <a:custGeom>
            <a:avLst/>
            <a:gdLst/>
            <a:ahLst/>
            <a:cxnLst/>
            <a:rect l="l" t="t" r="r" b="b"/>
            <a:pathLst>
              <a:path w="6972793" h="3007769">
                <a:moveTo>
                  <a:pt x="0" y="0"/>
                </a:moveTo>
                <a:lnTo>
                  <a:pt x="6972793" y="0"/>
                </a:lnTo>
                <a:lnTo>
                  <a:pt x="6972793" y="3007769"/>
                </a:lnTo>
                <a:lnTo>
                  <a:pt x="0" y="3007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7078" b="-1602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6025" y="644478"/>
            <a:ext cx="16912030" cy="417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7"/>
              </a:lnSpc>
            </a:pPr>
            <a:r>
              <a:rPr lang="en-US" sz="33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Q10. Create a stored procedure that takes the 'Week_no' as input and generates a report displaying the total shares for each 'Post_type'. The output of the procedure should consist of two columns:</a:t>
            </a:r>
          </a:p>
          <a:p>
            <a:pPr algn="l">
              <a:lnSpc>
                <a:spcPts val="5577"/>
              </a:lnSpc>
            </a:pPr>
            <a:r>
              <a:rPr lang="en-US" sz="33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• post_type </a:t>
            </a:r>
          </a:p>
          <a:p>
            <a:pPr algn="l">
              <a:lnSpc>
                <a:spcPts val="5577"/>
              </a:lnSpc>
            </a:pPr>
            <a:r>
              <a:rPr lang="en-US" sz="33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• total_shares </a:t>
            </a:r>
          </a:p>
          <a:p>
            <a:pPr algn="l">
              <a:lnSpc>
                <a:spcPts val="5577"/>
              </a:lnSpc>
            </a:pPr>
            <a:r>
              <a:rPr lang="en-US" sz="33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 for input_week_no = W1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67443"/>
            <a:ext cx="6860675" cy="744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65"/>
              </a:lnSpc>
              <a:spcBef>
                <a:spcPct val="0"/>
              </a:spcBef>
            </a:pPr>
            <a:r>
              <a:rPr lang="en-US" sz="4332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4. RECOMMENDATION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1767" y="1948710"/>
            <a:ext cx="16404467" cy="730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5182" lvl="1" indent="-417591" algn="just">
              <a:lnSpc>
                <a:spcPts val="7311"/>
              </a:lnSpc>
              <a:buFont typeface="Arial"/>
              <a:buChar char="•"/>
            </a:pPr>
            <a:r>
              <a:rPr lang="en-US" sz="3868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Replicate successful content strategies from peak days to maximize follower growth.</a:t>
            </a:r>
          </a:p>
          <a:p>
            <a:pPr marL="835182" lvl="1" indent="-417591" algn="just">
              <a:lnSpc>
                <a:spcPts val="7311"/>
              </a:lnSpc>
              <a:buFont typeface="Arial"/>
              <a:buChar char="•"/>
            </a:pPr>
            <a:r>
              <a:rPr lang="en-US" sz="3868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Leverage seasonal trends by planning campaigns around high-performance months.</a:t>
            </a:r>
          </a:p>
          <a:p>
            <a:pPr marL="835182" lvl="1" indent="-417591" algn="just">
              <a:lnSpc>
                <a:spcPts val="7311"/>
              </a:lnSpc>
              <a:buFont typeface="Arial"/>
              <a:buChar char="•"/>
            </a:pPr>
            <a:r>
              <a:rPr lang="en-US" sz="3868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Engage actively on high-follower days to retain new followers and boost loyalty.</a:t>
            </a:r>
          </a:p>
          <a:p>
            <a:pPr marL="835182" lvl="1" indent="-417591" algn="just">
              <a:lnSpc>
                <a:spcPts val="7311"/>
              </a:lnSpc>
              <a:buFont typeface="Arial"/>
              <a:buChar char="•"/>
            </a:pPr>
            <a:r>
              <a:rPr lang="en-US" sz="3868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Experiment with content types that perform well on top follower days to refine strategies.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8651" y="1618895"/>
            <a:ext cx="9638250" cy="5923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634"/>
              </a:lnSpc>
              <a:spcBef>
                <a:spcPct val="0"/>
              </a:spcBef>
            </a:pPr>
            <a:r>
              <a:rPr lang="en-US" sz="16881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57800" y="2394554"/>
            <a:ext cx="10201500" cy="549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8861"/>
              </a:lnSpc>
              <a:buFont typeface="Arial"/>
              <a:buChar char="•"/>
            </a:pPr>
            <a:r>
              <a:rPr lang="en-US" sz="42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The Tech Instagram Influencer’s account analysis.</a:t>
            </a:r>
          </a:p>
          <a:p>
            <a:pPr marL="906780" lvl="1" indent="-453390" algn="l">
              <a:lnSpc>
                <a:spcPts val="8861"/>
              </a:lnSpc>
              <a:buFont typeface="Arial"/>
              <a:buChar char="•"/>
            </a:pPr>
            <a:r>
              <a:rPr lang="en-US" sz="42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The project involves analyzing three database tables containing Instagram activity data. </a:t>
            </a:r>
          </a:p>
        </p:txBody>
      </p:sp>
      <p:sp>
        <p:nvSpPr>
          <p:cNvPr id="3" name="Freeform 3"/>
          <p:cNvSpPr/>
          <p:nvPr/>
        </p:nvSpPr>
        <p:spPr>
          <a:xfrm>
            <a:off x="1367877" y="3205907"/>
            <a:ext cx="4990756" cy="4990756"/>
          </a:xfrm>
          <a:custGeom>
            <a:avLst/>
            <a:gdLst/>
            <a:ahLst/>
            <a:cxnLst/>
            <a:rect l="l" t="t" r="r" b="b"/>
            <a:pathLst>
              <a:path w="4990756" h="4990756">
                <a:moveTo>
                  <a:pt x="0" y="0"/>
                </a:moveTo>
                <a:lnTo>
                  <a:pt x="4990756" y="0"/>
                </a:lnTo>
                <a:lnTo>
                  <a:pt x="4990756" y="4990756"/>
                </a:lnTo>
                <a:lnTo>
                  <a:pt x="0" y="4990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02548" y="1431082"/>
            <a:ext cx="4656085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1.OVERVIEW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2755" y="3201957"/>
            <a:ext cx="5575045" cy="4564568"/>
          </a:xfrm>
          <a:custGeom>
            <a:avLst/>
            <a:gdLst/>
            <a:ahLst/>
            <a:cxnLst/>
            <a:rect l="l" t="t" r="r" b="b"/>
            <a:pathLst>
              <a:path w="5575045" h="4564568">
                <a:moveTo>
                  <a:pt x="0" y="0"/>
                </a:moveTo>
                <a:lnTo>
                  <a:pt x="5575045" y="0"/>
                </a:lnTo>
                <a:lnTo>
                  <a:pt x="5575045" y="4564568"/>
                </a:lnTo>
                <a:lnTo>
                  <a:pt x="0" y="4564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343406"/>
            <a:ext cx="12595699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05066D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2.PROBLEM STATEMENT &amp; DATASET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57800" y="1095756"/>
            <a:ext cx="10982400" cy="842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9"/>
              </a:lnSpc>
            </a:pPr>
            <a:endParaRPr/>
          </a:p>
          <a:p>
            <a:pPr marL="863599" lvl="1" indent="-431800" algn="l">
              <a:lnSpc>
                <a:spcPts val="8439"/>
              </a:lnSpc>
              <a:buFont typeface="Arial"/>
              <a:buChar char="•"/>
            </a:pPr>
            <a:r>
              <a:rPr lang="en-US" sz="3999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Explore this data, answer key questions, and create actionable insights.</a:t>
            </a:r>
          </a:p>
          <a:p>
            <a:pPr marL="863599" lvl="1" indent="-431800" algn="l">
              <a:lnSpc>
                <a:spcPts val="8439"/>
              </a:lnSpc>
              <a:buFont typeface="Arial"/>
              <a:buChar char="•"/>
            </a:pPr>
            <a:r>
              <a:rPr lang="en-US" sz="3999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Given Dataset : gdb0120.sql </a:t>
            </a:r>
          </a:p>
          <a:p>
            <a:pPr marL="863599" lvl="1" indent="-431800" algn="l">
              <a:lnSpc>
                <a:spcPts val="8439"/>
              </a:lnSpc>
              <a:buFont typeface="Arial"/>
              <a:buChar char="•"/>
            </a:pPr>
            <a:r>
              <a:rPr lang="en-US" sz="3999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Database containing 3 tables. dim_date, fact_account, fact_content.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73056" y="1724167"/>
            <a:ext cx="5465038" cy="1821679"/>
          </a:xfrm>
          <a:custGeom>
            <a:avLst/>
            <a:gdLst/>
            <a:ahLst/>
            <a:cxnLst/>
            <a:rect l="l" t="t" r="r" b="b"/>
            <a:pathLst>
              <a:path w="5465038" h="1821679">
                <a:moveTo>
                  <a:pt x="0" y="0"/>
                </a:moveTo>
                <a:lnTo>
                  <a:pt x="5465038" y="0"/>
                </a:lnTo>
                <a:lnTo>
                  <a:pt x="5465038" y="1821679"/>
                </a:lnTo>
                <a:lnTo>
                  <a:pt x="0" y="1821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6025" y="625428"/>
            <a:ext cx="16912030" cy="1490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4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Q1. How many unique post types are found in the 'fact_content' table? </a:t>
            </a:r>
          </a:p>
          <a:p>
            <a:pPr algn="l">
              <a:lnSpc>
                <a:spcPts val="6084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6025" y="3639072"/>
            <a:ext cx="16912030" cy="611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4"/>
              </a:lnSpc>
            </a:pPr>
            <a:r>
              <a:rPr lang="en-US" sz="3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Insight:</a:t>
            </a:r>
          </a:p>
          <a:p>
            <a:pPr algn="l">
              <a:lnSpc>
                <a:spcPts val="6084"/>
              </a:lnSpc>
            </a:pPr>
            <a:r>
              <a:rPr lang="en-US" sz="3600" dirty="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dataset contains</a:t>
            </a:r>
            <a:r>
              <a:rPr lang="en-US" sz="3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4 unique post types</a:t>
            </a:r>
            <a:r>
              <a:rPr lang="en-US" sz="3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  <a:r>
              <a:rPr lang="en-US" sz="3600" dirty="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the </a:t>
            </a:r>
            <a:r>
              <a:rPr lang="en-US" sz="3600" dirty="0" err="1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fact_content</a:t>
            </a:r>
            <a:r>
              <a:rPr lang="en-US" sz="3600" dirty="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table, highlighting content format diversity that influences engagement and performance.</a:t>
            </a:r>
          </a:p>
          <a:p>
            <a:pPr algn="l">
              <a:lnSpc>
                <a:spcPts val="6084"/>
              </a:lnSpc>
            </a:pPr>
            <a:r>
              <a:rPr lang="en-US" sz="3600" b="1" dirty="0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Actionable Insights : </a:t>
            </a:r>
          </a:p>
          <a:p>
            <a:pPr algn="l">
              <a:lnSpc>
                <a:spcPts val="6084"/>
              </a:lnSpc>
            </a:pPr>
            <a:r>
              <a:rPr lang="en-US" sz="3600" dirty="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Identify the top-performing post type based on engagement metrics and focus on scaling that format to maximize audience interaction and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74026" y="1762141"/>
            <a:ext cx="9267766" cy="2720416"/>
          </a:xfrm>
          <a:custGeom>
            <a:avLst/>
            <a:gdLst/>
            <a:ahLst/>
            <a:cxnLst/>
            <a:rect l="l" t="t" r="r" b="b"/>
            <a:pathLst>
              <a:path w="9267766" h="2720416">
                <a:moveTo>
                  <a:pt x="0" y="0"/>
                </a:moveTo>
                <a:lnTo>
                  <a:pt x="9267765" y="0"/>
                </a:lnTo>
                <a:lnTo>
                  <a:pt x="9267765" y="2720416"/>
                </a:lnTo>
                <a:lnTo>
                  <a:pt x="0" y="2720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49" b="-304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74026" y="4788508"/>
            <a:ext cx="10771224" cy="5187275"/>
          </a:xfrm>
          <a:custGeom>
            <a:avLst/>
            <a:gdLst/>
            <a:ahLst/>
            <a:cxnLst/>
            <a:rect l="l" t="t" r="r" b="b"/>
            <a:pathLst>
              <a:path w="10771224" h="5187275">
                <a:moveTo>
                  <a:pt x="0" y="0"/>
                </a:moveTo>
                <a:lnTo>
                  <a:pt x="10771224" y="0"/>
                </a:lnTo>
                <a:lnTo>
                  <a:pt x="10771224" y="5187275"/>
                </a:lnTo>
                <a:lnTo>
                  <a:pt x="0" y="51872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6025" y="673053"/>
            <a:ext cx="16912030" cy="2054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Q2. What are the highest and lowest recorded impressions for each post type? </a:t>
            </a:r>
          </a:p>
          <a:p>
            <a:pPr algn="l">
              <a:lnSpc>
                <a:spcPts val="5544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025" y="876300"/>
            <a:ext cx="16593275" cy="6642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68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 :</a:t>
            </a:r>
          </a:p>
          <a:p>
            <a:pPr algn="l">
              <a:lnSpc>
                <a:spcPts val="5868"/>
              </a:lnSpc>
            </a:pPr>
            <a:r>
              <a:rPr lang="en-US" sz="36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IG Reels have the highest impressions (339,708)</a:t>
            </a: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, </a:t>
            </a: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while</a:t>
            </a: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IG Carousel has the lowest (3,264)</a:t>
            </a: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, </a:t>
            </a: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showing that Reels perform much better than other post types.</a:t>
            </a:r>
          </a:p>
          <a:p>
            <a:pPr algn="l">
              <a:lnSpc>
                <a:spcPts val="5868"/>
              </a:lnSpc>
            </a:pPr>
            <a:endParaRPr lang="en-US" sz="3600">
              <a:solidFill>
                <a:srgbClr val="05066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5868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Actionable Insights</a:t>
            </a: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:</a:t>
            </a:r>
          </a:p>
          <a:p>
            <a:pPr algn="l">
              <a:lnSpc>
                <a:spcPts val="5868"/>
              </a:lnSpc>
            </a:pPr>
            <a:r>
              <a:rPr lang="en-US" sz="36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Focus on creating more IG Reels</a:t>
            </a: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content to leverage its high impressions, while </a:t>
            </a:r>
            <a:r>
              <a:rPr lang="en-US" sz="36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reducing or optimizing IG Carousel posts</a:t>
            </a: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improve their performance and engagement.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81292" y="2317268"/>
            <a:ext cx="11810327" cy="7604161"/>
          </a:xfrm>
          <a:custGeom>
            <a:avLst/>
            <a:gdLst/>
            <a:ahLst/>
            <a:cxnLst/>
            <a:rect l="l" t="t" r="r" b="b"/>
            <a:pathLst>
              <a:path w="11810327" h="7604161">
                <a:moveTo>
                  <a:pt x="0" y="0"/>
                </a:moveTo>
                <a:lnTo>
                  <a:pt x="11810327" y="0"/>
                </a:lnTo>
                <a:lnTo>
                  <a:pt x="11810327" y="7604161"/>
                </a:lnTo>
                <a:lnTo>
                  <a:pt x="0" y="7604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6025" y="625428"/>
            <a:ext cx="16912030" cy="2261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4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Q3. Filter all the posts that were published on a weekend in the month of March and April and export them to a separate csv file. </a:t>
            </a:r>
          </a:p>
          <a:p>
            <a:pPr algn="l">
              <a:lnSpc>
                <a:spcPts val="6084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Output 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025" y="625428"/>
            <a:ext cx="16912030" cy="766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4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Insight :</a:t>
            </a:r>
          </a:p>
          <a:p>
            <a:pPr algn="l">
              <a:lnSpc>
                <a:spcPts val="6084"/>
              </a:lnSpc>
            </a:pP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total of</a:t>
            </a: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18 posts </a:t>
            </a: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were published on weekends in March and April, featuring a mix of post types like IG Video, IG Image, IG Carousel, and IG Reel. Notably, </a:t>
            </a:r>
            <a:r>
              <a:rPr lang="en-US" sz="36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IG Reels and IG Videos </a:t>
            </a: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consistently generated higher impressions and engagement compared to other formats.</a:t>
            </a:r>
          </a:p>
          <a:p>
            <a:pPr algn="l">
              <a:lnSpc>
                <a:spcPts val="6084"/>
              </a:lnSpc>
            </a:pPr>
            <a:endParaRPr lang="en-US" sz="3600">
              <a:solidFill>
                <a:srgbClr val="05066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6084"/>
              </a:lnSpc>
            </a:pP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Actionable insight :</a:t>
            </a:r>
          </a:p>
          <a:p>
            <a:pPr algn="l">
              <a:lnSpc>
                <a:spcPts val="6084"/>
              </a:lnSpc>
            </a:pP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Focus on creating more </a:t>
            </a:r>
            <a:r>
              <a:rPr lang="en-US" sz="36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IG Reels and IG Videos for weekends</a:t>
            </a:r>
            <a:r>
              <a:rPr lang="en-US" sz="3600">
                <a:solidFill>
                  <a:srgbClr val="05066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boost impressions and engagement</a:t>
            </a:r>
            <a:r>
              <a:rPr lang="en-US" sz="3600" b="1">
                <a:solidFill>
                  <a:srgbClr val="05066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.</a:t>
            </a:r>
          </a:p>
          <a:p>
            <a:pPr algn="l">
              <a:lnSpc>
                <a:spcPts val="6084"/>
              </a:lnSpc>
            </a:pPr>
            <a:endParaRPr lang="en-US" sz="3600" b="1">
              <a:solidFill>
                <a:srgbClr val="05066D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1248</Words>
  <Application>Microsoft Office PowerPoint</Application>
  <PresentationFormat>Custom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Montserrat Bold Italics</vt:lpstr>
      <vt:lpstr>Arial</vt:lpstr>
      <vt:lpstr>Calibri</vt:lpstr>
      <vt:lpstr>Cocomat Pro Heavy</vt:lpstr>
      <vt:lpstr>Libre Baskerville</vt:lpstr>
      <vt:lpstr>Libre Baskerville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blue creative modern medical clinic presentation</dc:title>
  <cp:lastModifiedBy>Rohini Kadam</cp:lastModifiedBy>
  <cp:revision>3</cp:revision>
  <dcterms:created xsi:type="dcterms:W3CDTF">2006-08-16T00:00:00Z</dcterms:created>
  <dcterms:modified xsi:type="dcterms:W3CDTF">2025-01-24T12:05:33Z</dcterms:modified>
  <dc:identifier>DAGdBLwQk_s</dc:identifier>
</cp:coreProperties>
</file>