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Klein Bold" charset="1" panose="02000503060000020004"/>
      <p:regular r:id="rId17"/>
    </p:embeddedFont>
    <p:embeddedFont>
      <p:font typeface="Helios" charset="1" panose="020B0504020202020204"/>
      <p:regular r:id="rId18"/>
    </p:embeddedFont>
    <p:embeddedFont>
      <p:font typeface="Helios Bold" charset="1" panose="020B0704020202020204"/>
      <p:regular r:id="rId19"/>
    </p:embeddedFont>
    <p:embeddedFont>
      <p:font typeface="Klein" charset="1" panose="020005030600000200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www.canva.com/design/DAGSNZcODJQ/iQ_klU-x5Wj-9jDT6rRYzA/edit"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18.png" Type="http://schemas.openxmlformats.org/officeDocument/2006/relationships/image"/><Relationship Id="rId15" Target="../media/image19.sv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66927" y="-4280359"/>
            <a:ext cx="10812392" cy="10812392"/>
          </a:xfrm>
          <a:custGeom>
            <a:avLst/>
            <a:gdLst/>
            <a:ahLst/>
            <a:cxnLst/>
            <a:rect r="r" b="b" t="t" l="l"/>
            <a:pathLst>
              <a:path h="10812392" w="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07200" y="4432068"/>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7078" y="7902203"/>
            <a:ext cx="5764383" cy="5764383"/>
          </a:xfrm>
          <a:custGeom>
            <a:avLst/>
            <a:gdLst/>
            <a:ahLst/>
            <a:cxnLst/>
            <a:rect r="r" b="b" t="t" l="l"/>
            <a:pathLst>
              <a:path h="5764383" w="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9144000" y="2400906"/>
            <a:ext cx="8115300" cy="5485189"/>
            <a:chOff x="0" y="0"/>
            <a:chExt cx="10820400" cy="7313585"/>
          </a:xfrm>
        </p:grpSpPr>
        <p:sp>
          <p:nvSpPr>
            <p:cNvPr name="TextBox 6" id="6"/>
            <p:cNvSpPr txBox="true"/>
            <p:nvPr/>
          </p:nvSpPr>
          <p:spPr>
            <a:xfrm rot="0">
              <a:off x="0" y="0"/>
              <a:ext cx="10820400" cy="4851400"/>
            </a:xfrm>
            <a:prstGeom prst="rect">
              <a:avLst/>
            </a:prstGeom>
          </p:spPr>
          <p:txBody>
            <a:bodyPr anchor="t" rtlCol="false" tIns="0" lIns="0" bIns="0" rIns="0">
              <a:spAutoFit/>
            </a:bodyPr>
            <a:lstStyle/>
            <a:p>
              <a:pPr algn="l">
                <a:lnSpc>
                  <a:spcPts val="14399"/>
                </a:lnSpc>
              </a:pPr>
              <a:r>
                <a:rPr lang="en-US" sz="11999" b="true">
                  <a:solidFill>
                    <a:srgbClr val="2A2E3A"/>
                  </a:solidFill>
                  <a:latin typeface="Klein Bold"/>
                  <a:ea typeface="Klein Bold"/>
                  <a:cs typeface="Klein Bold"/>
                  <a:sym typeface="Klein Bold"/>
                </a:rPr>
                <a:t>Code </a:t>
              </a:r>
              <a:r>
                <a:rPr lang="en-US" sz="11999" b="true">
                  <a:solidFill>
                    <a:srgbClr val="718BAB"/>
                  </a:solidFill>
                  <a:latin typeface="Klein Bold"/>
                  <a:ea typeface="Klein Bold"/>
                  <a:cs typeface="Klein Bold"/>
                  <a:sym typeface="Klein Bold"/>
                </a:rPr>
                <a:t>Portfolio</a:t>
              </a:r>
            </a:p>
          </p:txBody>
        </p:sp>
        <p:sp>
          <p:nvSpPr>
            <p:cNvPr name="TextBox 7" id="7"/>
            <p:cNvSpPr txBox="true"/>
            <p:nvPr/>
          </p:nvSpPr>
          <p:spPr>
            <a:xfrm rot="0">
              <a:off x="0" y="5107383"/>
              <a:ext cx="10498974" cy="2206202"/>
            </a:xfrm>
            <a:prstGeom prst="rect">
              <a:avLst/>
            </a:prstGeom>
          </p:spPr>
          <p:txBody>
            <a:bodyPr anchor="t" rtlCol="false" tIns="0" lIns="0" bIns="0" rIns="0">
              <a:spAutoFit/>
            </a:bodyPr>
            <a:lstStyle/>
            <a:p>
              <a:pPr algn="l">
                <a:lnSpc>
                  <a:spcPts val="4479"/>
                </a:lnSpc>
              </a:pPr>
              <a:r>
                <a:rPr lang="en-US" sz="3199">
                  <a:solidFill>
                    <a:srgbClr val="2A2E3A"/>
                  </a:solidFill>
                  <a:latin typeface="Helios"/>
                  <a:ea typeface="Helios"/>
                  <a:cs typeface="Helios"/>
                  <a:sym typeface="Helios"/>
                </a:rPr>
                <a:t>A.Rohini Reddy</a:t>
              </a:r>
            </a:p>
            <a:p>
              <a:pPr algn="l">
                <a:lnSpc>
                  <a:spcPts val="4479"/>
                </a:lnSpc>
              </a:pPr>
              <a:r>
                <a:rPr lang="en-US" sz="3199">
                  <a:solidFill>
                    <a:srgbClr val="2A2E3A"/>
                  </a:solidFill>
                  <a:latin typeface="Helios"/>
                  <a:ea typeface="Helios"/>
                  <a:cs typeface="Helios"/>
                  <a:sym typeface="Helios"/>
                </a:rPr>
                <a:t>21wu0101047</a:t>
              </a:r>
            </a:p>
            <a:p>
              <a:pPr algn="l">
                <a:lnSpc>
                  <a:spcPts val="4479"/>
                </a:lnSpc>
              </a:pPr>
              <a:r>
                <a:rPr lang="en-US" sz="3199">
                  <a:solidFill>
                    <a:srgbClr val="2A2E3A"/>
                  </a:solidFill>
                  <a:latin typeface="Helios"/>
                  <a:ea typeface="Helios"/>
                  <a:cs typeface="Helios"/>
                  <a:sym typeface="Helios"/>
                </a:rPr>
                <a:t>Team3</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67321"/>
            <a:ext cx="18288000" cy="7229439"/>
          </a:xfrm>
          <a:custGeom>
            <a:avLst/>
            <a:gdLst/>
            <a:ahLst/>
            <a:cxnLst/>
            <a:rect r="r" b="b" t="t" l="l"/>
            <a:pathLst>
              <a:path h="7229439" w="18288000">
                <a:moveTo>
                  <a:pt x="0" y="0"/>
                </a:moveTo>
                <a:lnTo>
                  <a:pt x="18288000" y="0"/>
                </a:lnTo>
                <a:lnTo>
                  <a:pt x="18288000" y="7229439"/>
                </a:lnTo>
                <a:lnTo>
                  <a:pt x="0" y="7229439"/>
                </a:lnTo>
                <a:lnTo>
                  <a:pt x="0" y="0"/>
                </a:lnTo>
                <a:close/>
              </a:path>
            </a:pathLst>
          </a:custGeom>
          <a:blipFill>
            <a:blip r:embed="rId2">
              <a:extLst>
                <a:ext uri="{96DAC541-7B7A-43D3-8B79-37D633B846F1}">
                  <asvg:svgBlip xmlns:asvg="http://schemas.microsoft.com/office/drawing/2016/SVG/main" r:embed="rId3"/>
                </a:ext>
              </a:extLst>
            </a:blip>
            <a:stretch>
              <a:fillRect l="0" t="-42120" r="0" b="0"/>
            </a:stretch>
          </a:blipFill>
        </p:spPr>
      </p:sp>
      <p:sp>
        <p:nvSpPr>
          <p:cNvPr name="TextBox 3" id="3"/>
          <p:cNvSpPr txBox="true"/>
          <p:nvPr/>
        </p:nvSpPr>
        <p:spPr>
          <a:xfrm rot="0">
            <a:off x="2734410" y="2499448"/>
            <a:ext cx="12819180" cy="2433523"/>
          </a:xfrm>
          <a:prstGeom prst="rect">
            <a:avLst/>
          </a:prstGeom>
        </p:spPr>
        <p:txBody>
          <a:bodyPr anchor="t" rtlCol="false" tIns="0" lIns="0" bIns="0" rIns="0">
            <a:spAutoFit/>
          </a:bodyPr>
          <a:lstStyle/>
          <a:p>
            <a:pPr algn="ctr">
              <a:lnSpc>
                <a:spcPts val="19693"/>
              </a:lnSpc>
            </a:pPr>
            <a:r>
              <a:rPr lang="en-US" sz="14067">
                <a:solidFill>
                  <a:srgbClr val="FFFFFF"/>
                </a:solidFill>
                <a:latin typeface="Helios"/>
                <a:ea typeface="Helios"/>
                <a:cs typeface="Helios"/>
                <a:sym typeface="Helios"/>
              </a:rPr>
              <a:t>Thank you</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9525" y="0"/>
            <a:ext cx="18288000" cy="3773114"/>
            <a:chOff x="0" y="0"/>
            <a:chExt cx="24384000" cy="5030819"/>
          </a:xfrm>
        </p:grpSpPr>
        <p:pic>
          <p:nvPicPr>
            <p:cNvPr name="Picture 3" id="3"/>
            <p:cNvPicPr>
              <a:picLocks noChangeAspect="true"/>
            </p:cNvPicPr>
            <p:nvPr/>
          </p:nvPicPr>
          <p:blipFill>
            <a:blip r:embed="rId2">
              <a:alphaModFix amt="14000"/>
            </a:blip>
            <a:srcRect l="0" t="38570" r="0" b="38570"/>
            <a:stretch>
              <a:fillRect/>
            </a:stretch>
          </p:blipFill>
          <p:spPr>
            <a:xfrm flipH="false" flipV="false">
              <a:off x="0" y="0"/>
              <a:ext cx="24384000" cy="5030819"/>
            </a:xfrm>
            <a:prstGeom prst="rect">
              <a:avLst/>
            </a:prstGeom>
          </p:spPr>
        </p:pic>
      </p:grpSp>
      <p:grpSp>
        <p:nvGrpSpPr>
          <p:cNvPr name="Group 4" id="4"/>
          <p:cNvGrpSpPr/>
          <p:nvPr/>
        </p:nvGrpSpPr>
        <p:grpSpPr>
          <a:xfrm rot="0">
            <a:off x="0" y="3773114"/>
            <a:ext cx="18288000" cy="6513886"/>
            <a:chOff x="0" y="0"/>
            <a:chExt cx="4816593" cy="1715591"/>
          </a:xfrm>
        </p:grpSpPr>
        <p:sp>
          <p:nvSpPr>
            <p:cNvPr name="Freeform 5" id="5"/>
            <p:cNvSpPr/>
            <p:nvPr/>
          </p:nvSpPr>
          <p:spPr>
            <a:xfrm flipH="false" flipV="false" rot="0">
              <a:off x="0" y="0"/>
              <a:ext cx="4816592" cy="1715591"/>
            </a:xfrm>
            <a:custGeom>
              <a:avLst/>
              <a:gdLst/>
              <a:ahLst/>
              <a:cxnLst/>
              <a:rect r="r" b="b" t="t" l="l"/>
              <a:pathLst>
                <a:path h="1715591" w="4816592">
                  <a:moveTo>
                    <a:pt x="0" y="0"/>
                  </a:moveTo>
                  <a:lnTo>
                    <a:pt x="4816592" y="0"/>
                  </a:lnTo>
                  <a:lnTo>
                    <a:pt x="4816592" y="1715591"/>
                  </a:lnTo>
                  <a:lnTo>
                    <a:pt x="0" y="1715591"/>
                  </a:lnTo>
                  <a:close/>
                </a:path>
              </a:pathLst>
            </a:custGeom>
            <a:solidFill>
              <a:srgbClr val="F4F4F4"/>
            </a:solidFill>
          </p:spPr>
        </p:sp>
        <p:sp>
          <p:nvSpPr>
            <p:cNvPr name="TextBox 6" id="6"/>
            <p:cNvSpPr txBox="true"/>
            <p:nvPr/>
          </p:nvSpPr>
          <p:spPr>
            <a:xfrm>
              <a:off x="0" y="-57150"/>
              <a:ext cx="4816593" cy="1772741"/>
            </a:xfrm>
            <a:prstGeom prst="rect">
              <a:avLst/>
            </a:prstGeom>
          </p:spPr>
          <p:txBody>
            <a:bodyPr anchor="ctr" rtlCol="false" tIns="50800" lIns="50800" bIns="50800" rIns="50800"/>
            <a:lstStyle/>
            <a:p>
              <a:pPr algn="ctr">
                <a:lnSpc>
                  <a:spcPts val="3639"/>
                </a:lnSpc>
              </a:pPr>
            </a:p>
          </p:txBody>
        </p:sp>
      </p:grpSp>
      <p:graphicFrame>
        <p:nvGraphicFramePr>
          <p:cNvPr name="Table 7" id="7"/>
          <p:cNvGraphicFramePr>
            <a:graphicFrameLocks noGrp="true"/>
          </p:cNvGraphicFramePr>
          <p:nvPr/>
        </p:nvGraphicFramePr>
        <p:xfrm>
          <a:off x="794711" y="5143500"/>
          <a:ext cx="6162841" cy="2614612"/>
        </p:xfrm>
        <a:graphic>
          <a:graphicData uri="http://schemas.openxmlformats.org/drawingml/2006/table">
            <a:tbl>
              <a:tblPr/>
              <a:tblGrid>
                <a:gridCol w="6162841"/>
              </a:tblGrid>
              <a:tr h="2614612">
                <a:tc>
                  <a:txBody>
                    <a:bodyPr anchor="t" rtlCol="false"/>
                    <a:lstStyle/>
                    <a:p>
                      <a:pPr algn="l">
                        <a:lnSpc>
                          <a:spcPts val="3639"/>
                        </a:lnSpc>
                        <a:defRPr/>
                      </a:pPr>
                      <a:r>
                        <a:rPr lang="en-US" sz="2599" b="true">
                          <a:solidFill>
                            <a:srgbClr val="2A2E3A"/>
                          </a:solidFill>
                          <a:latin typeface="Helios Bold"/>
                          <a:ea typeface="Helios Bold"/>
                          <a:cs typeface="Helios Bold"/>
                          <a:sym typeface="Helios Bold"/>
                        </a:rPr>
                        <a:t>"We’re thrilled to have you onboard as part of our growing community. Together, let’s innovate, learn, and build solutions for tomorrow!"</a:t>
                      </a:r>
                      <a:endParaRPr lang="en-US" sz="1100"/>
                    </a:p>
                    <a:p>
                      <a:pPr algn="l">
                        <a:lnSpc>
                          <a:spcPts val="3639"/>
                        </a:lnSpc>
                      </a:pPr>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0">
                      <a:solidFill>
                        <a:srgbClr val="DBDBDB"/>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r>
            </a:tbl>
          </a:graphicData>
        </a:graphic>
      </p:graphicFrame>
      <p:graphicFrame>
        <p:nvGraphicFramePr>
          <p:cNvPr name="Table 8" id="8"/>
          <p:cNvGraphicFramePr>
            <a:graphicFrameLocks noGrp="true"/>
          </p:cNvGraphicFramePr>
          <p:nvPr/>
        </p:nvGraphicFramePr>
        <p:xfrm>
          <a:off x="7130446" y="4306514"/>
          <a:ext cx="11586510" cy="5357812"/>
        </p:xfrm>
        <a:graphic>
          <a:graphicData uri="http://schemas.openxmlformats.org/drawingml/2006/table">
            <a:tbl>
              <a:tblPr/>
              <a:tblGrid>
                <a:gridCol w="11586510"/>
              </a:tblGrid>
              <a:tr h="5357812">
                <a:tc>
                  <a:txBody>
                    <a:bodyPr anchor="t" rtlCol="false"/>
                    <a:lstStyle/>
                    <a:p>
                      <a:pPr algn="l">
                        <a:lnSpc>
                          <a:spcPts val="3639"/>
                        </a:lnSpc>
                        <a:defRPr/>
                      </a:pPr>
                      <a:r>
                        <a:rPr lang="en-US" sz="2599">
                          <a:solidFill>
                            <a:srgbClr val="2A2E3A"/>
                          </a:solidFill>
                          <a:latin typeface="Helios"/>
                          <a:ea typeface="Helios"/>
                          <a:cs typeface="Helios"/>
                          <a:sym typeface="Helios"/>
                        </a:rPr>
                        <a:t>The program focuses on key areas, including:</a:t>
                      </a:r>
                      <a:endParaRPr lang="en-US" sz="1100"/>
                    </a:p>
                    <a:p>
                      <a:pPr algn="l" marL="561339" indent="-280669" lvl="1">
                        <a:lnSpc>
                          <a:spcPts val="3639"/>
                        </a:lnSpc>
                        <a:buFont typeface="Arial"/>
                        <a:buChar char="•"/>
                      </a:pPr>
                      <a:r>
                        <a:rPr lang="en-US" sz="2599">
                          <a:solidFill>
                            <a:srgbClr val="2A2E3A"/>
                          </a:solidFill>
                          <a:latin typeface="Helios"/>
                          <a:ea typeface="Helios"/>
                          <a:cs typeface="Helios"/>
                          <a:sym typeface="Helios"/>
                        </a:rPr>
                        <a:t>Python Programming: Building strong coding skills.</a:t>
                      </a:r>
                    </a:p>
                    <a:p>
                      <a:pPr algn="l" marL="561339" indent="-280669" lvl="1">
                        <a:lnSpc>
                          <a:spcPts val="3639"/>
                        </a:lnSpc>
                        <a:buFont typeface="Arial"/>
                        <a:buChar char="•"/>
                      </a:pPr>
                      <a:r>
                        <a:rPr lang="en-US" sz="2599">
                          <a:solidFill>
                            <a:srgbClr val="2A2E3A"/>
                          </a:solidFill>
                          <a:latin typeface="Helios"/>
                          <a:ea typeface="Helios"/>
                          <a:cs typeface="Helios"/>
                          <a:sym typeface="Helios"/>
                        </a:rPr>
                        <a:t>Database Management: Proficiency in MySQL and MongoDB.</a:t>
                      </a:r>
                    </a:p>
                    <a:p>
                      <a:pPr algn="l" marL="561339" indent="-280669" lvl="1">
                        <a:lnSpc>
                          <a:spcPts val="3639"/>
                        </a:lnSpc>
                        <a:buFont typeface="Arial"/>
                        <a:buChar char="•"/>
                      </a:pPr>
                      <a:r>
                        <a:rPr lang="en-US" sz="2599">
                          <a:solidFill>
                            <a:srgbClr val="2A2E3A"/>
                          </a:solidFill>
                          <a:latin typeface="Helios"/>
                          <a:ea typeface="Helios"/>
                          <a:cs typeface="Helios"/>
                          <a:sym typeface="Helios"/>
                        </a:rPr>
                        <a:t>Data Analysis &amp; Manipulation: Using Pandas and NumPy for effective data handling.</a:t>
                      </a:r>
                    </a:p>
                    <a:p>
                      <a:pPr algn="l" marL="561339" indent="-280669" lvl="1">
                        <a:lnSpc>
                          <a:spcPts val="3639"/>
                        </a:lnSpc>
                        <a:buFont typeface="Arial"/>
                        <a:buChar char="•"/>
                      </a:pPr>
                      <a:r>
                        <a:rPr lang="en-US" sz="2599">
                          <a:solidFill>
                            <a:srgbClr val="2A2E3A"/>
                          </a:solidFill>
                          <a:latin typeface="Helios"/>
                          <a:ea typeface="Helios"/>
                          <a:cs typeface="Helios"/>
                          <a:sym typeface="Helios"/>
                        </a:rPr>
                        <a:t>Machine Learning: Applying algorithms for practical applications.</a:t>
                      </a:r>
                    </a:p>
                    <a:p>
                      <a:pPr algn="l" marL="561339" indent="-280669" lvl="1">
                        <a:lnSpc>
                          <a:spcPts val="3639"/>
                        </a:lnSpc>
                        <a:buFont typeface="Arial"/>
                        <a:buChar char="•"/>
                      </a:pPr>
                      <a:r>
                        <a:rPr lang="en-US" sz="2599">
                          <a:solidFill>
                            <a:srgbClr val="2A2E3A"/>
                          </a:solidFill>
                          <a:latin typeface="Helios"/>
                          <a:ea typeface="Helios"/>
                          <a:cs typeface="Helios"/>
                          <a:sym typeface="Helios"/>
                        </a:rPr>
                        <a:t>Deep Learning: Exploring advanced techniques and neural networks.</a:t>
                      </a:r>
                    </a:p>
                    <a:p>
                      <a:pPr algn="l" marL="561339" indent="-280669" lvl="1">
                        <a:lnSpc>
                          <a:spcPts val="3639"/>
                        </a:lnSpc>
                        <a:buFont typeface="Arial"/>
                        <a:buChar char="•"/>
                      </a:pPr>
                      <a:r>
                        <a:rPr lang="en-US" sz="2599">
                          <a:solidFill>
                            <a:srgbClr val="2A2E3A"/>
                          </a:solidFill>
                          <a:latin typeface="Helios"/>
                          <a:ea typeface="Helios"/>
                          <a:cs typeface="Helios"/>
                          <a:sym typeface="Helios"/>
                        </a:rPr>
                        <a:t>Web Development: Creating dynamic applications with Flask.</a:t>
                      </a:r>
                    </a:p>
                    <a:p>
                      <a:pPr algn="l" marL="561339" indent="-280669" lvl="1">
                        <a:lnSpc>
                          <a:spcPts val="3639"/>
                        </a:lnSpc>
                        <a:buFont typeface="Arial"/>
                        <a:buChar char="•"/>
                      </a:pPr>
                      <a:r>
                        <a:rPr lang="en-US" sz="2599">
                          <a:solidFill>
                            <a:srgbClr val="2A2E3A"/>
                          </a:solidFill>
                          <a:latin typeface="Helios"/>
                          <a:ea typeface="Helios"/>
                          <a:cs typeface="Helios"/>
                          <a:sym typeface="Helios"/>
                        </a:rPr>
                        <a:t>Deployment (CI/CD): Implementing continuous integration and deployment practices.</a:t>
                      </a:r>
                    </a:p>
                    <a:p>
                      <a:pPr algn="l">
                        <a:lnSpc>
                          <a:spcPts val="3639"/>
                        </a:lnSpc>
                      </a:pPr>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bl>
          </a:graphicData>
        </a:graphic>
      </p:graphicFrame>
      <p:sp>
        <p:nvSpPr>
          <p:cNvPr name="Freeform 9" id="9"/>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8333203" y="967874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2983857" y="972475"/>
            <a:ext cx="11922930" cy="1751964"/>
          </a:xfrm>
          <a:prstGeom prst="rect">
            <a:avLst/>
          </a:prstGeom>
        </p:spPr>
        <p:txBody>
          <a:bodyPr anchor="t" rtlCol="false" tIns="0" lIns="0" bIns="0" rIns="0">
            <a:spAutoFit/>
          </a:bodyPr>
          <a:lstStyle/>
          <a:p>
            <a:pPr algn="ctr">
              <a:lnSpc>
                <a:spcPts val="9099"/>
              </a:lnSpc>
            </a:pPr>
            <a:r>
              <a:rPr lang="en-US" sz="6999" b="true">
                <a:solidFill>
                  <a:srgbClr val="FFFFFF"/>
                </a:solidFill>
                <a:latin typeface="Klein Bold"/>
                <a:ea typeface="Klein Bold"/>
                <a:cs typeface="Klein Bold"/>
                <a:sym typeface="Klein Bold"/>
              </a:rPr>
              <a:t>Welcome to Cerebratech</a:t>
            </a:r>
          </a:p>
          <a:p>
            <a:pPr algn="ctr">
              <a:lnSpc>
                <a:spcPts val="4680"/>
              </a:lnSpc>
            </a:pPr>
            <a:r>
              <a:rPr lang="en-US" b="true" sz="3600">
                <a:solidFill>
                  <a:srgbClr val="FFFFFF"/>
                </a:solidFill>
                <a:latin typeface="Klein Bold"/>
                <a:ea typeface="Klein Bold"/>
                <a:cs typeface="Klein Bold"/>
                <a:sym typeface="Klein Bold"/>
              </a:rPr>
              <a:t>Empowering minds and data driven solution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695882" y="215303"/>
            <a:ext cx="9856393" cy="9856393"/>
            <a:chOff x="0" y="0"/>
            <a:chExt cx="13141858" cy="13141858"/>
          </a:xfrm>
        </p:grpSpPr>
        <p:sp>
          <p:nvSpPr>
            <p:cNvPr name="Freeform 3" id="3"/>
            <p:cNvSpPr/>
            <p:nvPr/>
          </p:nvSpPr>
          <p:spPr>
            <a:xfrm flipH="false" flipV="false" rot="-1200957">
              <a:off x="1444916" y="1444916"/>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2">
                <a:alphaModFix amt="31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11122" y="1311122"/>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1662746" y="2290554"/>
            <a:ext cx="5389930" cy="5570337"/>
            <a:chOff x="0" y="0"/>
            <a:chExt cx="6362700" cy="6575666"/>
          </a:xfrm>
        </p:grpSpPr>
        <p:sp>
          <p:nvSpPr>
            <p:cNvPr name="Freeform 6" id="6"/>
            <p:cNvSpPr/>
            <p:nvPr/>
          </p:nvSpPr>
          <p:spPr>
            <a:xfrm flipH="false" flipV="false" rot="0">
              <a:off x="6350" y="6350"/>
              <a:ext cx="6350013" cy="6562979"/>
            </a:xfrm>
            <a:custGeom>
              <a:avLst/>
              <a:gdLst/>
              <a:ahLst/>
              <a:cxnLst/>
              <a:rect r="r" b="b" t="t" l="l"/>
              <a:pathLst>
                <a:path h="6562979" w="6350013">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3" y="484594"/>
                    <a:pt x="6350013" y="1082383"/>
                  </a:cubicBezTo>
                  <a:lnTo>
                    <a:pt x="6350013" y="5480583"/>
                  </a:lnTo>
                  <a:close/>
                </a:path>
              </a:pathLst>
            </a:custGeom>
            <a:blipFill>
              <a:blip r:embed="rId4"/>
              <a:stretch>
                <a:fillRect l="-7258" t="0" r="-7257" b="0"/>
              </a:stretch>
            </a:blipFill>
          </p:spPr>
        </p:sp>
      </p:grpSp>
      <p:sp>
        <p:nvSpPr>
          <p:cNvPr name="TextBox 7" id="7"/>
          <p:cNvSpPr txBox="true"/>
          <p:nvPr/>
        </p:nvSpPr>
        <p:spPr>
          <a:xfrm rot="0">
            <a:off x="1028700" y="682753"/>
            <a:ext cx="8499881" cy="1139825"/>
          </a:xfrm>
          <a:prstGeom prst="rect">
            <a:avLst/>
          </a:prstGeom>
        </p:spPr>
        <p:txBody>
          <a:bodyPr anchor="t" rtlCol="false" tIns="0" lIns="0" bIns="0" rIns="0">
            <a:spAutoFit/>
          </a:bodyPr>
          <a:lstStyle/>
          <a:p>
            <a:pPr algn="l">
              <a:lnSpc>
                <a:spcPts val="9099"/>
              </a:lnSpc>
            </a:pPr>
            <a:r>
              <a:rPr lang="en-US" sz="6999" b="true">
                <a:solidFill>
                  <a:srgbClr val="2A2E3A"/>
                </a:solidFill>
                <a:latin typeface="Klein Bold"/>
                <a:ea typeface="Klein Bold"/>
                <a:cs typeface="Klein Bold"/>
                <a:sym typeface="Klein Bold"/>
              </a:rPr>
              <a:t>DAY</a:t>
            </a:r>
            <a:r>
              <a:rPr lang="en-US" b="true" sz="6999">
                <a:solidFill>
                  <a:srgbClr val="718BAB"/>
                </a:solidFill>
                <a:latin typeface="Klein Bold"/>
                <a:ea typeface="Klein Bold"/>
                <a:cs typeface="Klein Bold"/>
                <a:sym typeface="Klein Bold"/>
              </a:rPr>
              <a:t>1</a:t>
            </a:r>
          </a:p>
        </p:txBody>
      </p:sp>
      <p:sp>
        <p:nvSpPr>
          <p:cNvPr name="TextBox 8" id="8"/>
          <p:cNvSpPr txBox="true"/>
          <p:nvPr/>
        </p:nvSpPr>
        <p:spPr>
          <a:xfrm rot="0">
            <a:off x="517020" y="2360766"/>
            <a:ext cx="10214615" cy="2129143"/>
          </a:xfrm>
          <a:prstGeom prst="rect">
            <a:avLst/>
          </a:prstGeom>
        </p:spPr>
        <p:txBody>
          <a:bodyPr anchor="t" rtlCol="false" tIns="0" lIns="0" bIns="0" rIns="0">
            <a:spAutoFit/>
          </a:bodyPr>
          <a:lstStyle/>
          <a:p>
            <a:pPr algn="ctr">
              <a:lnSpc>
                <a:spcPts val="3395"/>
              </a:lnSpc>
              <a:spcBef>
                <a:spcPct val="0"/>
              </a:spcBef>
            </a:pPr>
            <a:r>
              <a:rPr lang="en-US" sz="2425">
                <a:solidFill>
                  <a:srgbClr val="000000"/>
                </a:solidFill>
                <a:latin typeface="Helios"/>
                <a:ea typeface="Helios"/>
                <a:cs typeface="Helios"/>
                <a:sym typeface="Helios"/>
              </a:rPr>
              <a:t>-Introduce ourselves to our Trainer </a:t>
            </a:r>
          </a:p>
          <a:p>
            <a:pPr algn="ctr">
              <a:lnSpc>
                <a:spcPts val="3395"/>
              </a:lnSpc>
              <a:spcBef>
                <a:spcPct val="0"/>
              </a:spcBef>
            </a:pPr>
            <a:r>
              <a:rPr lang="en-US" sz="2425">
                <a:solidFill>
                  <a:srgbClr val="000000"/>
                </a:solidFill>
                <a:latin typeface="Helios"/>
                <a:ea typeface="Helios"/>
                <a:cs typeface="Helios"/>
                <a:sym typeface="Helios"/>
              </a:rPr>
              <a:t>-We were appointed as cerebra tech employees </a:t>
            </a:r>
          </a:p>
          <a:p>
            <a:pPr algn="ctr">
              <a:lnSpc>
                <a:spcPts val="3395"/>
              </a:lnSpc>
              <a:spcBef>
                <a:spcPct val="0"/>
              </a:spcBef>
            </a:pPr>
            <a:r>
              <a:rPr lang="en-US" sz="2425">
                <a:solidFill>
                  <a:srgbClr val="000000"/>
                </a:solidFill>
                <a:latin typeface="Helios"/>
                <a:ea typeface="Helios"/>
                <a:cs typeface="Helios"/>
                <a:sym typeface="Helios"/>
              </a:rPr>
              <a:t>-Rules of the company</a:t>
            </a:r>
          </a:p>
          <a:p>
            <a:pPr algn="ctr">
              <a:lnSpc>
                <a:spcPts val="3395"/>
              </a:lnSpc>
              <a:spcBef>
                <a:spcPct val="0"/>
              </a:spcBef>
            </a:pPr>
            <a:r>
              <a:rPr lang="en-US" sz="2425">
                <a:solidFill>
                  <a:srgbClr val="000000"/>
                </a:solidFill>
                <a:latin typeface="Helios"/>
                <a:ea typeface="Helios"/>
                <a:cs typeface="Helios"/>
                <a:sym typeface="Helios"/>
              </a:rPr>
              <a:t>-Python Programming -Contains scripts demonstrating Python programming skills, such as algorithms, automation, and small projects.</a:t>
            </a:r>
          </a:p>
        </p:txBody>
      </p:sp>
      <p:sp>
        <p:nvSpPr>
          <p:cNvPr name="TextBox 9" id="9"/>
          <p:cNvSpPr txBox="true"/>
          <p:nvPr/>
        </p:nvSpPr>
        <p:spPr>
          <a:xfrm rot="0">
            <a:off x="258555" y="5028097"/>
            <a:ext cx="10473081" cy="4226011"/>
          </a:xfrm>
          <a:prstGeom prst="rect">
            <a:avLst/>
          </a:prstGeom>
        </p:spPr>
        <p:txBody>
          <a:bodyPr anchor="t" rtlCol="false" tIns="0" lIns="0" bIns="0" rIns="0">
            <a:spAutoFit/>
          </a:bodyPr>
          <a:lstStyle/>
          <a:p>
            <a:pPr algn="ctr">
              <a:lnSpc>
                <a:spcPts val="3046"/>
              </a:lnSpc>
              <a:spcBef>
                <a:spcPct val="0"/>
              </a:spcBef>
            </a:pPr>
            <a:r>
              <a:rPr lang="en-US" sz="2175">
                <a:solidFill>
                  <a:srgbClr val="000000"/>
                </a:solidFill>
                <a:latin typeface="Helios"/>
                <a:ea typeface="Helios"/>
                <a:cs typeface="Helios"/>
                <a:sym typeface="Helios"/>
              </a:rPr>
              <a:t>Python Basics:</a:t>
            </a:r>
          </a:p>
          <a:p>
            <a:pPr algn="ctr">
              <a:lnSpc>
                <a:spcPts val="3046"/>
              </a:lnSpc>
              <a:spcBef>
                <a:spcPct val="0"/>
              </a:spcBef>
            </a:pPr>
            <a:r>
              <a:rPr lang="en-US" sz="2175">
                <a:solidFill>
                  <a:srgbClr val="000000"/>
                </a:solidFill>
                <a:latin typeface="Helios"/>
                <a:ea typeface="Helios"/>
                <a:cs typeface="Helios"/>
                <a:sym typeface="Helios"/>
              </a:rPr>
              <a:t>Introduction: High-level, interpreted language, created by Guido van Rossum in 1991. Used in data science, machine learning, and web development.</a:t>
            </a:r>
          </a:p>
          <a:p>
            <a:pPr algn="ctr">
              <a:lnSpc>
                <a:spcPts val="3046"/>
              </a:lnSpc>
              <a:spcBef>
                <a:spcPct val="0"/>
              </a:spcBef>
            </a:pPr>
            <a:r>
              <a:rPr lang="en-US" sz="2175">
                <a:solidFill>
                  <a:srgbClr val="000000"/>
                </a:solidFill>
                <a:latin typeface="Helios"/>
                <a:ea typeface="Helios"/>
                <a:cs typeface="Helios"/>
                <a:sym typeface="Helios"/>
              </a:rPr>
              <a:t>Identifiers: Names for variables, functions, or classes.</a:t>
            </a:r>
          </a:p>
          <a:p>
            <a:pPr algn="ctr">
              <a:lnSpc>
                <a:spcPts val="3046"/>
              </a:lnSpc>
              <a:spcBef>
                <a:spcPct val="0"/>
              </a:spcBef>
            </a:pPr>
            <a:r>
              <a:rPr lang="en-US" sz="2175">
                <a:solidFill>
                  <a:srgbClr val="000000"/>
                </a:solidFill>
                <a:latin typeface="Helios"/>
                <a:ea typeface="Helios"/>
                <a:cs typeface="Helios"/>
                <a:sym typeface="Helios"/>
              </a:rPr>
              <a:t>Variables: Dynamically typed, types can change during runtime.</a:t>
            </a:r>
          </a:p>
          <a:p>
            <a:pPr algn="ctr">
              <a:lnSpc>
                <a:spcPts val="3046"/>
              </a:lnSpc>
              <a:spcBef>
                <a:spcPct val="0"/>
              </a:spcBef>
            </a:pPr>
            <a:r>
              <a:rPr lang="en-US" sz="2175">
                <a:solidFill>
                  <a:srgbClr val="000000"/>
                </a:solidFill>
                <a:latin typeface="Helios"/>
                <a:ea typeface="Helios"/>
                <a:cs typeface="Helios"/>
                <a:sym typeface="Helios"/>
              </a:rPr>
              <a:t>Data Types: Integers, floats, strings, and booleans.</a:t>
            </a:r>
          </a:p>
          <a:p>
            <a:pPr algn="ctr">
              <a:lnSpc>
                <a:spcPts val="3046"/>
              </a:lnSpc>
              <a:spcBef>
                <a:spcPct val="0"/>
              </a:spcBef>
            </a:pPr>
            <a:r>
              <a:rPr lang="en-US" sz="2175">
                <a:solidFill>
                  <a:srgbClr val="000000"/>
                </a:solidFill>
                <a:latin typeface="Helios"/>
                <a:ea typeface="Helios"/>
                <a:cs typeface="Helios"/>
                <a:sym typeface="Helios"/>
              </a:rPr>
              <a:t>Data Structures:</a:t>
            </a:r>
          </a:p>
          <a:p>
            <a:pPr algn="ctr">
              <a:lnSpc>
                <a:spcPts val="3046"/>
              </a:lnSpc>
              <a:spcBef>
                <a:spcPct val="0"/>
              </a:spcBef>
            </a:pPr>
            <a:r>
              <a:rPr lang="en-US" sz="2175">
                <a:solidFill>
                  <a:srgbClr val="000000"/>
                </a:solidFill>
                <a:latin typeface="Helios"/>
                <a:ea typeface="Helios"/>
                <a:cs typeface="Helios"/>
                <a:sym typeface="Helios"/>
              </a:rPr>
              <a:t>Lists: Ordered, mutable.</a:t>
            </a:r>
          </a:p>
          <a:p>
            <a:pPr algn="ctr">
              <a:lnSpc>
                <a:spcPts val="3046"/>
              </a:lnSpc>
              <a:spcBef>
                <a:spcPct val="0"/>
              </a:spcBef>
            </a:pPr>
            <a:r>
              <a:rPr lang="en-US" sz="2175">
                <a:solidFill>
                  <a:srgbClr val="000000"/>
                </a:solidFill>
                <a:latin typeface="Helios"/>
                <a:ea typeface="Helios"/>
                <a:cs typeface="Helios"/>
                <a:sym typeface="Helios"/>
              </a:rPr>
              <a:t>Tuples: Ordered, immutable.</a:t>
            </a:r>
          </a:p>
          <a:p>
            <a:pPr algn="ctr">
              <a:lnSpc>
                <a:spcPts val="3046"/>
              </a:lnSpc>
              <a:spcBef>
                <a:spcPct val="0"/>
              </a:spcBef>
            </a:pPr>
            <a:r>
              <a:rPr lang="en-US" sz="2175">
                <a:solidFill>
                  <a:srgbClr val="000000"/>
                </a:solidFill>
                <a:latin typeface="Helios"/>
                <a:ea typeface="Helios"/>
                <a:cs typeface="Helios"/>
                <a:sym typeface="Helios"/>
              </a:rPr>
              <a:t>Dictionaries: Key-value pairs.</a:t>
            </a:r>
          </a:p>
          <a:p>
            <a:pPr algn="ctr">
              <a:lnSpc>
                <a:spcPts val="3046"/>
              </a:lnSpc>
              <a:spcBef>
                <a:spcPct val="0"/>
              </a:spcBef>
            </a:pPr>
            <a:r>
              <a:rPr lang="en-US" sz="2175">
                <a:solidFill>
                  <a:srgbClr val="000000"/>
                </a:solidFill>
                <a:latin typeface="Helios"/>
                <a:ea typeface="Helios"/>
                <a:cs typeface="Helios"/>
                <a:sym typeface="Helios"/>
              </a:rPr>
              <a:t>Sets: Unordered, unique elements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5230017" y="1938653"/>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30017" y="6364758"/>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0"/>
            <a:ext cx="6040814" cy="10287000"/>
            <a:chOff x="0" y="0"/>
            <a:chExt cx="1590996" cy="2709333"/>
          </a:xfrm>
        </p:grpSpPr>
        <p:sp>
          <p:nvSpPr>
            <p:cNvPr name="Freeform 5" id="5"/>
            <p:cNvSpPr/>
            <p:nvPr/>
          </p:nvSpPr>
          <p:spPr>
            <a:xfrm flipH="false" flipV="false" rot="0">
              <a:off x="0" y="0"/>
              <a:ext cx="1590996" cy="2709333"/>
            </a:xfrm>
            <a:custGeom>
              <a:avLst/>
              <a:gdLst/>
              <a:ahLst/>
              <a:cxnLst/>
              <a:rect r="r" b="b" t="t" l="l"/>
              <a:pathLst>
                <a:path h="2709333" w="1590996">
                  <a:moveTo>
                    <a:pt x="0" y="0"/>
                  </a:moveTo>
                  <a:lnTo>
                    <a:pt x="1590996" y="0"/>
                  </a:lnTo>
                  <a:lnTo>
                    <a:pt x="1590996" y="2709333"/>
                  </a:lnTo>
                  <a:lnTo>
                    <a:pt x="0" y="2709333"/>
                  </a:lnTo>
                  <a:close/>
                </a:path>
              </a:pathLst>
            </a:custGeom>
            <a:solidFill>
              <a:srgbClr val="FFFFFF"/>
            </a:solidFill>
          </p:spPr>
        </p:sp>
        <p:sp>
          <p:nvSpPr>
            <p:cNvPr name="TextBox 6" id="6"/>
            <p:cNvSpPr txBox="true"/>
            <p:nvPr/>
          </p:nvSpPr>
          <p:spPr>
            <a:xfrm>
              <a:off x="0" y="-38100"/>
              <a:ext cx="1590996" cy="2747433"/>
            </a:xfrm>
            <a:prstGeom prst="rect">
              <a:avLst/>
            </a:prstGeom>
          </p:spPr>
          <p:txBody>
            <a:bodyPr anchor="ctr" rtlCol="false" tIns="50800" lIns="50800" bIns="50800" rIns="50800"/>
            <a:lstStyle/>
            <a:p>
              <a:pPr algn="ctr">
                <a:lnSpc>
                  <a:spcPts val="2100"/>
                </a:lnSpc>
              </a:pPr>
            </a:p>
          </p:txBody>
        </p:sp>
      </p:grpSp>
      <p:sp>
        <p:nvSpPr>
          <p:cNvPr name="TextBox 7" id="7"/>
          <p:cNvSpPr txBox="true"/>
          <p:nvPr/>
        </p:nvSpPr>
        <p:spPr>
          <a:xfrm rot="0">
            <a:off x="596208" y="3351595"/>
            <a:ext cx="4848398" cy="3444875"/>
          </a:xfrm>
          <a:prstGeom prst="rect">
            <a:avLst/>
          </a:prstGeom>
        </p:spPr>
        <p:txBody>
          <a:bodyPr anchor="t" rtlCol="false" tIns="0" lIns="0" bIns="0" rIns="0">
            <a:spAutoFit/>
          </a:bodyPr>
          <a:lstStyle/>
          <a:p>
            <a:pPr algn="l">
              <a:lnSpc>
                <a:spcPts val="9099"/>
              </a:lnSpc>
            </a:pPr>
            <a:r>
              <a:rPr lang="en-US" b="true" sz="6999">
                <a:solidFill>
                  <a:srgbClr val="2A2E3A"/>
                </a:solidFill>
                <a:latin typeface="Klein Bold"/>
                <a:ea typeface="Klein Bold"/>
                <a:cs typeface="Klein Bold"/>
                <a:sym typeface="Klein Bold"/>
              </a:rPr>
              <a:t>Our </a:t>
            </a:r>
            <a:r>
              <a:rPr lang="en-US" b="true" sz="6999">
                <a:solidFill>
                  <a:srgbClr val="718BAB"/>
                </a:solidFill>
                <a:latin typeface="Klein Bold"/>
                <a:ea typeface="Klein Bold"/>
                <a:cs typeface="Klein Bold"/>
                <a:sym typeface="Klein Bold"/>
              </a:rPr>
              <a:t>Mission and Vision</a:t>
            </a:r>
          </a:p>
        </p:txBody>
      </p:sp>
      <p:sp>
        <p:nvSpPr>
          <p:cNvPr name="TextBox 8" id="8"/>
          <p:cNvSpPr txBox="true"/>
          <p:nvPr/>
        </p:nvSpPr>
        <p:spPr>
          <a:xfrm rot="0">
            <a:off x="596208" y="8093254"/>
            <a:ext cx="4391740" cy="999489"/>
          </a:xfrm>
          <a:prstGeom prst="rect">
            <a:avLst/>
          </a:prstGeom>
        </p:spPr>
        <p:txBody>
          <a:bodyPr anchor="t" rtlCol="false" tIns="0" lIns="0" bIns="0" rIns="0">
            <a:spAutoFit/>
          </a:bodyPr>
          <a:lstStyle/>
          <a:p>
            <a:pPr algn="ctr">
              <a:lnSpc>
                <a:spcPts val="2660"/>
              </a:lnSpc>
              <a:spcBef>
                <a:spcPct val="0"/>
              </a:spcBef>
            </a:pPr>
            <a:r>
              <a:rPr lang="en-US" sz="1900">
                <a:solidFill>
                  <a:srgbClr val="000000"/>
                </a:solidFill>
                <a:latin typeface="Helios"/>
                <a:ea typeface="Helios"/>
                <a:cs typeface="Helios"/>
                <a:sym typeface="Helios"/>
              </a:rPr>
              <a:t>Repository link- </a:t>
            </a:r>
            <a:r>
              <a:rPr lang="en-US" sz="1900" u="sng">
                <a:solidFill>
                  <a:srgbClr val="000000"/>
                </a:solidFill>
                <a:latin typeface="Helios"/>
                <a:ea typeface="Helios"/>
                <a:cs typeface="Helios"/>
                <a:sym typeface="Helios"/>
                <a:hlinkClick r:id="rId4" tooltip="https://www.canva.com/design/DAGSNZcODJQ/iQ_klU-x5Wj-9jDT6rRYzA/edit"/>
              </a:rPr>
              <a:t>https://github.com/rohini-reddy08/python-programming </a:t>
            </a:r>
          </a:p>
        </p:txBody>
      </p:sp>
      <p:sp>
        <p:nvSpPr>
          <p:cNvPr name="TextBox 9" id="9"/>
          <p:cNvSpPr txBox="true"/>
          <p:nvPr/>
        </p:nvSpPr>
        <p:spPr>
          <a:xfrm rot="0">
            <a:off x="7493349" y="1545508"/>
            <a:ext cx="9765951" cy="6838730"/>
          </a:xfrm>
          <a:prstGeom prst="rect">
            <a:avLst/>
          </a:prstGeom>
        </p:spPr>
        <p:txBody>
          <a:bodyPr anchor="t" rtlCol="false" tIns="0" lIns="0" bIns="0" rIns="0">
            <a:spAutoFit/>
          </a:bodyPr>
          <a:lstStyle/>
          <a:p>
            <a:pPr algn="ctr">
              <a:lnSpc>
                <a:spcPts val="3373"/>
              </a:lnSpc>
              <a:spcBef>
                <a:spcPct val="0"/>
              </a:spcBef>
            </a:pPr>
            <a:r>
              <a:rPr lang="en-US" sz="2409">
                <a:solidFill>
                  <a:srgbClr val="000000"/>
                </a:solidFill>
                <a:latin typeface="Helios"/>
                <a:ea typeface="Helios"/>
                <a:cs typeface="Helios"/>
                <a:sym typeface="Helios"/>
              </a:rPr>
              <a:t>Access Modifiers:</a:t>
            </a:r>
          </a:p>
          <a:p>
            <a:pPr algn="ctr">
              <a:lnSpc>
                <a:spcPts val="3373"/>
              </a:lnSpc>
              <a:spcBef>
                <a:spcPct val="0"/>
              </a:spcBef>
            </a:pPr>
            <a:r>
              <a:rPr lang="en-US" sz="2409">
                <a:solidFill>
                  <a:srgbClr val="000000"/>
                </a:solidFill>
                <a:latin typeface="Helios"/>
                <a:ea typeface="Helios"/>
                <a:cs typeface="Helios"/>
                <a:sym typeface="Helios"/>
              </a:rPr>
              <a:t>Public (default), Protected (_), Private (__).</a:t>
            </a:r>
          </a:p>
          <a:p>
            <a:pPr algn="ctr">
              <a:lnSpc>
                <a:spcPts val="3373"/>
              </a:lnSpc>
              <a:spcBef>
                <a:spcPct val="0"/>
              </a:spcBef>
            </a:pPr>
            <a:r>
              <a:rPr lang="en-US" sz="2409">
                <a:solidFill>
                  <a:srgbClr val="000000"/>
                </a:solidFill>
                <a:latin typeface="Helios"/>
                <a:ea typeface="Helios"/>
                <a:cs typeface="Helios"/>
                <a:sym typeface="Helios"/>
              </a:rPr>
              <a:t>OOP Concepts:</a:t>
            </a:r>
          </a:p>
          <a:p>
            <a:pPr algn="ctr">
              <a:lnSpc>
                <a:spcPts val="3373"/>
              </a:lnSpc>
              <a:spcBef>
                <a:spcPct val="0"/>
              </a:spcBef>
            </a:pPr>
            <a:r>
              <a:rPr lang="en-US" sz="2409">
                <a:solidFill>
                  <a:srgbClr val="000000"/>
                </a:solidFill>
                <a:latin typeface="Helios"/>
                <a:ea typeface="Helios"/>
                <a:cs typeface="Helios"/>
                <a:sym typeface="Helios"/>
              </a:rPr>
              <a:t>Classes &amp; Objects: Classes define structures, objects are instances.</a:t>
            </a:r>
          </a:p>
          <a:p>
            <a:pPr algn="ctr">
              <a:lnSpc>
                <a:spcPts val="3373"/>
              </a:lnSpc>
              <a:spcBef>
                <a:spcPct val="0"/>
              </a:spcBef>
            </a:pPr>
            <a:r>
              <a:rPr lang="en-US" sz="2409">
                <a:solidFill>
                  <a:srgbClr val="000000"/>
                </a:solidFill>
                <a:latin typeface="Helios"/>
                <a:ea typeface="Helios"/>
                <a:cs typeface="Helios"/>
                <a:sym typeface="Helios"/>
              </a:rPr>
              <a:t>Inheritance: Child class inherits from parent class (single, multiple, etc.).</a:t>
            </a:r>
          </a:p>
          <a:p>
            <a:pPr algn="ctr">
              <a:lnSpc>
                <a:spcPts val="3373"/>
              </a:lnSpc>
              <a:spcBef>
                <a:spcPct val="0"/>
              </a:spcBef>
            </a:pPr>
            <a:r>
              <a:rPr lang="en-US" sz="2409">
                <a:solidFill>
                  <a:srgbClr val="000000"/>
                </a:solidFill>
                <a:latin typeface="Helios"/>
                <a:ea typeface="Helios"/>
                <a:cs typeface="Helios"/>
                <a:sym typeface="Helios"/>
              </a:rPr>
              <a:t>Polymorphism: Objects treated as parent class instances.</a:t>
            </a:r>
          </a:p>
          <a:p>
            <a:pPr algn="ctr">
              <a:lnSpc>
                <a:spcPts val="3373"/>
              </a:lnSpc>
              <a:spcBef>
                <a:spcPct val="0"/>
              </a:spcBef>
            </a:pPr>
            <a:r>
              <a:rPr lang="en-US" sz="2409">
                <a:solidFill>
                  <a:srgbClr val="000000"/>
                </a:solidFill>
                <a:latin typeface="Helios"/>
                <a:ea typeface="Helios"/>
                <a:cs typeface="Helios"/>
                <a:sym typeface="Helios"/>
              </a:rPr>
              <a:t>Encapsulation: Restricts access to internal state.</a:t>
            </a:r>
          </a:p>
          <a:p>
            <a:pPr algn="ctr">
              <a:lnSpc>
                <a:spcPts val="3373"/>
              </a:lnSpc>
              <a:spcBef>
                <a:spcPct val="0"/>
              </a:spcBef>
            </a:pPr>
            <a:r>
              <a:rPr lang="en-US" sz="2409">
                <a:solidFill>
                  <a:srgbClr val="000000"/>
                </a:solidFill>
                <a:latin typeface="Helios"/>
                <a:ea typeface="Helios"/>
                <a:cs typeface="Helios"/>
                <a:sym typeface="Helios"/>
              </a:rPr>
              <a:t>Abstraction: Hides internal details, shows essential functions.</a:t>
            </a:r>
          </a:p>
          <a:p>
            <a:pPr algn="ctr">
              <a:lnSpc>
                <a:spcPts val="3373"/>
              </a:lnSpc>
              <a:spcBef>
                <a:spcPct val="0"/>
              </a:spcBef>
            </a:pPr>
            <a:r>
              <a:rPr lang="en-US" sz="2409">
                <a:solidFill>
                  <a:srgbClr val="000000"/>
                </a:solidFill>
                <a:latin typeface="Helios"/>
                <a:ea typeface="Helios"/>
                <a:cs typeface="Helios"/>
                <a:sym typeface="Helios"/>
              </a:rPr>
              <a:t>Attributes:</a:t>
            </a:r>
          </a:p>
          <a:p>
            <a:pPr algn="ctr">
              <a:lnSpc>
                <a:spcPts val="3373"/>
              </a:lnSpc>
              <a:spcBef>
                <a:spcPct val="0"/>
              </a:spcBef>
            </a:pPr>
            <a:r>
              <a:rPr lang="en-US" sz="2409">
                <a:solidFill>
                  <a:srgbClr val="000000"/>
                </a:solidFill>
                <a:latin typeface="Helios"/>
                <a:ea typeface="Helios"/>
                <a:cs typeface="Helios"/>
                <a:sym typeface="Helios"/>
              </a:rPr>
              <a:t>Class Attributes: Shared by all instances.</a:t>
            </a:r>
          </a:p>
          <a:p>
            <a:pPr algn="ctr">
              <a:lnSpc>
                <a:spcPts val="3373"/>
              </a:lnSpc>
              <a:spcBef>
                <a:spcPct val="0"/>
              </a:spcBef>
            </a:pPr>
            <a:r>
              <a:rPr lang="en-US" sz="2409">
                <a:solidFill>
                  <a:srgbClr val="000000"/>
                </a:solidFill>
                <a:latin typeface="Helios"/>
                <a:ea typeface="Helios"/>
                <a:cs typeface="Helios"/>
                <a:sym typeface="Helios"/>
              </a:rPr>
              <a:t>Instance Attributes: Unique to each instance.</a:t>
            </a:r>
          </a:p>
          <a:p>
            <a:pPr algn="ctr">
              <a:lnSpc>
                <a:spcPts val="3373"/>
              </a:lnSpc>
              <a:spcBef>
                <a:spcPct val="0"/>
              </a:spcBef>
            </a:pPr>
            <a:r>
              <a:rPr lang="en-US" sz="2409">
                <a:solidFill>
                  <a:srgbClr val="000000"/>
                </a:solidFill>
                <a:latin typeface="Helios"/>
                <a:ea typeface="Helios"/>
                <a:cs typeface="Helios"/>
                <a:sym typeface="Helios"/>
              </a:rPr>
              <a:t>Methods:</a:t>
            </a:r>
          </a:p>
          <a:p>
            <a:pPr algn="ctr">
              <a:lnSpc>
                <a:spcPts val="3373"/>
              </a:lnSpc>
              <a:spcBef>
                <a:spcPct val="0"/>
              </a:spcBef>
            </a:pPr>
            <a:r>
              <a:rPr lang="en-US" sz="2409">
                <a:solidFill>
                  <a:srgbClr val="000000"/>
                </a:solidFill>
                <a:latin typeface="Helios"/>
                <a:ea typeface="Helios"/>
                <a:cs typeface="Helios"/>
                <a:sym typeface="Helios"/>
              </a:rPr>
              <a:t>Instance: Operates on instance data.</a:t>
            </a:r>
          </a:p>
          <a:p>
            <a:pPr algn="ctr">
              <a:lnSpc>
                <a:spcPts val="3373"/>
              </a:lnSpc>
              <a:spcBef>
                <a:spcPct val="0"/>
              </a:spcBef>
            </a:pPr>
            <a:r>
              <a:rPr lang="en-US" sz="2409">
                <a:solidFill>
                  <a:srgbClr val="000000"/>
                </a:solidFill>
                <a:latin typeface="Helios"/>
                <a:ea typeface="Helios"/>
                <a:cs typeface="Helios"/>
                <a:sym typeface="Helios"/>
              </a:rPr>
              <a:t>Class: Operates on class data.</a:t>
            </a:r>
          </a:p>
          <a:p>
            <a:pPr algn="ctr">
              <a:lnSpc>
                <a:spcPts val="3373"/>
              </a:lnSpc>
              <a:spcBef>
                <a:spcPct val="0"/>
              </a:spcBef>
            </a:pPr>
            <a:r>
              <a:rPr lang="en-US" sz="2409">
                <a:solidFill>
                  <a:srgbClr val="000000"/>
                </a:solidFill>
                <a:latin typeface="Helios"/>
                <a:ea typeface="Helios"/>
                <a:cs typeface="Helios"/>
                <a:sym typeface="Helios"/>
              </a:rPr>
              <a:t>Static: No interaction with class/instance data.</a:t>
            </a:r>
          </a:p>
          <a:p>
            <a:pPr algn="ctr">
              <a:lnSpc>
                <a:spcPts val="3373"/>
              </a:lnSpc>
              <a:spcBef>
                <a:spcPct val="0"/>
              </a:spcBef>
            </a:pPr>
            <a:r>
              <a:rPr lang="en-US" sz="2409">
                <a:solidFill>
                  <a:srgbClr val="000000"/>
                </a:solidFill>
                <a:latin typeface="Helios"/>
                <a:ea typeface="Helios"/>
                <a:cs typeface="Helios"/>
                <a:sym typeface="Helios"/>
              </a:rPr>
              <a:t>Exception Handling: Uses try, except, else, and finally blocks.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296844" y="-1836715"/>
            <a:ext cx="13960430" cy="13960430"/>
          </a:xfrm>
          <a:custGeom>
            <a:avLst/>
            <a:gdLst/>
            <a:ahLst/>
            <a:cxnLst/>
            <a:rect r="r" b="b" t="t" l="l"/>
            <a:pathLst>
              <a:path h="13960430" w="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789104" y="1515588"/>
            <a:ext cx="1821708" cy="1821708"/>
          </a:xfrm>
          <a:custGeom>
            <a:avLst/>
            <a:gdLst/>
            <a:ahLst/>
            <a:cxnLst/>
            <a:rect r="r" b="b" t="t" l="l"/>
            <a:pathLst>
              <a:path h="1821708" w="1821708">
                <a:moveTo>
                  <a:pt x="0" y="0"/>
                </a:moveTo>
                <a:lnTo>
                  <a:pt x="1821708" y="0"/>
                </a:lnTo>
                <a:lnTo>
                  <a:pt x="1821708" y="1821708"/>
                </a:lnTo>
                <a:lnTo>
                  <a:pt x="0" y="1821708"/>
                </a:lnTo>
                <a:lnTo>
                  <a:pt x="0" y="0"/>
                </a:lnTo>
                <a:close/>
              </a:path>
            </a:pathLst>
          </a:custGeom>
          <a:blipFill>
            <a:blip r:embed="rId4">
              <a:alphaModFix amt="44999"/>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978276" y="1704759"/>
            <a:ext cx="1443365" cy="1443365"/>
          </a:xfrm>
          <a:custGeom>
            <a:avLst/>
            <a:gdLst/>
            <a:ahLst/>
            <a:cxnLst/>
            <a:rect r="r" b="b" t="t" l="l"/>
            <a:pathLst>
              <a:path h="1443365" w="1443365">
                <a:moveTo>
                  <a:pt x="0" y="0"/>
                </a:moveTo>
                <a:lnTo>
                  <a:pt x="1443365" y="0"/>
                </a:lnTo>
                <a:lnTo>
                  <a:pt x="1443365" y="1443365"/>
                </a:lnTo>
                <a:lnTo>
                  <a:pt x="0" y="1443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487171" y="2143069"/>
            <a:ext cx="425574" cy="566744"/>
          </a:xfrm>
          <a:custGeom>
            <a:avLst/>
            <a:gdLst/>
            <a:ahLst/>
            <a:cxnLst/>
            <a:rect r="r" b="b" t="t" l="l"/>
            <a:pathLst>
              <a:path h="566744" w="425574">
                <a:moveTo>
                  <a:pt x="0" y="0"/>
                </a:moveTo>
                <a:lnTo>
                  <a:pt x="425574" y="0"/>
                </a:lnTo>
                <a:lnTo>
                  <a:pt x="425574" y="566745"/>
                </a:lnTo>
                <a:lnTo>
                  <a:pt x="0" y="5667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8789104" y="4136251"/>
            <a:ext cx="1821708" cy="1821708"/>
          </a:xfrm>
          <a:custGeom>
            <a:avLst/>
            <a:gdLst/>
            <a:ahLst/>
            <a:cxnLst/>
            <a:rect r="r" b="b" t="t" l="l"/>
            <a:pathLst>
              <a:path h="1821708" w="1821708">
                <a:moveTo>
                  <a:pt x="0" y="0"/>
                </a:moveTo>
                <a:lnTo>
                  <a:pt x="1821708" y="0"/>
                </a:lnTo>
                <a:lnTo>
                  <a:pt x="1821708" y="1821709"/>
                </a:lnTo>
                <a:lnTo>
                  <a:pt x="0" y="1821709"/>
                </a:lnTo>
                <a:lnTo>
                  <a:pt x="0" y="0"/>
                </a:lnTo>
                <a:close/>
              </a:path>
            </a:pathLst>
          </a:custGeom>
          <a:blipFill>
            <a:blip r:embed="rId10">
              <a:alphaModFix amt="44999"/>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8978276" y="4325423"/>
            <a:ext cx="1443365" cy="1443365"/>
          </a:xfrm>
          <a:custGeom>
            <a:avLst/>
            <a:gdLst/>
            <a:ahLst/>
            <a:cxnLst/>
            <a:rect r="r" b="b" t="t" l="l"/>
            <a:pathLst>
              <a:path h="1443365" w="1443365">
                <a:moveTo>
                  <a:pt x="0" y="0"/>
                </a:moveTo>
                <a:lnTo>
                  <a:pt x="1443365" y="0"/>
                </a:lnTo>
                <a:lnTo>
                  <a:pt x="1443365" y="1443365"/>
                </a:lnTo>
                <a:lnTo>
                  <a:pt x="0" y="1443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8789104" y="6948560"/>
            <a:ext cx="1821708" cy="1821708"/>
          </a:xfrm>
          <a:custGeom>
            <a:avLst/>
            <a:gdLst/>
            <a:ahLst/>
            <a:cxnLst/>
            <a:rect r="r" b="b" t="t" l="l"/>
            <a:pathLst>
              <a:path h="1821708" w="1821708">
                <a:moveTo>
                  <a:pt x="0" y="0"/>
                </a:moveTo>
                <a:lnTo>
                  <a:pt x="1821708" y="0"/>
                </a:lnTo>
                <a:lnTo>
                  <a:pt x="1821708" y="1821708"/>
                </a:lnTo>
                <a:lnTo>
                  <a:pt x="0" y="1821708"/>
                </a:lnTo>
                <a:lnTo>
                  <a:pt x="0" y="0"/>
                </a:lnTo>
                <a:close/>
              </a:path>
            </a:pathLst>
          </a:custGeom>
          <a:blipFill>
            <a:blip r:embed="rId10">
              <a:alphaModFix amt="44999"/>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8978276" y="7137731"/>
            <a:ext cx="1443365" cy="1443365"/>
          </a:xfrm>
          <a:custGeom>
            <a:avLst/>
            <a:gdLst/>
            <a:ahLst/>
            <a:cxnLst/>
            <a:rect r="r" b="b" t="t" l="l"/>
            <a:pathLst>
              <a:path h="1443365" w="1443365">
                <a:moveTo>
                  <a:pt x="0" y="0"/>
                </a:moveTo>
                <a:lnTo>
                  <a:pt x="1443365" y="0"/>
                </a:lnTo>
                <a:lnTo>
                  <a:pt x="1443365" y="1443365"/>
                </a:lnTo>
                <a:lnTo>
                  <a:pt x="0" y="1443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9364730" y="4708801"/>
            <a:ext cx="670457" cy="676608"/>
          </a:xfrm>
          <a:custGeom>
            <a:avLst/>
            <a:gdLst/>
            <a:ahLst/>
            <a:cxnLst/>
            <a:rect r="r" b="b" t="t" l="l"/>
            <a:pathLst>
              <a:path h="676608" w="670457">
                <a:moveTo>
                  <a:pt x="0" y="0"/>
                </a:moveTo>
                <a:lnTo>
                  <a:pt x="670457" y="0"/>
                </a:lnTo>
                <a:lnTo>
                  <a:pt x="670457" y="676609"/>
                </a:lnTo>
                <a:lnTo>
                  <a:pt x="0" y="67660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9487171" y="7545755"/>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896248" y="2008299"/>
            <a:ext cx="3113510" cy="1139825"/>
          </a:xfrm>
          <a:prstGeom prst="rect">
            <a:avLst/>
          </a:prstGeom>
        </p:spPr>
        <p:txBody>
          <a:bodyPr anchor="t" rtlCol="false" tIns="0" lIns="0" bIns="0" rIns="0">
            <a:spAutoFit/>
          </a:bodyPr>
          <a:lstStyle/>
          <a:p>
            <a:pPr algn="l">
              <a:lnSpc>
                <a:spcPts val="9099"/>
              </a:lnSpc>
            </a:pPr>
            <a:r>
              <a:rPr lang="en-US" sz="6999" b="true">
                <a:solidFill>
                  <a:srgbClr val="2A2E3A"/>
                </a:solidFill>
                <a:latin typeface="Klein Bold"/>
                <a:ea typeface="Klein Bold"/>
                <a:cs typeface="Klein Bold"/>
                <a:sym typeface="Klein Bold"/>
              </a:rPr>
              <a:t>DAY</a:t>
            </a:r>
            <a:r>
              <a:rPr lang="en-US" b="true" sz="6999">
                <a:solidFill>
                  <a:srgbClr val="718BAB"/>
                </a:solidFill>
                <a:latin typeface="Klein Bold"/>
                <a:ea typeface="Klein Bold"/>
                <a:cs typeface="Klein Bold"/>
                <a:sym typeface="Klein Bold"/>
              </a:rPr>
              <a:t>2</a:t>
            </a:r>
          </a:p>
        </p:txBody>
      </p:sp>
      <p:sp>
        <p:nvSpPr>
          <p:cNvPr name="TextBox 13" id="13"/>
          <p:cNvSpPr txBox="true"/>
          <p:nvPr/>
        </p:nvSpPr>
        <p:spPr>
          <a:xfrm rot="0">
            <a:off x="679769" y="3614184"/>
            <a:ext cx="5868741" cy="3115945"/>
          </a:xfrm>
          <a:prstGeom prst="rect">
            <a:avLst/>
          </a:prstGeom>
        </p:spPr>
        <p:txBody>
          <a:bodyPr anchor="t" rtlCol="false" tIns="0" lIns="0" bIns="0" rIns="0">
            <a:spAutoFit/>
          </a:bodyPr>
          <a:lstStyle/>
          <a:p>
            <a:pPr algn="ctr">
              <a:lnSpc>
                <a:spcPts val="3080"/>
              </a:lnSpc>
              <a:spcBef>
                <a:spcPct val="0"/>
              </a:spcBef>
            </a:pPr>
            <a:r>
              <a:rPr lang="en-US" sz="2200">
                <a:solidFill>
                  <a:srgbClr val="000000"/>
                </a:solidFill>
                <a:latin typeface="Helios"/>
                <a:ea typeface="Helios"/>
                <a:cs typeface="Helios"/>
                <a:sym typeface="Helios"/>
              </a:rPr>
              <a:t>-50 SQL Challenges were given to code and submit using Github</a:t>
            </a:r>
          </a:p>
          <a:p>
            <a:pPr algn="ctr">
              <a:lnSpc>
                <a:spcPts val="3080"/>
              </a:lnSpc>
              <a:spcBef>
                <a:spcPct val="0"/>
              </a:spcBef>
            </a:pPr>
            <a:r>
              <a:rPr lang="en-US" sz="2200">
                <a:solidFill>
                  <a:srgbClr val="000000"/>
                </a:solidFill>
                <a:latin typeface="Helios"/>
                <a:ea typeface="Helios"/>
                <a:cs typeface="Helios"/>
                <a:sym typeface="Helios"/>
              </a:rPr>
              <a:t>-SQL queries to interact with relational databases.</a:t>
            </a:r>
          </a:p>
          <a:p>
            <a:pPr algn="ctr">
              <a:lnSpc>
                <a:spcPts val="3080"/>
              </a:lnSpc>
              <a:spcBef>
                <a:spcPct val="0"/>
              </a:spcBef>
            </a:pPr>
            <a:r>
              <a:rPr lang="en-US" sz="2200">
                <a:solidFill>
                  <a:srgbClr val="000000"/>
                </a:solidFill>
                <a:latin typeface="Helios"/>
                <a:ea typeface="Helios"/>
                <a:cs typeface="Helios"/>
                <a:sym typeface="Helios"/>
              </a:rPr>
              <a:t>-Includes database creation, table manipulation, and advanced queries.</a:t>
            </a:r>
          </a:p>
          <a:p>
            <a:pPr algn="ctr">
              <a:lnSpc>
                <a:spcPts val="3080"/>
              </a:lnSpc>
              <a:spcBef>
                <a:spcPct val="0"/>
              </a:spcBef>
            </a:pPr>
            <a:r>
              <a:rPr lang="en-US" sz="2200">
                <a:solidFill>
                  <a:srgbClr val="000000"/>
                </a:solidFill>
                <a:latin typeface="Helios"/>
                <a:ea typeface="Helios"/>
                <a:cs typeface="Helios"/>
                <a:sym typeface="Helios"/>
              </a:rPr>
              <a:t>-The SQL pdf documentation contains 25 questions along with their code and solutions.</a:t>
            </a:r>
          </a:p>
        </p:txBody>
      </p:sp>
      <p:sp>
        <p:nvSpPr>
          <p:cNvPr name="TextBox 14" id="14"/>
          <p:cNvSpPr txBox="true"/>
          <p:nvPr/>
        </p:nvSpPr>
        <p:spPr>
          <a:xfrm rot="0">
            <a:off x="10734637" y="2046399"/>
            <a:ext cx="7124096" cy="6476127"/>
          </a:xfrm>
          <a:prstGeom prst="rect">
            <a:avLst/>
          </a:prstGeom>
        </p:spPr>
        <p:txBody>
          <a:bodyPr anchor="t" rtlCol="false" tIns="0" lIns="0" bIns="0" rIns="0">
            <a:spAutoFit/>
          </a:bodyPr>
          <a:lstStyle/>
          <a:p>
            <a:pPr algn="ctr">
              <a:lnSpc>
                <a:spcPts val="3704"/>
              </a:lnSpc>
              <a:spcBef>
                <a:spcPct val="0"/>
              </a:spcBef>
            </a:pPr>
            <a:r>
              <a:rPr lang="en-US" sz="2849">
                <a:solidFill>
                  <a:srgbClr val="000000"/>
                </a:solidFill>
                <a:latin typeface="Klein"/>
                <a:ea typeface="Klein"/>
                <a:cs typeface="Klein"/>
                <a:sym typeface="Klein"/>
              </a:rPr>
              <a:t>SQL (Structured Query Language) is used to interact with relational databases. Below is a comprehensive guide to SQL queries covering database creation, table manipulation, and advanced operations.</a:t>
            </a:r>
          </a:p>
          <a:p>
            <a:pPr algn="ctr">
              <a:lnSpc>
                <a:spcPts val="3704"/>
              </a:lnSpc>
              <a:spcBef>
                <a:spcPct val="0"/>
              </a:spcBef>
            </a:pPr>
            <a:r>
              <a:rPr lang="en-US" sz="2849">
                <a:solidFill>
                  <a:srgbClr val="000000"/>
                </a:solidFill>
                <a:latin typeface="Klein"/>
                <a:ea typeface="Klein"/>
                <a:cs typeface="Klein"/>
                <a:sym typeface="Klein"/>
              </a:rPr>
              <a:t>1. Database Creation</a:t>
            </a:r>
          </a:p>
          <a:p>
            <a:pPr algn="ctr">
              <a:lnSpc>
                <a:spcPts val="3704"/>
              </a:lnSpc>
              <a:spcBef>
                <a:spcPct val="0"/>
              </a:spcBef>
            </a:pPr>
            <a:r>
              <a:rPr lang="en-US" sz="2849">
                <a:solidFill>
                  <a:srgbClr val="000000"/>
                </a:solidFill>
                <a:latin typeface="Klein"/>
                <a:ea typeface="Klein"/>
                <a:cs typeface="Klein"/>
                <a:sym typeface="Klein"/>
              </a:rPr>
              <a:t>2. Table Manipulation</a:t>
            </a:r>
          </a:p>
          <a:p>
            <a:pPr algn="ctr">
              <a:lnSpc>
                <a:spcPts val="3704"/>
              </a:lnSpc>
              <a:spcBef>
                <a:spcPct val="0"/>
              </a:spcBef>
            </a:pPr>
            <a:r>
              <a:rPr lang="en-US" sz="2849">
                <a:solidFill>
                  <a:srgbClr val="000000"/>
                </a:solidFill>
                <a:latin typeface="Klein"/>
                <a:ea typeface="Klein"/>
                <a:cs typeface="Klein"/>
                <a:sym typeface="Klein"/>
              </a:rPr>
              <a:t>3. Basic SQL Operations</a:t>
            </a:r>
          </a:p>
          <a:p>
            <a:pPr algn="ctr">
              <a:lnSpc>
                <a:spcPts val="3704"/>
              </a:lnSpc>
              <a:spcBef>
                <a:spcPct val="0"/>
              </a:spcBef>
            </a:pPr>
            <a:r>
              <a:rPr lang="en-US" sz="2849">
                <a:solidFill>
                  <a:srgbClr val="000000"/>
                </a:solidFill>
                <a:latin typeface="Klein"/>
                <a:ea typeface="Klein"/>
                <a:cs typeface="Klein"/>
                <a:sym typeface="Klein"/>
              </a:rPr>
              <a:t>4. Advanced Queries</a:t>
            </a:r>
          </a:p>
          <a:p>
            <a:pPr algn="ctr">
              <a:lnSpc>
                <a:spcPts val="3704"/>
              </a:lnSpc>
              <a:spcBef>
                <a:spcPct val="0"/>
              </a:spcBef>
            </a:pPr>
            <a:r>
              <a:rPr lang="en-US" sz="2849">
                <a:solidFill>
                  <a:srgbClr val="000000"/>
                </a:solidFill>
                <a:latin typeface="Klein"/>
                <a:ea typeface="Klein"/>
                <a:cs typeface="Klein"/>
                <a:sym typeface="Klein"/>
              </a:rPr>
              <a:t>5. Constraints and Indexes</a:t>
            </a:r>
          </a:p>
          <a:p>
            <a:pPr algn="ctr">
              <a:lnSpc>
                <a:spcPts val="3704"/>
              </a:lnSpc>
              <a:spcBef>
                <a:spcPct val="0"/>
              </a:spcBef>
            </a:pPr>
            <a:r>
              <a:rPr lang="en-US" sz="2849">
                <a:solidFill>
                  <a:srgbClr val="000000"/>
                </a:solidFill>
                <a:latin typeface="Klein"/>
                <a:ea typeface="Klein"/>
                <a:cs typeface="Klein"/>
                <a:sym typeface="Klein"/>
              </a:rPr>
              <a:t>6. Transactions </a:t>
            </a:r>
          </a:p>
          <a:p>
            <a:pPr algn="ctr">
              <a:lnSpc>
                <a:spcPts val="3704"/>
              </a:lnSpc>
              <a:spcBef>
                <a:spcPct val="0"/>
              </a:spcBef>
            </a:pPr>
            <a:r>
              <a:rPr lang="en-US" sz="2849">
                <a:solidFill>
                  <a:srgbClr val="000000"/>
                </a:solidFill>
                <a:latin typeface="Klein"/>
                <a:ea typeface="Klein"/>
                <a:cs typeface="Klein"/>
                <a:sym typeface="Klein"/>
              </a:rPr>
              <a:t>7. Stored Procedures</a:t>
            </a:r>
          </a:p>
          <a:p>
            <a:pPr algn="ctr">
              <a:lnSpc>
                <a:spcPts val="3704"/>
              </a:lnSpc>
              <a:spcBef>
                <a:spcPct val="0"/>
              </a:spcBef>
            </a:pPr>
            <a:r>
              <a:rPr lang="en-US" sz="2849">
                <a:solidFill>
                  <a:srgbClr val="000000"/>
                </a:solidFill>
                <a:latin typeface="Klein"/>
                <a:ea typeface="Klein"/>
                <a:cs typeface="Klein"/>
                <a:sym typeface="Klein"/>
              </a:rPr>
              <a:t>8. Triggers</a:t>
            </a:r>
          </a:p>
        </p:txBody>
      </p:sp>
      <p:sp>
        <p:nvSpPr>
          <p:cNvPr name="TextBox 15" id="15"/>
          <p:cNvSpPr txBox="true"/>
          <p:nvPr/>
        </p:nvSpPr>
        <p:spPr>
          <a:xfrm rot="0">
            <a:off x="8663587" y="9359316"/>
            <a:ext cx="8694897" cy="336548"/>
          </a:xfrm>
          <a:prstGeom prst="rect">
            <a:avLst/>
          </a:prstGeom>
        </p:spPr>
        <p:txBody>
          <a:bodyPr anchor="t" rtlCol="false" tIns="0" lIns="0" bIns="0" rIns="0">
            <a:spAutoFit/>
          </a:bodyPr>
          <a:lstStyle/>
          <a:p>
            <a:pPr algn="ctr">
              <a:lnSpc>
                <a:spcPts val="2600"/>
              </a:lnSpc>
              <a:spcBef>
                <a:spcPct val="0"/>
              </a:spcBef>
            </a:pPr>
            <a:r>
              <a:rPr lang="en-US" sz="2000">
                <a:solidFill>
                  <a:srgbClr val="000000"/>
                </a:solidFill>
                <a:latin typeface="Klein"/>
                <a:ea typeface="Klein"/>
                <a:cs typeface="Klein"/>
                <a:sym typeface="Klein"/>
              </a:rPr>
              <a:t>Repository link- https://github.com/rohini-reddy08/SQL-CHALLENGE-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44000" y="-8868"/>
            <a:ext cx="9144000" cy="10295868"/>
            <a:chOff x="0" y="0"/>
            <a:chExt cx="2408296" cy="2711669"/>
          </a:xfrm>
        </p:grpSpPr>
        <p:sp>
          <p:nvSpPr>
            <p:cNvPr name="Freeform 3" id="3"/>
            <p:cNvSpPr/>
            <p:nvPr/>
          </p:nvSpPr>
          <p:spPr>
            <a:xfrm flipH="false" flipV="false" rot="0">
              <a:off x="0" y="0"/>
              <a:ext cx="2408296" cy="2711669"/>
            </a:xfrm>
            <a:custGeom>
              <a:avLst/>
              <a:gdLst/>
              <a:ahLst/>
              <a:cxnLst/>
              <a:rect r="r" b="b" t="t" l="l"/>
              <a:pathLst>
                <a:path h="2711669" w="2408296">
                  <a:moveTo>
                    <a:pt x="0" y="0"/>
                  </a:moveTo>
                  <a:lnTo>
                    <a:pt x="2408296" y="0"/>
                  </a:lnTo>
                  <a:lnTo>
                    <a:pt x="2408296" y="2711669"/>
                  </a:lnTo>
                  <a:lnTo>
                    <a:pt x="0" y="2711669"/>
                  </a:lnTo>
                  <a:close/>
                </a:path>
              </a:pathLst>
            </a:custGeom>
            <a:solidFill>
              <a:srgbClr val="F4F4F4"/>
            </a:solidFill>
          </p:spPr>
        </p:sp>
        <p:sp>
          <p:nvSpPr>
            <p:cNvPr name="TextBox 4" id="4"/>
            <p:cNvSpPr txBox="true"/>
            <p:nvPr/>
          </p:nvSpPr>
          <p:spPr>
            <a:xfrm>
              <a:off x="0" y="-38100"/>
              <a:ext cx="2408296" cy="2749769"/>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9936014" y="322291"/>
            <a:ext cx="7559972" cy="7559972"/>
            <a:chOff x="0" y="0"/>
            <a:chExt cx="10079963" cy="10079963"/>
          </a:xfrm>
        </p:grpSpPr>
        <p:sp>
          <p:nvSpPr>
            <p:cNvPr name="Freeform 6" id="6"/>
            <p:cNvSpPr/>
            <p:nvPr/>
          </p:nvSpPr>
          <p:spPr>
            <a:xfrm flipH="false" flipV="false" rot="0">
              <a:off x="0" y="0"/>
              <a:ext cx="10079963" cy="10079963"/>
            </a:xfrm>
            <a:custGeom>
              <a:avLst/>
              <a:gdLst/>
              <a:ahLst/>
              <a:cxnLst/>
              <a:rect r="r" b="b" t="t" l="l"/>
              <a:pathLst>
                <a:path h="10079963" w="10079963">
                  <a:moveTo>
                    <a:pt x="0" y="0"/>
                  </a:moveTo>
                  <a:lnTo>
                    <a:pt x="10079963" y="0"/>
                  </a:lnTo>
                  <a:lnTo>
                    <a:pt x="10079963" y="10079963"/>
                  </a:lnTo>
                  <a:lnTo>
                    <a:pt x="0" y="100799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335052" y="2670105"/>
              <a:ext cx="7409858" cy="7409858"/>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18BAB"/>
              </a:solidFill>
            </p:spPr>
          </p:sp>
        </p:grpSp>
        <p:sp>
          <p:nvSpPr>
            <p:cNvPr name="TextBox 9" id="9"/>
            <p:cNvSpPr txBox="true"/>
            <p:nvPr/>
          </p:nvSpPr>
          <p:spPr>
            <a:xfrm rot="0">
              <a:off x="3169027" y="1353916"/>
              <a:ext cx="3741909" cy="784760"/>
            </a:xfrm>
            <a:prstGeom prst="rect">
              <a:avLst/>
            </a:prstGeom>
          </p:spPr>
          <p:txBody>
            <a:bodyPr anchor="t" rtlCol="false" tIns="0" lIns="0" bIns="0" rIns="0">
              <a:spAutoFit/>
            </a:bodyPr>
            <a:lstStyle/>
            <a:p>
              <a:pPr algn="ctr">
                <a:lnSpc>
                  <a:spcPts val="4952"/>
                </a:lnSpc>
              </a:pPr>
            </a:p>
          </p:txBody>
        </p:sp>
      </p:grpSp>
      <p:sp>
        <p:nvSpPr>
          <p:cNvPr name="TextBox 10" id="10"/>
          <p:cNvSpPr txBox="true"/>
          <p:nvPr/>
        </p:nvSpPr>
        <p:spPr>
          <a:xfrm rot="0">
            <a:off x="1100415" y="1144305"/>
            <a:ext cx="3113510" cy="1139825"/>
          </a:xfrm>
          <a:prstGeom prst="rect">
            <a:avLst/>
          </a:prstGeom>
        </p:spPr>
        <p:txBody>
          <a:bodyPr anchor="t" rtlCol="false" tIns="0" lIns="0" bIns="0" rIns="0">
            <a:spAutoFit/>
          </a:bodyPr>
          <a:lstStyle/>
          <a:p>
            <a:pPr algn="l">
              <a:lnSpc>
                <a:spcPts val="9099"/>
              </a:lnSpc>
            </a:pPr>
            <a:r>
              <a:rPr lang="en-US" sz="6999" b="true">
                <a:solidFill>
                  <a:srgbClr val="2A2E3A"/>
                </a:solidFill>
                <a:latin typeface="Klein Bold"/>
                <a:ea typeface="Klein Bold"/>
                <a:cs typeface="Klein Bold"/>
                <a:sym typeface="Klein Bold"/>
              </a:rPr>
              <a:t>DAY</a:t>
            </a:r>
            <a:r>
              <a:rPr lang="en-US" b="true" sz="6999">
                <a:solidFill>
                  <a:srgbClr val="718BAB"/>
                </a:solidFill>
                <a:latin typeface="Klein Bold"/>
                <a:ea typeface="Klein Bold"/>
                <a:cs typeface="Klein Bold"/>
                <a:sym typeface="Klein Bold"/>
              </a:rPr>
              <a:t>3</a:t>
            </a:r>
          </a:p>
        </p:txBody>
      </p:sp>
      <p:sp>
        <p:nvSpPr>
          <p:cNvPr name="TextBox 11" id="11"/>
          <p:cNvSpPr txBox="true"/>
          <p:nvPr/>
        </p:nvSpPr>
        <p:spPr>
          <a:xfrm rot="0">
            <a:off x="10981154" y="2010332"/>
            <a:ext cx="5469692" cy="726440"/>
          </a:xfrm>
          <a:prstGeom prst="rect">
            <a:avLst/>
          </a:prstGeom>
        </p:spPr>
        <p:txBody>
          <a:bodyPr anchor="t" rtlCol="false" tIns="0" lIns="0" bIns="0" rIns="0">
            <a:spAutoFit/>
          </a:bodyPr>
          <a:lstStyle/>
          <a:p>
            <a:pPr algn="ctr">
              <a:lnSpc>
                <a:spcPts val="2800"/>
              </a:lnSpc>
              <a:spcBef>
                <a:spcPct val="0"/>
              </a:spcBef>
            </a:pPr>
            <a:r>
              <a:rPr lang="en-US" b="true" sz="2000">
                <a:solidFill>
                  <a:srgbClr val="000000"/>
                </a:solidFill>
                <a:latin typeface="Helios Bold"/>
                <a:ea typeface="Helios Bold"/>
                <a:cs typeface="Helios Bold"/>
                <a:sym typeface="Helios Bold"/>
              </a:rPr>
              <a:t>Overview of Pandas and Numpy Python libraries</a:t>
            </a:r>
          </a:p>
        </p:txBody>
      </p:sp>
      <p:sp>
        <p:nvSpPr>
          <p:cNvPr name="TextBox 12" id="12"/>
          <p:cNvSpPr txBox="true"/>
          <p:nvPr/>
        </p:nvSpPr>
        <p:spPr>
          <a:xfrm rot="0">
            <a:off x="10486129" y="2914720"/>
            <a:ext cx="6624060" cy="1446530"/>
          </a:xfrm>
          <a:prstGeom prst="rect">
            <a:avLst/>
          </a:prstGeom>
        </p:spPr>
        <p:txBody>
          <a:bodyPr anchor="t" rtlCol="false" tIns="0" lIns="0" bIns="0" rIns="0">
            <a:spAutoFit/>
          </a:bodyPr>
          <a:lstStyle/>
          <a:p>
            <a:pPr algn="ctr">
              <a:lnSpc>
                <a:spcPts val="2800"/>
              </a:lnSpc>
              <a:spcBef>
                <a:spcPct val="0"/>
              </a:spcBef>
            </a:pPr>
            <a:r>
              <a:rPr lang="en-US" b="true" sz="2000">
                <a:solidFill>
                  <a:srgbClr val="000000"/>
                </a:solidFill>
                <a:latin typeface="Helios Bold"/>
                <a:ea typeface="Helios Bold"/>
                <a:cs typeface="Helios Bold"/>
                <a:sym typeface="Helios Bold"/>
              </a:rPr>
              <a:t>Discussed about exploratory data analysis and applied it to an existing dataset</a:t>
            </a:r>
          </a:p>
          <a:p>
            <a:pPr algn="ctr">
              <a:lnSpc>
                <a:spcPts val="2800"/>
              </a:lnSpc>
              <a:spcBef>
                <a:spcPct val="0"/>
              </a:spcBef>
            </a:pPr>
            <a:r>
              <a:rPr lang="en-US" b="true" sz="2000">
                <a:solidFill>
                  <a:srgbClr val="000000"/>
                </a:solidFill>
                <a:latin typeface="Helios Bold"/>
                <a:ea typeface="Helios Bold"/>
                <a:cs typeface="Helios Bold"/>
                <a:sym typeface="Helios Bold"/>
              </a:rPr>
              <a:t>Insights into datasets using Python visualization libraries.</a:t>
            </a:r>
          </a:p>
        </p:txBody>
      </p:sp>
      <p:sp>
        <p:nvSpPr>
          <p:cNvPr name="TextBox 13" id="13"/>
          <p:cNvSpPr txBox="true"/>
          <p:nvPr/>
        </p:nvSpPr>
        <p:spPr>
          <a:xfrm rot="0">
            <a:off x="11189994" y="4345375"/>
            <a:ext cx="5216329" cy="2166620"/>
          </a:xfrm>
          <a:prstGeom prst="rect">
            <a:avLst/>
          </a:prstGeom>
        </p:spPr>
        <p:txBody>
          <a:bodyPr anchor="t" rtlCol="false" tIns="0" lIns="0" bIns="0" rIns="0">
            <a:spAutoFit/>
          </a:bodyPr>
          <a:lstStyle/>
          <a:p>
            <a:pPr algn="ctr">
              <a:lnSpc>
                <a:spcPts val="2800"/>
              </a:lnSpc>
              <a:spcBef>
                <a:spcPct val="0"/>
              </a:spcBef>
            </a:pPr>
            <a:r>
              <a:rPr lang="en-US" b="true" sz="2000">
                <a:solidFill>
                  <a:srgbClr val="000000"/>
                </a:solidFill>
                <a:latin typeface="Helios Bold"/>
                <a:ea typeface="Helios Bold"/>
                <a:cs typeface="Helios Bold"/>
                <a:sym typeface="Helios Bold"/>
              </a:rPr>
              <a:t>-Steps include data cleaning, exploratory analysis, and visualization.</a:t>
            </a:r>
          </a:p>
          <a:p>
            <a:pPr algn="ctr">
              <a:lnSpc>
                <a:spcPts val="2800"/>
              </a:lnSpc>
              <a:spcBef>
                <a:spcPct val="0"/>
              </a:spcBef>
            </a:pPr>
            <a:r>
              <a:rPr lang="en-US" b="true" sz="2000">
                <a:solidFill>
                  <a:srgbClr val="000000"/>
                </a:solidFill>
                <a:latin typeface="Helios Bold"/>
                <a:ea typeface="Helios Bold"/>
                <a:cs typeface="Helios Bold"/>
                <a:sym typeface="Helios Bold"/>
              </a:rPr>
              <a:t>-Also discussed about machine learning algorithms including supervised (Linear regression and classification), unsupervised and reinforcement learning</a:t>
            </a:r>
          </a:p>
        </p:txBody>
      </p:sp>
      <p:sp>
        <p:nvSpPr>
          <p:cNvPr name="TextBox 14" id="14"/>
          <p:cNvSpPr txBox="true"/>
          <p:nvPr/>
        </p:nvSpPr>
        <p:spPr>
          <a:xfrm rot="0">
            <a:off x="9501074" y="8091813"/>
            <a:ext cx="8594170" cy="309243"/>
          </a:xfrm>
          <a:prstGeom prst="rect">
            <a:avLst/>
          </a:prstGeom>
        </p:spPr>
        <p:txBody>
          <a:bodyPr anchor="t" rtlCol="false" tIns="0" lIns="0" bIns="0" rIns="0">
            <a:spAutoFit/>
          </a:bodyPr>
          <a:lstStyle/>
          <a:p>
            <a:pPr algn="ctr">
              <a:lnSpc>
                <a:spcPts val="2470"/>
              </a:lnSpc>
              <a:spcBef>
                <a:spcPct val="0"/>
              </a:spcBef>
            </a:pPr>
            <a:r>
              <a:rPr lang="en-US" sz="1900">
                <a:solidFill>
                  <a:srgbClr val="000000"/>
                </a:solidFill>
                <a:latin typeface="Klein"/>
                <a:ea typeface="Klein"/>
                <a:cs typeface="Klein"/>
                <a:sym typeface="Klein"/>
              </a:rPr>
              <a:t>Repository link- https://github.com/rohini-reddy08/pandas-assignment</a:t>
            </a:r>
          </a:p>
        </p:txBody>
      </p:sp>
      <p:sp>
        <p:nvSpPr>
          <p:cNvPr name="TextBox 15" id="15"/>
          <p:cNvSpPr txBox="true"/>
          <p:nvPr/>
        </p:nvSpPr>
        <p:spPr>
          <a:xfrm rot="0">
            <a:off x="11702183" y="8610606"/>
            <a:ext cx="6393061" cy="309245"/>
          </a:xfrm>
          <a:prstGeom prst="rect">
            <a:avLst/>
          </a:prstGeom>
        </p:spPr>
        <p:txBody>
          <a:bodyPr anchor="t" rtlCol="false" tIns="0" lIns="0" bIns="0" rIns="0">
            <a:spAutoFit/>
          </a:bodyPr>
          <a:lstStyle/>
          <a:p>
            <a:pPr algn="ctr">
              <a:lnSpc>
                <a:spcPts val="2470"/>
              </a:lnSpc>
              <a:spcBef>
                <a:spcPct val="0"/>
              </a:spcBef>
            </a:pPr>
            <a:r>
              <a:rPr lang="en-US" sz="1900">
                <a:solidFill>
                  <a:srgbClr val="000000"/>
                </a:solidFill>
                <a:latin typeface="Klein"/>
                <a:ea typeface="Klein"/>
                <a:cs typeface="Klein"/>
                <a:sym typeface="Klein"/>
              </a:rPr>
              <a:t> https://github.com/rohini-reddy08/EDA-assignment-</a:t>
            </a:r>
          </a:p>
        </p:txBody>
      </p:sp>
      <p:sp>
        <p:nvSpPr>
          <p:cNvPr name="TextBox 16" id="16"/>
          <p:cNvSpPr txBox="true"/>
          <p:nvPr/>
        </p:nvSpPr>
        <p:spPr>
          <a:xfrm rot="0">
            <a:off x="9276064" y="9187389"/>
            <a:ext cx="9044190" cy="660398"/>
          </a:xfrm>
          <a:prstGeom prst="rect">
            <a:avLst/>
          </a:prstGeom>
        </p:spPr>
        <p:txBody>
          <a:bodyPr anchor="t" rtlCol="false" tIns="0" lIns="0" bIns="0" rIns="0">
            <a:spAutoFit/>
          </a:bodyPr>
          <a:lstStyle/>
          <a:p>
            <a:pPr algn="ctr">
              <a:lnSpc>
                <a:spcPts val="2600"/>
              </a:lnSpc>
              <a:spcBef>
                <a:spcPct val="0"/>
              </a:spcBef>
            </a:pPr>
            <a:r>
              <a:rPr lang="en-US" sz="2000">
                <a:solidFill>
                  <a:srgbClr val="000000"/>
                </a:solidFill>
                <a:latin typeface="Klein"/>
                <a:ea typeface="Klein"/>
                <a:cs typeface="Klein"/>
                <a:sym typeface="Klein"/>
              </a:rPr>
              <a:t>ML Project: https://github.com/rohini-reddy08/ML-project</a:t>
            </a:r>
          </a:p>
          <a:p>
            <a:pPr algn="ctr">
              <a:lnSpc>
                <a:spcPts val="2600"/>
              </a:lnSpc>
              <a:spcBef>
                <a:spcPct val="0"/>
              </a:spcBef>
            </a:pPr>
            <a:r>
              <a:rPr lang="en-US" sz="2000">
                <a:solidFill>
                  <a:srgbClr val="000000"/>
                </a:solidFill>
                <a:latin typeface="Klein"/>
                <a:ea typeface="Klein"/>
                <a:cs typeface="Klein"/>
                <a:sym typeface="Klein"/>
              </a:rPr>
              <a:t>Dataset Project: </a:t>
            </a:r>
          </a:p>
        </p:txBody>
      </p:sp>
      <p:sp>
        <p:nvSpPr>
          <p:cNvPr name="TextBox 17" id="17"/>
          <p:cNvSpPr txBox="true"/>
          <p:nvPr/>
        </p:nvSpPr>
        <p:spPr>
          <a:xfrm rot="0">
            <a:off x="446770" y="2975610"/>
            <a:ext cx="7534311" cy="6282690"/>
          </a:xfrm>
          <a:prstGeom prst="rect">
            <a:avLst/>
          </a:prstGeom>
        </p:spPr>
        <p:txBody>
          <a:bodyPr anchor="t" rtlCol="false" tIns="0" lIns="0" bIns="0" rIns="0">
            <a:spAutoFit/>
          </a:bodyPr>
          <a:lstStyle/>
          <a:p>
            <a:pPr algn="ctr">
              <a:lnSpc>
                <a:spcPts val="3360"/>
              </a:lnSpc>
              <a:spcBef>
                <a:spcPct val="0"/>
              </a:spcBef>
            </a:pPr>
            <a:r>
              <a:rPr lang="en-US" sz="2400">
                <a:solidFill>
                  <a:srgbClr val="000000"/>
                </a:solidFill>
                <a:latin typeface="Helios"/>
                <a:ea typeface="Helios"/>
                <a:cs typeface="Helios"/>
                <a:sym typeface="Helios"/>
              </a:rPr>
              <a:t>Pandas &amp; NumPy:</a:t>
            </a:r>
          </a:p>
          <a:p>
            <a:pPr algn="ctr">
              <a:lnSpc>
                <a:spcPts val="3360"/>
              </a:lnSpc>
              <a:spcBef>
                <a:spcPct val="0"/>
              </a:spcBef>
            </a:pPr>
            <a:r>
              <a:rPr lang="en-US" sz="2400">
                <a:solidFill>
                  <a:srgbClr val="000000"/>
                </a:solidFill>
                <a:latin typeface="Helios"/>
                <a:ea typeface="Helios"/>
                <a:cs typeface="Helios"/>
                <a:sym typeface="Helios"/>
              </a:rPr>
              <a:t>Pandas: Data manipulation (cleaning, grouping, stats).</a:t>
            </a:r>
          </a:p>
          <a:p>
            <a:pPr algn="ctr">
              <a:lnSpc>
                <a:spcPts val="3360"/>
              </a:lnSpc>
              <a:spcBef>
                <a:spcPct val="0"/>
              </a:spcBef>
            </a:pPr>
            <a:r>
              <a:rPr lang="en-US" sz="2400">
                <a:solidFill>
                  <a:srgbClr val="000000"/>
                </a:solidFill>
                <a:latin typeface="Helios"/>
                <a:ea typeface="Helios"/>
                <a:cs typeface="Helios"/>
                <a:sym typeface="Helios"/>
              </a:rPr>
              <a:t>NumPy: Numerical computation (arrays, linear algebra).</a:t>
            </a:r>
          </a:p>
          <a:p>
            <a:pPr algn="ctr">
              <a:lnSpc>
                <a:spcPts val="3360"/>
              </a:lnSpc>
              <a:spcBef>
                <a:spcPct val="0"/>
              </a:spcBef>
            </a:pPr>
            <a:r>
              <a:rPr lang="en-US" sz="2400">
                <a:solidFill>
                  <a:srgbClr val="000000"/>
                </a:solidFill>
                <a:latin typeface="Helios"/>
                <a:ea typeface="Helios"/>
                <a:cs typeface="Helios"/>
                <a:sym typeface="Helios"/>
              </a:rPr>
              <a:t>EDA:</a:t>
            </a:r>
          </a:p>
          <a:p>
            <a:pPr algn="ctr">
              <a:lnSpc>
                <a:spcPts val="3360"/>
              </a:lnSpc>
              <a:spcBef>
                <a:spcPct val="0"/>
              </a:spcBef>
            </a:pPr>
            <a:r>
              <a:rPr lang="en-US" sz="2400">
                <a:solidFill>
                  <a:srgbClr val="000000"/>
                </a:solidFill>
                <a:latin typeface="Helios"/>
                <a:ea typeface="Helios"/>
                <a:cs typeface="Helios"/>
                <a:sym typeface="Helios"/>
              </a:rPr>
              <a:t>Steps: Clean data, analyze stats, visualize (Matplotlib, Seaborn, Plotly).</a:t>
            </a:r>
          </a:p>
          <a:p>
            <a:pPr algn="ctr">
              <a:lnSpc>
                <a:spcPts val="3360"/>
              </a:lnSpc>
              <a:spcBef>
                <a:spcPct val="0"/>
              </a:spcBef>
            </a:pPr>
            <a:r>
              <a:rPr lang="en-US" sz="2400">
                <a:solidFill>
                  <a:srgbClr val="000000"/>
                </a:solidFill>
                <a:latin typeface="Helios"/>
                <a:ea typeface="Helios"/>
                <a:cs typeface="Helios"/>
                <a:sym typeface="Helios"/>
              </a:rPr>
              <a:t>Visualization:</a:t>
            </a:r>
          </a:p>
          <a:p>
            <a:pPr algn="ctr">
              <a:lnSpc>
                <a:spcPts val="3360"/>
              </a:lnSpc>
              <a:spcBef>
                <a:spcPct val="0"/>
              </a:spcBef>
            </a:pPr>
            <a:r>
              <a:rPr lang="en-US" sz="2400">
                <a:solidFill>
                  <a:srgbClr val="000000"/>
                </a:solidFill>
                <a:latin typeface="Helios"/>
                <a:ea typeface="Helios"/>
                <a:cs typeface="Helios"/>
                <a:sym typeface="Helios"/>
              </a:rPr>
              <a:t>Matplotlib: Basic plots.</a:t>
            </a:r>
          </a:p>
          <a:p>
            <a:pPr algn="ctr">
              <a:lnSpc>
                <a:spcPts val="3360"/>
              </a:lnSpc>
              <a:spcBef>
                <a:spcPct val="0"/>
              </a:spcBef>
            </a:pPr>
            <a:r>
              <a:rPr lang="en-US" sz="2400">
                <a:solidFill>
                  <a:srgbClr val="000000"/>
                </a:solidFill>
                <a:latin typeface="Helios"/>
                <a:ea typeface="Helios"/>
                <a:cs typeface="Helios"/>
                <a:sym typeface="Helios"/>
              </a:rPr>
              <a:t>Seaborn: Aesthetic visuals.</a:t>
            </a:r>
          </a:p>
          <a:p>
            <a:pPr algn="ctr">
              <a:lnSpc>
                <a:spcPts val="3360"/>
              </a:lnSpc>
              <a:spcBef>
                <a:spcPct val="0"/>
              </a:spcBef>
            </a:pPr>
            <a:r>
              <a:rPr lang="en-US" sz="2400">
                <a:solidFill>
                  <a:srgbClr val="000000"/>
                </a:solidFill>
                <a:latin typeface="Helios"/>
                <a:ea typeface="Helios"/>
                <a:cs typeface="Helios"/>
                <a:sym typeface="Helios"/>
              </a:rPr>
              <a:t>Plotly: Interactive plots.</a:t>
            </a:r>
          </a:p>
          <a:p>
            <a:pPr algn="ctr">
              <a:lnSpc>
                <a:spcPts val="3360"/>
              </a:lnSpc>
              <a:spcBef>
                <a:spcPct val="0"/>
              </a:spcBef>
            </a:pPr>
            <a:r>
              <a:rPr lang="en-US" sz="2400">
                <a:solidFill>
                  <a:srgbClr val="000000"/>
                </a:solidFill>
                <a:latin typeface="Helios"/>
                <a:ea typeface="Helios"/>
                <a:cs typeface="Helios"/>
                <a:sym typeface="Helios"/>
              </a:rPr>
              <a:t>Machine Learning:</a:t>
            </a:r>
          </a:p>
          <a:p>
            <a:pPr algn="ctr">
              <a:lnSpc>
                <a:spcPts val="3360"/>
              </a:lnSpc>
              <a:spcBef>
                <a:spcPct val="0"/>
              </a:spcBef>
            </a:pPr>
            <a:r>
              <a:rPr lang="en-US" sz="2400">
                <a:solidFill>
                  <a:srgbClr val="000000"/>
                </a:solidFill>
                <a:latin typeface="Helios"/>
                <a:ea typeface="Helios"/>
                <a:cs typeface="Helios"/>
                <a:sym typeface="Helios"/>
              </a:rPr>
              <a:t>Supervised: Linear regression, classification.</a:t>
            </a:r>
          </a:p>
          <a:p>
            <a:pPr algn="ctr">
              <a:lnSpc>
                <a:spcPts val="3360"/>
              </a:lnSpc>
              <a:spcBef>
                <a:spcPct val="0"/>
              </a:spcBef>
            </a:pPr>
            <a:r>
              <a:rPr lang="en-US" sz="2400">
                <a:solidFill>
                  <a:srgbClr val="000000"/>
                </a:solidFill>
                <a:latin typeface="Helios"/>
                <a:ea typeface="Helios"/>
                <a:cs typeface="Helios"/>
                <a:sym typeface="Helios"/>
              </a:rPr>
              <a:t>Unsupervised: Clustering.</a:t>
            </a:r>
          </a:p>
          <a:p>
            <a:pPr algn="ctr">
              <a:lnSpc>
                <a:spcPts val="3360"/>
              </a:lnSpc>
              <a:spcBef>
                <a:spcPct val="0"/>
              </a:spcBef>
            </a:pPr>
            <a:r>
              <a:rPr lang="en-US" sz="2400">
                <a:solidFill>
                  <a:srgbClr val="000000"/>
                </a:solidFill>
                <a:latin typeface="Helios"/>
                <a:ea typeface="Helios"/>
                <a:cs typeface="Helios"/>
                <a:sym typeface="Helios"/>
              </a:rPr>
              <a:t>Reinforcement: Learning through rewards.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157535"/>
            <a:ext cx="18288000" cy="7229439"/>
          </a:xfrm>
          <a:custGeom>
            <a:avLst/>
            <a:gdLst/>
            <a:ahLst/>
            <a:cxnLst/>
            <a:rect r="r" b="b" t="t" l="l"/>
            <a:pathLst>
              <a:path h="7229439" w="18288000">
                <a:moveTo>
                  <a:pt x="0" y="0"/>
                </a:moveTo>
                <a:lnTo>
                  <a:pt x="18288000" y="0"/>
                </a:lnTo>
                <a:lnTo>
                  <a:pt x="18288000" y="7229439"/>
                </a:lnTo>
                <a:lnTo>
                  <a:pt x="0" y="7229439"/>
                </a:lnTo>
                <a:lnTo>
                  <a:pt x="0" y="0"/>
                </a:lnTo>
                <a:close/>
              </a:path>
            </a:pathLst>
          </a:custGeom>
          <a:blipFill>
            <a:blip r:embed="rId2">
              <a:extLst>
                <a:ext uri="{96DAC541-7B7A-43D3-8B79-37D633B846F1}">
                  <asvg:svgBlip xmlns:asvg="http://schemas.microsoft.com/office/drawing/2016/SVG/main" r:embed="rId3"/>
                </a:ext>
              </a:extLst>
            </a:blip>
            <a:stretch>
              <a:fillRect l="0" t="-42120" r="0" b="0"/>
            </a:stretch>
          </a:blipFill>
        </p:spPr>
      </p:sp>
      <p:sp>
        <p:nvSpPr>
          <p:cNvPr name="Freeform 3" id="3"/>
          <p:cNvSpPr/>
          <p:nvPr/>
        </p:nvSpPr>
        <p:spPr>
          <a:xfrm flipH="false" flipV="false" rot="0">
            <a:off x="10238361" y="3443641"/>
            <a:ext cx="7695078" cy="3820882"/>
          </a:xfrm>
          <a:custGeom>
            <a:avLst/>
            <a:gdLst/>
            <a:ahLst/>
            <a:cxnLst/>
            <a:rect r="r" b="b" t="t" l="l"/>
            <a:pathLst>
              <a:path h="3820882" w="7695078">
                <a:moveTo>
                  <a:pt x="0" y="0"/>
                </a:moveTo>
                <a:lnTo>
                  <a:pt x="7695078" y="0"/>
                </a:lnTo>
                <a:lnTo>
                  <a:pt x="7695078" y="3820881"/>
                </a:lnTo>
                <a:lnTo>
                  <a:pt x="0" y="3820881"/>
                </a:lnTo>
                <a:lnTo>
                  <a:pt x="0" y="0"/>
                </a:lnTo>
                <a:close/>
              </a:path>
            </a:pathLst>
          </a:custGeom>
          <a:blipFill>
            <a:blip r:embed="rId4"/>
            <a:stretch>
              <a:fillRect l="0" t="0" r="0" b="0"/>
            </a:stretch>
          </a:blipFill>
        </p:spPr>
      </p:sp>
      <p:sp>
        <p:nvSpPr>
          <p:cNvPr name="TextBox 4" id="4"/>
          <p:cNvSpPr txBox="true"/>
          <p:nvPr/>
        </p:nvSpPr>
        <p:spPr>
          <a:xfrm rot="0">
            <a:off x="2148268" y="775897"/>
            <a:ext cx="13991465" cy="1139825"/>
          </a:xfrm>
          <a:prstGeom prst="rect">
            <a:avLst/>
          </a:prstGeom>
        </p:spPr>
        <p:txBody>
          <a:bodyPr anchor="t" rtlCol="false" tIns="0" lIns="0" bIns="0" rIns="0">
            <a:spAutoFit/>
          </a:bodyPr>
          <a:lstStyle/>
          <a:p>
            <a:pPr algn="ctr">
              <a:lnSpc>
                <a:spcPts val="9099"/>
              </a:lnSpc>
            </a:pPr>
            <a:r>
              <a:rPr lang="en-US" b="true" sz="6999">
                <a:solidFill>
                  <a:srgbClr val="2A2E3A"/>
                </a:solidFill>
                <a:latin typeface="Klein Bold"/>
                <a:ea typeface="Klein Bold"/>
                <a:cs typeface="Klein Bold"/>
                <a:sym typeface="Klein Bold"/>
              </a:rPr>
              <a:t>license plate</a:t>
            </a:r>
            <a:r>
              <a:rPr lang="en-US" b="true" sz="6999">
                <a:solidFill>
                  <a:srgbClr val="2A2E3A"/>
                </a:solidFill>
                <a:latin typeface="Klein Bold"/>
                <a:ea typeface="Klein Bold"/>
                <a:cs typeface="Klein Bold"/>
                <a:sym typeface="Klein Bold"/>
              </a:rPr>
              <a:t> </a:t>
            </a:r>
            <a:r>
              <a:rPr lang="en-US" b="true" sz="6999">
                <a:solidFill>
                  <a:srgbClr val="718BAB"/>
                </a:solidFill>
                <a:latin typeface="Klein Bold"/>
                <a:ea typeface="Klein Bold"/>
                <a:cs typeface="Klein Bold"/>
                <a:sym typeface="Klein Bold"/>
              </a:rPr>
              <a:t>Detection</a:t>
            </a:r>
          </a:p>
        </p:txBody>
      </p:sp>
      <p:sp>
        <p:nvSpPr>
          <p:cNvPr name="TextBox 5" id="5"/>
          <p:cNvSpPr txBox="true"/>
          <p:nvPr/>
        </p:nvSpPr>
        <p:spPr>
          <a:xfrm rot="0">
            <a:off x="217108" y="2398152"/>
            <a:ext cx="10194334" cy="7214880"/>
          </a:xfrm>
          <a:prstGeom prst="rect">
            <a:avLst/>
          </a:prstGeom>
        </p:spPr>
        <p:txBody>
          <a:bodyPr anchor="t" rtlCol="false" tIns="0" lIns="0" bIns="0" rIns="0">
            <a:spAutoFit/>
          </a:bodyPr>
          <a:lstStyle/>
          <a:p>
            <a:pPr algn="ctr">
              <a:lnSpc>
                <a:spcPts val="2411"/>
              </a:lnSpc>
              <a:spcBef>
                <a:spcPct val="0"/>
              </a:spcBef>
            </a:pPr>
            <a:r>
              <a:rPr lang="en-US" b="true" sz="1855">
                <a:solidFill>
                  <a:srgbClr val="000000"/>
                </a:solidFill>
                <a:latin typeface="Klein Bold"/>
                <a:ea typeface="Klein Bold"/>
                <a:cs typeface="Klein Bold"/>
                <a:sym typeface="Klein Bold"/>
              </a:rPr>
              <a:t>To automate the detection of vehicle license plates in real-time using computer vision techniques.</a:t>
            </a:r>
          </a:p>
          <a:p>
            <a:pPr algn="ctr">
              <a:lnSpc>
                <a:spcPts val="2411"/>
              </a:lnSpc>
              <a:spcBef>
                <a:spcPct val="0"/>
              </a:spcBef>
            </a:pPr>
          </a:p>
          <a:p>
            <a:pPr algn="ctr">
              <a:lnSpc>
                <a:spcPts val="2411"/>
              </a:lnSpc>
              <a:spcBef>
                <a:spcPct val="0"/>
              </a:spcBef>
            </a:pPr>
            <a:r>
              <a:rPr lang="en-US" b="true" sz="1855">
                <a:solidFill>
                  <a:srgbClr val="000000"/>
                </a:solidFill>
                <a:latin typeface="Klein Bold"/>
                <a:ea typeface="Klein Bold"/>
                <a:cs typeface="Klein Bold"/>
                <a:sym typeface="Klein Bold"/>
              </a:rPr>
              <a:t>Key Features:</a:t>
            </a:r>
          </a:p>
          <a:p>
            <a:pPr algn="ctr">
              <a:lnSpc>
                <a:spcPts val="2411"/>
              </a:lnSpc>
              <a:spcBef>
                <a:spcPct val="0"/>
              </a:spcBef>
            </a:pPr>
            <a:r>
              <a:rPr lang="en-US" b="true" sz="1855">
                <a:solidFill>
                  <a:srgbClr val="000000"/>
                </a:solidFill>
                <a:latin typeface="Klein Bold"/>
                <a:ea typeface="Klein Bold"/>
                <a:cs typeface="Klein Bold"/>
                <a:sym typeface="Klein Bold"/>
              </a:rPr>
              <a:t>Detects and highlights license plates in video streams or images.</a:t>
            </a:r>
          </a:p>
          <a:p>
            <a:pPr algn="ctr">
              <a:lnSpc>
                <a:spcPts val="2411"/>
              </a:lnSpc>
              <a:spcBef>
                <a:spcPct val="0"/>
              </a:spcBef>
            </a:pPr>
            <a:r>
              <a:rPr lang="en-US" b="true" sz="1855">
                <a:solidFill>
                  <a:srgbClr val="000000"/>
                </a:solidFill>
                <a:latin typeface="Klein Bold"/>
                <a:ea typeface="Klein Bold"/>
                <a:cs typeface="Klein Bold"/>
                <a:sym typeface="Klein Bold"/>
              </a:rPr>
              <a:t>Utilizes Haar Cascade Classifier for plate recognition.</a:t>
            </a:r>
          </a:p>
          <a:p>
            <a:pPr algn="ctr">
              <a:lnSpc>
                <a:spcPts val="2411"/>
              </a:lnSpc>
              <a:spcBef>
                <a:spcPct val="0"/>
              </a:spcBef>
            </a:pPr>
            <a:r>
              <a:rPr lang="en-US" b="true" sz="1855">
                <a:solidFill>
                  <a:srgbClr val="000000"/>
                </a:solidFill>
                <a:latin typeface="Klein Bold"/>
                <a:ea typeface="Klein Bold"/>
                <a:cs typeface="Klein Bold"/>
                <a:sym typeface="Klein Bold"/>
              </a:rPr>
              <a:t>Real-time processing with OpenCV.</a:t>
            </a:r>
          </a:p>
          <a:p>
            <a:pPr algn="ctr">
              <a:lnSpc>
                <a:spcPts val="2411"/>
              </a:lnSpc>
              <a:spcBef>
                <a:spcPct val="0"/>
              </a:spcBef>
            </a:pPr>
          </a:p>
          <a:p>
            <a:pPr algn="ctr">
              <a:lnSpc>
                <a:spcPts val="2411"/>
              </a:lnSpc>
              <a:spcBef>
                <a:spcPct val="0"/>
              </a:spcBef>
            </a:pPr>
            <a:r>
              <a:rPr lang="en-US" b="true" sz="1855">
                <a:solidFill>
                  <a:srgbClr val="000000"/>
                </a:solidFill>
                <a:latin typeface="Klein Bold"/>
                <a:ea typeface="Klein Bold"/>
                <a:cs typeface="Klein Bold"/>
                <a:sym typeface="Klein Bold"/>
              </a:rPr>
              <a:t>Tools &amp; Technologies:</a:t>
            </a:r>
          </a:p>
          <a:p>
            <a:pPr algn="ctr">
              <a:lnSpc>
                <a:spcPts val="2411"/>
              </a:lnSpc>
              <a:spcBef>
                <a:spcPct val="0"/>
              </a:spcBef>
            </a:pPr>
            <a:r>
              <a:rPr lang="en-US" b="true" sz="1855">
                <a:solidFill>
                  <a:srgbClr val="000000"/>
                </a:solidFill>
                <a:latin typeface="Klein Bold"/>
                <a:ea typeface="Klein Bold"/>
                <a:cs typeface="Klein Bold"/>
                <a:sym typeface="Klein Bold"/>
              </a:rPr>
              <a:t>OpenCV, Python, Haar Cascade XML for plate detection</a:t>
            </a:r>
          </a:p>
          <a:p>
            <a:pPr algn="ctr">
              <a:lnSpc>
                <a:spcPts val="2411"/>
              </a:lnSpc>
              <a:spcBef>
                <a:spcPct val="0"/>
              </a:spcBef>
            </a:pPr>
          </a:p>
          <a:p>
            <a:pPr algn="ctr">
              <a:lnSpc>
                <a:spcPts val="2411"/>
              </a:lnSpc>
              <a:spcBef>
                <a:spcPct val="0"/>
              </a:spcBef>
            </a:pPr>
            <a:r>
              <a:rPr lang="en-US" b="true" sz="1855">
                <a:solidFill>
                  <a:srgbClr val="000000"/>
                </a:solidFill>
                <a:latin typeface="Klein Bold"/>
                <a:ea typeface="Klein Bold"/>
                <a:cs typeface="Klein Bold"/>
                <a:sym typeface="Klein Bold"/>
              </a:rPr>
              <a:t>Applications:</a:t>
            </a:r>
          </a:p>
          <a:p>
            <a:pPr algn="ctr">
              <a:lnSpc>
                <a:spcPts val="2411"/>
              </a:lnSpc>
              <a:spcBef>
                <a:spcPct val="0"/>
              </a:spcBef>
            </a:pPr>
            <a:r>
              <a:rPr lang="en-US" b="true" sz="1855">
                <a:solidFill>
                  <a:srgbClr val="000000"/>
                </a:solidFill>
                <a:latin typeface="Klein Bold"/>
                <a:ea typeface="Klein Bold"/>
                <a:cs typeface="Klein Bold"/>
                <a:sym typeface="Klein Bold"/>
              </a:rPr>
              <a:t>Traffic monitoring and law enforcement</a:t>
            </a:r>
          </a:p>
          <a:p>
            <a:pPr algn="ctr">
              <a:lnSpc>
                <a:spcPts val="2411"/>
              </a:lnSpc>
              <a:spcBef>
                <a:spcPct val="0"/>
              </a:spcBef>
            </a:pPr>
            <a:r>
              <a:rPr lang="en-US" b="true" sz="1855">
                <a:solidFill>
                  <a:srgbClr val="000000"/>
                </a:solidFill>
                <a:latin typeface="Klein Bold"/>
                <a:ea typeface="Klein Bold"/>
                <a:cs typeface="Klein Bold"/>
                <a:sym typeface="Klein Bold"/>
              </a:rPr>
              <a:t>Automated toll collection systems</a:t>
            </a:r>
          </a:p>
          <a:p>
            <a:pPr algn="ctr">
              <a:lnSpc>
                <a:spcPts val="2411"/>
              </a:lnSpc>
              <a:spcBef>
                <a:spcPct val="0"/>
              </a:spcBef>
            </a:pPr>
            <a:r>
              <a:rPr lang="en-US" b="true" sz="1855">
                <a:solidFill>
                  <a:srgbClr val="000000"/>
                </a:solidFill>
                <a:latin typeface="Klein Bold"/>
                <a:ea typeface="Klein Bold"/>
                <a:cs typeface="Klein Bold"/>
                <a:sym typeface="Klein Bold"/>
              </a:rPr>
              <a:t>Parking management systems</a:t>
            </a:r>
          </a:p>
          <a:p>
            <a:pPr algn="ctr">
              <a:lnSpc>
                <a:spcPts val="2411"/>
              </a:lnSpc>
              <a:spcBef>
                <a:spcPct val="0"/>
              </a:spcBef>
            </a:pPr>
          </a:p>
          <a:p>
            <a:pPr algn="ctr">
              <a:lnSpc>
                <a:spcPts val="2411"/>
              </a:lnSpc>
              <a:spcBef>
                <a:spcPct val="0"/>
              </a:spcBef>
            </a:pPr>
            <a:r>
              <a:rPr lang="en-US" b="true" sz="1855">
                <a:solidFill>
                  <a:srgbClr val="000000"/>
                </a:solidFill>
                <a:latin typeface="Klein Bold"/>
                <a:ea typeface="Klein Bold"/>
                <a:cs typeface="Klein Bold"/>
                <a:sym typeface="Klein Bold"/>
              </a:rPr>
              <a:t>Workflow:</a:t>
            </a:r>
          </a:p>
          <a:p>
            <a:pPr algn="ctr">
              <a:lnSpc>
                <a:spcPts val="2411"/>
              </a:lnSpc>
              <a:spcBef>
                <a:spcPct val="0"/>
              </a:spcBef>
            </a:pPr>
            <a:r>
              <a:rPr lang="en-US" b="true" sz="1855">
                <a:solidFill>
                  <a:srgbClr val="000000"/>
                </a:solidFill>
                <a:latin typeface="Klein Bold"/>
                <a:ea typeface="Klein Bold"/>
                <a:cs typeface="Klein Bold"/>
                <a:sym typeface="Klein Bold"/>
              </a:rPr>
              <a:t>Capture video feed or image.</a:t>
            </a:r>
          </a:p>
          <a:p>
            <a:pPr algn="ctr">
              <a:lnSpc>
                <a:spcPts val="2411"/>
              </a:lnSpc>
              <a:spcBef>
                <a:spcPct val="0"/>
              </a:spcBef>
            </a:pPr>
            <a:r>
              <a:rPr lang="en-US" b="true" sz="1855">
                <a:solidFill>
                  <a:srgbClr val="000000"/>
                </a:solidFill>
                <a:latin typeface="Klein Bold"/>
                <a:ea typeface="Klein Bold"/>
                <a:cs typeface="Klein Bold"/>
                <a:sym typeface="Klein Bold"/>
              </a:rPr>
              <a:t>Convert to grayscale for preprocessing.</a:t>
            </a:r>
          </a:p>
          <a:p>
            <a:pPr algn="ctr">
              <a:lnSpc>
                <a:spcPts val="2411"/>
              </a:lnSpc>
              <a:spcBef>
                <a:spcPct val="0"/>
              </a:spcBef>
            </a:pPr>
            <a:r>
              <a:rPr lang="en-US" b="true" sz="1855">
                <a:solidFill>
                  <a:srgbClr val="000000"/>
                </a:solidFill>
                <a:latin typeface="Klein Bold"/>
                <a:ea typeface="Klein Bold"/>
                <a:cs typeface="Klein Bold"/>
                <a:sym typeface="Klein Bold"/>
              </a:rPr>
              <a:t>Apply Haar Cascade to detect plates.</a:t>
            </a:r>
          </a:p>
          <a:p>
            <a:pPr algn="ctr">
              <a:lnSpc>
                <a:spcPts val="2411"/>
              </a:lnSpc>
              <a:spcBef>
                <a:spcPct val="0"/>
              </a:spcBef>
            </a:pPr>
            <a:r>
              <a:rPr lang="en-US" b="true" sz="1855">
                <a:solidFill>
                  <a:srgbClr val="000000"/>
                </a:solidFill>
                <a:latin typeface="Klein Bold"/>
                <a:ea typeface="Klein Bold"/>
                <a:cs typeface="Klein Bold"/>
                <a:sym typeface="Klein Bold"/>
              </a:rPr>
              <a:t>Display or save the extracted plate region.</a:t>
            </a:r>
          </a:p>
          <a:p>
            <a:pPr algn="ctr">
              <a:lnSpc>
                <a:spcPts val="2411"/>
              </a:lnSpc>
              <a:spcBef>
                <a:spcPct val="0"/>
              </a:spcBef>
            </a:pPr>
          </a:p>
          <a:p>
            <a:pPr algn="ctr">
              <a:lnSpc>
                <a:spcPts val="2411"/>
              </a:lnSpc>
              <a:spcBef>
                <a:spcPct val="0"/>
              </a:spcBef>
            </a:pPr>
            <a:r>
              <a:rPr lang="en-US" b="true" sz="1855">
                <a:solidFill>
                  <a:srgbClr val="000000"/>
                </a:solidFill>
                <a:latin typeface="Klein Bold"/>
                <a:ea typeface="Klein Bold"/>
                <a:cs typeface="Klein Bold"/>
                <a:sym typeface="Klein Bold"/>
              </a:rPr>
              <a:t>Output:</a:t>
            </a:r>
          </a:p>
          <a:p>
            <a:pPr algn="ctr">
              <a:lnSpc>
                <a:spcPts val="2411"/>
              </a:lnSpc>
              <a:spcBef>
                <a:spcPct val="0"/>
              </a:spcBef>
            </a:pPr>
            <a:r>
              <a:rPr lang="en-US" b="true" sz="1855">
                <a:solidFill>
                  <a:srgbClr val="000000"/>
                </a:solidFill>
                <a:latin typeface="Klein Bold"/>
                <a:ea typeface="Klein Bold"/>
                <a:cs typeface="Klein Bold"/>
                <a:sym typeface="Klein Bold"/>
              </a:rPr>
              <a:t>Real-time detection and bounding box visualization of license plates.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876106" y="-2986333"/>
            <a:ext cx="15978794" cy="15978794"/>
          </a:xfrm>
          <a:custGeom>
            <a:avLst/>
            <a:gdLst/>
            <a:ahLst/>
            <a:cxnLst/>
            <a:rect r="r" b="b" t="t" l="l"/>
            <a:pathLst>
              <a:path h="15978794" w="15978794">
                <a:moveTo>
                  <a:pt x="0" y="0"/>
                </a:moveTo>
                <a:lnTo>
                  <a:pt x="15978795" y="0"/>
                </a:lnTo>
                <a:lnTo>
                  <a:pt x="15978795" y="15978794"/>
                </a:lnTo>
                <a:lnTo>
                  <a:pt x="0" y="15978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526473"/>
            <a:ext cx="9033569" cy="7234053"/>
          </a:xfrm>
          <a:custGeom>
            <a:avLst/>
            <a:gdLst/>
            <a:ahLst/>
            <a:cxnLst/>
            <a:rect r="r" b="b" t="t" l="l"/>
            <a:pathLst>
              <a:path h="7234053" w="9033569">
                <a:moveTo>
                  <a:pt x="0" y="0"/>
                </a:moveTo>
                <a:lnTo>
                  <a:pt x="9033569" y="0"/>
                </a:lnTo>
                <a:lnTo>
                  <a:pt x="9033569" y="7234054"/>
                </a:lnTo>
                <a:lnTo>
                  <a:pt x="0" y="7234054"/>
                </a:lnTo>
                <a:lnTo>
                  <a:pt x="0" y="0"/>
                </a:lnTo>
                <a:close/>
              </a:path>
            </a:pathLst>
          </a:custGeom>
          <a:blipFill>
            <a:blip r:embed="rId4"/>
            <a:stretch>
              <a:fillRect l="0" t="0" r="0" b="0"/>
            </a:stretch>
          </a:blipFill>
        </p:spPr>
      </p:sp>
      <p:sp>
        <p:nvSpPr>
          <p:cNvPr name="TextBox 4" id="4"/>
          <p:cNvSpPr txBox="true"/>
          <p:nvPr/>
        </p:nvSpPr>
        <p:spPr>
          <a:xfrm rot="0">
            <a:off x="1028700" y="3840802"/>
            <a:ext cx="3207072" cy="1162262"/>
          </a:xfrm>
          <a:prstGeom prst="rect">
            <a:avLst/>
          </a:prstGeom>
        </p:spPr>
        <p:txBody>
          <a:bodyPr anchor="t" rtlCol="false" tIns="0" lIns="0" bIns="0" rIns="0">
            <a:spAutoFit/>
          </a:bodyPr>
          <a:lstStyle/>
          <a:p>
            <a:pPr algn="l">
              <a:lnSpc>
                <a:spcPts val="9373"/>
              </a:lnSpc>
            </a:pPr>
            <a:r>
              <a:rPr lang="en-US" sz="7210" b="true">
                <a:solidFill>
                  <a:srgbClr val="FFFFFF"/>
                </a:solidFill>
                <a:latin typeface="Klein Bold"/>
                <a:ea typeface="Klein Bold"/>
                <a:cs typeface="Klein Bold"/>
                <a:sym typeface="Klein Bold"/>
              </a:rPr>
              <a:t>DAY4</a:t>
            </a:r>
          </a:p>
        </p:txBody>
      </p:sp>
      <p:sp>
        <p:nvSpPr>
          <p:cNvPr name="TextBox 5" id="5"/>
          <p:cNvSpPr txBox="true"/>
          <p:nvPr/>
        </p:nvSpPr>
        <p:spPr>
          <a:xfrm rot="0">
            <a:off x="476818" y="5697560"/>
            <a:ext cx="6551065" cy="1306196"/>
          </a:xfrm>
          <a:prstGeom prst="rect">
            <a:avLst/>
          </a:prstGeom>
        </p:spPr>
        <p:txBody>
          <a:bodyPr anchor="t" rtlCol="false" tIns="0" lIns="0" bIns="0" rIns="0">
            <a:spAutoFit/>
          </a:bodyPr>
          <a:lstStyle/>
          <a:p>
            <a:pPr algn="ctr">
              <a:lnSpc>
                <a:spcPts val="5179"/>
              </a:lnSpc>
              <a:spcBef>
                <a:spcPct val="0"/>
              </a:spcBef>
            </a:pPr>
            <a:r>
              <a:rPr lang="en-US" sz="3699">
                <a:solidFill>
                  <a:srgbClr val="FFFFFF"/>
                </a:solidFill>
                <a:latin typeface="Helios"/>
                <a:ea typeface="Helios"/>
                <a:cs typeface="Helios"/>
                <a:sym typeface="Helios"/>
              </a:rPr>
              <a:t>-Artifical Neural Network(ANN)</a:t>
            </a:r>
          </a:p>
          <a:p>
            <a:pPr algn="ctr">
              <a:lnSpc>
                <a:spcPts val="5179"/>
              </a:lnSpc>
              <a:spcBef>
                <a:spcPct val="0"/>
              </a:spcBef>
            </a:pPr>
            <a:r>
              <a:rPr lang="en-US" sz="3699">
                <a:solidFill>
                  <a:srgbClr val="FFFFFF"/>
                </a:solidFill>
                <a:latin typeface="Helios"/>
                <a:ea typeface="Helios"/>
                <a:cs typeface="Helios"/>
                <a:sym typeface="Helios"/>
              </a:rPr>
              <a:t>-Deep Learning</a:t>
            </a:r>
          </a:p>
        </p:txBody>
      </p:sp>
      <p:sp>
        <p:nvSpPr>
          <p:cNvPr name="TextBox 6" id="6"/>
          <p:cNvSpPr txBox="true"/>
          <p:nvPr/>
        </p:nvSpPr>
        <p:spPr>
          <a:xfrm rot="0">
            <a:off x="10111540" y="2007020"/>
            <a:ext cx="7147760" cy="6670040"/>
          </a:xfrm>
          <a:prstGeom prst="rect">
            <a:avLst/>
          </a:prstGeom>
        </p:spPr>
        <p:txBody>
          <a:bodyPr anchor="t" rtlCol="false" tIns="0" lIns="0" bIns="0" rIns="0">
            <a:spAutoFit/>
          </a:bodyPr>
          <a:lstStyle/>
          <a:p>
            <a:pPr algn="ctr">
              <a:lnSpc>
                <a:spcPts val="4059"/>
              </a:lnSpc>
              <a:spcBef>
                <a:spcPct val="0"/>
              </a:spcBef>
            </a:pPr>
            <a:r>
              <a:rPr lang="en-US" sz="2899">
                <a:solidFill>
                  <a:srgbClr val="000000"/>
                </a:solidFill>
                <a:latin typeface="Helios"/>
                <a:ea typeface="Helios"/>
                <a:cs typeface="Helios"/>
                <a:sym typeface="Helios"/>
              </a:rPr>
              <a:t>Artificial Neural Network (ANN):</a:t>
            </a:r>
          </a:p>
          <a:p>
            <a:pPr algn="ctr">
              <a:lnSpc>
                <a:spcPts val="4059"/>
              </a:lnSpc>
              <a:spcBef>
                <a:spcPct val="0"/>
              </a:spcBef>
            </a:pPr>
            <a:r>
              <a:rPr lang="en-US" sz="2899">
                <a:solidFill>
                  <a:srgbClr val="000000"/>
                </a:solidFill>
                <a:latin typeface="Helios"/>
                <a:ea typeface="Helios"/>
                <a:cs typeface="Helios"/>
                <a:sym typeface="Helios"/>
              </a:rPr>
              <a:t>An ANN is a model inspired by the human brain, with an input layer, hidden layers for pattern extraction, and an output layer for predictions. It uses activation functions (e.g., ReLU, Sigmoid) to learn complex patterns.</a:t>
            </a:r>
          </a:p>
          <a:p>
            <a:pPr algn="ctr">
              <a:lnSpc>
                <a:spcPts val="4059"/>
              </a:lnSpc>
              <a:spcBef>
                <a:spcPct val="0"/>
              </a:spcBef>
            </a:pPr>
            <a:r>
              <a:rPr lang="en-US" sz="2899">
                <a:solidFill>
                  <a:srgbClr val="000000"/>
                </a:solidFill>
                <a:latin typeface="Helios"/>
                <a:ea typeface="Helios"/>
                <a:cs typeface="Helios"/>
                <a:sym typeface="Helios"/>
              </a:rPr>
              <a:t>Deep Learning:</a:t>
            </a:r>
          </a:p>
          <a:p>
            <a:pPr algn="ctr">
              <a:lnSpc>
                <a:spcPts val="4059"/>
              </a:lnSpc>
              <a:spcBef>
                <a:spcPct val="0"/>
              </a:spcBef>
            </a:pPr>
            <a:r>
              <a:rPr lang="en-US" sz="2899">
                <a:solidFill>
                  <a:srgbClr val="000000"/>
                </a:solidFill>
                <a:latin typeface="Helios"/>
                <a:ea typeface="Helios"/>
                <a:cs typeface="Helios"/>
                <a:sym typeface="Helios"/>
              </a:rPr>
              <a:t>A subset of machine learning using ANNs with multiple hidden layers for hierarchical learning. It is effective for tasks like image recognition, NLP, and speech recognition, processing large datasets.</a:t>
            </a:r>
          </a:p>
        </p:txBody>
      </p:sp>
      <p:sp>
        <p:nvSpPr>
          <p:cNvPr name="TextBox 7" id="7"/>
          <p:cNvSpPr txBox="true"/>
          <p:nvPr/>
        </p:nvSpPr>
        <p:spPr>
          <a:xfrm rot="0">
            <a:off x="10111540" y="9201150"/>
            <a:ext cx="7412831" cy="3587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Helios"/>
                <a:ea typeface="Helios"/>
                <a:cs typeface="Helios"/>
                <a:sym typeface="Helios"/>
              </a:rPr>
              <a:t>Repository link-https://github.com/rohini-reddy08/DL-assignmenet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340491"/>
            <a:chOff x="0" y="0"/>
            <a:chExt cx="4816593" cy="616426"/>
          </a:xfrm>
        </p:grpSpPr>
        <p:sp>
          <p:nvSpPr>
            <p:cNvPr name="Freeform 3" id="3"/>
            <p:cNvSpPr/>
            <p:nvPr/>
          </p:nvSpPr>
          <p:spPr>
            <a:xfrm flipH="false" flipV="false" rot="0">
              <a:off x="0" y="0"/>
              <a:ext cx="4816592" cy="616426"/>
            </a:xfrm>
            <a:custGeom>
              <a:avLst/>
              <a:gdLst/>
              <a:ahLst/>
              <a:cxnLst/>
              <a:rect r="r" b="b" t="t" l="l"/>
              <a:pathLst>
                <a:path h="616426" w="4816592">
                  <a:moveTo>
                    <a:pt x="0" y="0"/>
                  </a:moveTo>
                  <a:lnTo>
                    <a:pt x="4816592" y="0"/>
                  </a:lnTo>
                  <a:lnTo>
                    <a:pt x="4816592" y="616426"/>
                  </a:lnTo>
                  <a:lnTo>
                    <a:pt x="0" y="616426"/>
                  </a:lnTo>
                  <a:close/>
                </a:path>
              </a:pathLst>
            </a:custGeom>
            <a:solidFill>
              <a:srgbClr val="153969"/>
            </a:solidFill>
          </p:spPr>
        </p:sp>
        <p:sp>
          <p:nvSpPr>
            <p:cNvPr name="TextBox 4" id="4"/>
            <p:cNvSpPr txBox="true"/>
            <p:nvPr/>
          </p:nvSpPr>
          <p:spPr>
            <a:xfrm>
              <a:off x="0" y="-57150"/>
              <a:ext cx="4816593" cy="673576"/>
            </a:xfrm>
            <a:prstGeom prst="rect">
              <a:avLst/>
            </a:prstGeom>
          </p:spPr>
          <p:txBody>
            <a:bodyPr anchor="ctr" rtlCol="false" tIns="50800" lIns="50800" bIns="50800" rIns="50800"/>
            <a:lstStyle/>
            <a:p>
              <a:pPr algn="ctr">
                <a:lnSpc>
                  <a:spcPts val="3639"/>
                </a:lnSpc>
              </a:pPr>
            </a:p>
          </p:txBody>
        </p:sp>
      </p:grpSp>
      <p:grpSp>
        <p:nvGrpSpPr>
          <p:cNvPr name="Group 5" id="5"/>
          <p:cNvGrpSpPr/>
          <p:nvPr/>
        </p:nvGrpSpPr>
        <p:grpSpPr>
          <a:xfrm rot="0">
            <a:off x="0" y="0"/>
            <a:ext cx="18288000" cy="2340491"/>
            <a:chOff x="0" y="0"/>
            <a:chExt cx="24384000" cy="3120655"/>
          </a:xfrm>
        </p:grpSpPr>
        <p:pic>
          <p:nvPicPr>
            <p:cNvPr name="Picture 6" id="6"/>
            <p:cNvPicPr>
              <a:picLocks noChangeAspect="true"/>
            </p:cNvPicPr>
            <p:nvPr/>
          </p:nvPicPr>
          <p:blipFill>
            <a:blip r:embed="rId2">
              <a:alphaModFix amt="14000"/>
            </a:blip>
            <a:srcRect l="0" t="45734" r="0" b="45734"/>
            <a:stretch>
              <a:fillRect/>
            </a:stretch>
          </p:blipFill>
          <p:spPr>
            <a:xfrm flipH="false" flipV="false">
              <a:off x="0" y="0"/>
              <a:ext cx="24384000" cy="3120655"/>
            </a:xfrm>
            <a:prstGeom prst="rect">
              <a:avLst/>
            </a:prstGeom>
          </p:spPr>
        </p:pic>
      </p:grpSp>
      <p:sp>
        <p:nvSpPr>
          <p:cNvPr name="Freeform 7" id="7"/>
          <p:cNvSpPr/>
          <p:nvPr/>
        </p:nvSpPr>
        <p:spPr>
          <a:xfrm flipH="false" flipV="false" rot="0">
            <a:off x="3552484" y="5562284"/>
            <a:ext cx="11183033" cy="3268435"/>
          </a:xfrm>
          <a:custGeom>
            <a:avLst/>
            <a:gdLst/>
            <a:ahLst/>
            <a:cxnLst/>
            <a:rect r="r" b="b" t="t" l="l"/>
            <a:pathLst>
              <a:path h="3268435" w="11183033">
                <a:moveTo>
                  <a:pt x="0" y="0"/>
                </a:moveTo>
                <a:lnTo>
                  <a:pt x="11183032" y="0"/>
                </a:lnTo>
                <a:lnTo>
                  <a:pt x="11183032" y="3268436"/>
                </a:lnTo>
                <a:lnTo>
                  <a:pt x="0" y="3268436"/>
                </a:lnTo>
                <a:lnTo>
                  <a:pt x="0" y="0"/>
                </a:lnTo>
                <a:close/>
              </a:path>
            </a:pathLst>
          </a:custGeom>
          <a:blipFill>
            <a:blip r:embed="rId3"/>
            <a:stretch>
              <a:fillRect l="0" t="0" r="0" b="0"/>
            </a:stretch>
          </a:blipFill>
        </p:spPr>
      </p:sp>
      <p:sp>
        <p:nvSpPr>
          <p:cNvPr name="TextBox 8" id="8"/>
          <p:cNvSpPr txBox="true"/>
          <p:nvPr/>
        </p:nvSpPr>
        <p:spPr>
          <a:xfrm rot="0">
            <a:off x="3958217" y="3586544"/>
            <a:ext cx="9753459" cy="990600"/>
          </a:xfrm>
          <a:prstGeom prst="rect">
            <a:avLst/>
          </a:prstGeom>
        </p:spPr>
        <p:txBody>
          <a:bodyPr anchor="t" rtlCol="false" tIns="0" lIns="0" bIns="0" rIns="0">
            <a:spAutoFit/>
          </a:bodyPr>
          <a:lstStyle/>
          <a:p>
            <a:pPr algn="l">
              <a:lnSpc>
                <a:spcPts val="7800"/>
              </a:lnSpc>
            </a:pPr>
            <a:r>
              <a:rPr lang="en-US" b="true" sz="6000">
                <a:solidFill>
                  <a:srgbClr val="718BAB"/>
                </a:solidFill>
                <a:latin typeface="Klein Bold"/>
                <a:ea typeface="Klein Bold"/>
                <a:cs typeface="Klein Bold"/>
                <a:sym typeface="Klein Bold"/>
              </a:rPr>
              <a:t>Github contributuions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DAGY3bz84r8</dc:identifier>
  <dcterms:modified xsi:type="dcterms:W3CDTF">2011-08-01T06:04:30Z</dcterms:modified>
  <cp:revision>1</cp:revision>
  <dc:title>Code Proti</dc:title>
</cp:coreProperties>
</file>