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 snapToGrid="0" snapToObjects="1"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58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3200" b="1">
                <a:solidFill>
                  <a:srgbClr val="00467F"/>
                </a:solidFill>
              </a:defRPr>
            </a:pPr>
            <a:r>
              <a:t>Smart Water Consumption Monitoring &amp; Leak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Data-Driven Approach to Detect Leaks and Optimize Water Supply</a:t>
            </a:r>
          </a:p>
          <a:p>
            <a:r>
              <a:t>Presented by</a:t>
            </a:r>
            <a:r>
              <a:rPr/>
              <a:t>: </a:t>
            </a:r>
            <a:r>
              <a:rPr lang="en-US" dirty="0" err="1" smtClean="0"/>
              <a:t>Rohini</a:t>
            </a:r>
            <a:r>
              <a:rPr lang="en-US" dirty="0" smtClean="0"/>
              <a:t> </a:t>
            </a:r>
            <a:r>
              <a:rPr lang="en-US" dirty="0" err="1" smtClean="0"/>
              <a:t>Hiremath</a:t>
            </a:r>
            <a:endParaRPr/>
          </a:p>
          <a:p>
            <a:r>
              <a:t>Date</a:t>
            </a:r>
            <a:r>
              <a:rPr/>
              <a:t>: </a:t>
            </a:r>
            <a:r>
              <a:rPr smtClean="0"/>
              <a:t>[</a:t>
            </a:r>
            <a:r>
              <a:rPr lang="en-US" dirty="0" smtClean="0"/>
              <a:t>25/5/2025</a:t>
            </a:r>
            <a:r>
              <a:rPr smtClean="0"/>
              <a:t>]</a:t>
            </a:r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182880" y="5943600"/>
            <a:ext cx="8229600" cy="365760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467F"/>
                </a:solidFill>
              </a:defRPr>
            </a:pPr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Install smart meters city-wide.</a:t>
            </a:r>
          </a:p>
          <a:p>
            <a:r>
              <a:t>• Send automated alerts for abnormal usage.</a:t>
            </a:r>
          </a:p>
          <a:p>
            <a:r>
              <a:t>• Plan preventive maintenance in risky zones.</a:t>
            </a:r>
          </a:p>
          <a:p>
            <a:r>
              <a:t>• Conduct public awareness campaigns.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880" y="5943600"/>
            <a:ext cx="8229600" cy="365760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467F"/>
                </a:solidFill>
              </a:defRPr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mtClean="0"/>
              <a:t>End-to-end </a:t>
            </a:r>
            <a:r>
              <a:t>solution for water management.</a:t>
            </a:r>
          </a:p>
          <a:p>
            <a:r>
              <a:rPr smtClean="0"/>
              <a:t>ML </a:t>
            </a:r>
            <a:r>
              <a:t>helps predict and prevent leaks.</a:t>
            </a:r>
          </a:p>
          <a:p>
            <a:r>
              <a:rPr smtClean="0"/>
              <a:t>Future </a:t>
            </a:r>
            <a:r>
              <a:t>scope:</a:t>
            </a:r>
          </a:p>
          <a:p>
            <a:r>
              <a:t>  - Deep learning models</a:t>
            </a:r>
          </a:p>
          <a:p>
            <a:r>
              <a:t>  - Real-time GIS dashboards</a:t>
            </a:r>
          </a:p>
          <a:p>
            <a:r>
              <a:t>  - Mobile alerts for users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880" y="5943600"/>
            <a:ext cx="8229600" cy="365760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467F"/>
                </a:solidFill>
              </a:defRPr>
            </a:pPr>
            <a:endParaRPr/>
          </a:p>
        </p:txBody>
      </p:sp>
      <p:pic>
        <p:nvPicPr>
          <p:cNvPr id="5" name="Content Placeholder 4" descr="pexels-george-dolgikh-551816-207216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85395"/>
            <a:ext cx="9144000" cy="5439205"/>
          </a:xfrm>
        </p:spPr>
      </p:pic>
      <p:sp>
        <p:nvSpPr>
          <p:cNvPr id="4" name="Rectangle 3"/>
          <p:cNvSpPr/>
          <p:nvPr/>
        </p:nvSpPr>
        <p:spPr>
          <a:xfrm>
            <a:off x="182880" y="5943600"/>
            <a:ext cx="8229600" cy="365760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467F"/>
                </a:solidFill>
              </a:defRPr>
            </a:pPr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mtClean="0"/>
              <a:t>Monitor </a:t>
            </a:r>
            <a:r>
              <a:t>water usage trends using smart meter data.</a:t>
            </a:r>
          </a:p>
          <a:p>
            <a:r>
              <a:rPr smtClean="0"/>
              <a:t>Detect </a:t>
            </a:r>
            <a:r>
              <a:t>anomalies indicating leaks or misuse.</a:t>
            </a:r>
          </a:p>
          <a:p>
            <a:r>
              <a:rPr smtClean="0"/>
              <a:t>Optimize </a:t>
            </a:r>
            <a:r>
              <a:t>water supply with consumption insights.</a:t>
            </a:r>
          </a:p>
          <a:p>
            <a:r>
              <a:rPr smtClean="0"/>
              <a:t>Leverage </a:t>
            </a:r>
            <a:r>
              <a:t>ML and dashboards for automation.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880" y="5943600"/>
            <a:ext cx="8229600" cy="365760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467F"/>
                </a:solidFill>
              </a:defRPr>
            </a:pPr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mtClean="0"/>
              <a:t>Water </a:t>
            </a:r>
            <a:r>
              <a:t>scarcity affects millions globally.</a:t>
            </a:r>
          </a:p>
          <a:p>
            <a:r>
              <a:rPr smtClean="0"/>
              <a:t>30–40</a:t>
            </a:r>
            <a:r>
              <a:t>% of urban water lost due to leaks and mismanagement.</a:t>
            </a:r>
          </a:p>
          <a:p>
            <a:r>
              <a:rPr smtClean="0"/>
              <a:t>Traditional </a:t>
            </a:r>
            <a:r>
              <a:t>detection methods are inefficient.</a:t>
            </a:r>
          </a:p>
          <a:p>
            <a:r>
              <a:rPr smtClean="0"/>
              <a:t> </a:t>
            </a:r>
            <a:r>
              <a:t>Need for real-time, automated leak detection.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880" y="5943600"/>
            <a:ext cx="8229600" cy="365760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467F"/>
                </a:solidFill>
              </a:defRPr>
            </a:pPr>
            <a:r>
              <a:t>Methodology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t>1. Data Collection</a:t>
            </a:r>
          </a:p>
          <a:p>
            <a:pPr>
              <a:buNone/>
            </a:pPr>
            <a:r>
              <a:t>2. MySQL Database Design</a:t>
            </a:r>
          </a:p>
          <a:p>
            <a:pPr>
              <a:buNone/>
            </a:pPr>
            <a:r>
              <a:t>3. Exploratory Data Analysis</a:t>
            </a:r>
          </a:p>
          <a:p>
            <a:pPr>
              <a:buNone/>
            </a:pPr>
            <a:r>
              <a:rPr lang="en-US" dirty="0" smtClean="0"/>
              <a:t>4</a:t>
            </a:r>
            <a:r>
              <a:rPr smtClean="0"/>
              <a:t>. </a:t>
            </a:r>
            <a:r>
              <a:t>Dashboard Creation (Power BI)</a:t>
            </a:r>
          </a:p>
          <a:p>
            <a:pPr>
              <a:buNone/>
            </a:pPr>
            <a:r>
              <a:rPr lang="en-US" dirty="0" smtClean="0"/>
              <a:t>5</a:t>
            </a:r>
            <a:r>
              <a:rPr smtClean="0"/>
              <a:t>. </a:t>
            </a:r>
            <a:r>
              <a:t>Insights &amp; Recommendations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880" y="5943600"/>
            <a:ext cx="8229600" cy="365760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467F"/>
                </a:solidFill>
              </a:defRPr>
            </a:pPr>
            <a:r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t>• Sources: Smart meters, weather APIs, population data.</a:t>
            </a:r>
          </a:p>
          <a:p>
            <a:pPr>
              <a:buNone/>
            </a:pPr>
            <a:r>
              <a:t>• Metrics: Consumption (L), pressure (bar), temperature, rainfall.</a:t>
            </a:r>
          </a:p>
          <a:p>
            <a:pPr>
              <a:buNone/>
            </a:pPr>
            <a:r>
              <a:t>• Example Record:</a:t>
            </a:r>
          </a:p>
          <a:p>
            <a:pPr>
              <a:buNone/>
            </a:pPr>
            <a:r>
              <a:t>| Date | Household ID | Consumption | Pressure | Temp | Rainfall |</a:t>
            </a:r>
          </a:p>
          <a:p>
            <a:pPr>
              <a:buNone/>
            </a:pPr>
            <a:r>
              <a:t>|------|--------------|-------------|----------|------|----------|</a:t>
            </a:r>
          </a:p>
          <a:p>
            <a:pPr>
              <a:buNone/>
            </a:pPr>
            <a:r>
              <a:t>| 2025-05-01 | 102 | 430 L | 3.2 bar | 30.5°C | 0 </a:t>
            </a:r>
            <a:r>
              <a:rPr/>
              <a:t>mm </a:t>
            </a:r>
            <a:r>
              <a:rPr smtClean="0"/>
              <a:t>|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467F"/>
                </a:solidFill>
              </a:defRPr>
            </a:pPr>
            <a:r>
              <a:t>MySQL 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• Tables: household_usage, pipeline_maintenance, weather_data, demographics.</a:t>
            </a:r>
          </a:p>
          <a:p>
            <a:r>
              <a:t>• Relationships:</a:t>
            </a:r>
          </a:p>
          <a:p>
            <a:r>
              <a:t>  - household_usage linked to demographics and weather_data.</a:t>
            </a:r>
          </a:p>
          <a:p>
            <a:r>
              <a:t>  - maintenance logs tied to location ID.</a:t>
            </a:r>
          </a:p>
          <a:p>
            <a:endParaRPr/>
          </a:p>
          <a:p>
            <a:r>
              <a:t>[Insert ER Diagram or Schema Visual here]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880" y="5943600"/>
            <a:ext cx="8229600" cy="365760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467F"/>
                </a:solidFill>
              </a:defRPr>
            </a:pPr>
            <a:r>
              <a:t>Exploratory Data Analysis (EDA)</a:t>
            </a:r>
          </a:p>
        </p:txBody>
      </p:sp>
      <p:pic>
        <p:nvPicPr>
          <p:cNvPr id="5" name="Content Placeholder 4" descr="wate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693" y="1417638"/>
            <a:ext cx="8162614" cy="3857747"/>
          </a:xfrm>
        </p:spPr>
      </p:pic>
      <p:sp>
        <p:nvSpPr>
          <p:cNvPr id="4" name="Rectangle 3"/>
          <p:cNvSpPr/>
          <p:nvPr/>
        </p:nvSpPr>
        <p:spPr>
          <a:xfrm>
            <a:off x="182880" y="5275385"/>
            <a:ext cx="8503920" cy="858129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</a:rPr>
              <a:t>“</a:t>
            </a:r>
            <a:r>
              <a:rPr lang="en-US" sz="1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</a:rPr>
              <a:t>Daily Water Consumption Over 30 Days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</a:rPr>
              <a:t>”</a:t>
            </a:r>
            <a:endParaRPr sz="140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467F"/>
                </a:solidFill>
              </a:defRPr>
            </a:pPr>
            <a:r>
              <a:t>Power BI Dashboard</a:t>
            </a:r>
          </a:p>
        </p:txBody>
      </p:sp>
      <p:pic>
        <p:nvPicPr>
          <p:cNvPr id="5" name="Content Placeholder 4" descr="ChatGPT Image May 27, 2025, 04_02_12 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54402"/>
            <a:ext cx="4793673" cy="3380508"/>
          </a:xfrm>
        </p:spPr>
      </p:pic>
      <p:sp>
        <p:nvSpPr>
          <p:cNvPr id="4" name="Rectangle 3"/>
          <p:cNvSpPr/>
          <p:nvPr/>
        </p:nvSpPr>
        <p:spPr>
          <a:xfrm>
            <a:off x="182880" y="5943600"/>
            <a:ext cx="8229600" cy="365760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82880" y="4765964"/>
            <a:ext cx="8961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• Features:</a:t>
            </a:r>
          </a:p>
          <a:p>
            <a:r>
              <a:rPr lang="en-US" dirty="0" smtClean="0"/>
              <a:t>  - Line graphs: Daily/weekly/monthly usage.</a:t>
            </a:r>
          </a:p>
          <a:p>
            <a:r>
              <a:rPr lang="en-US" dirty="0" smtClean="0"/>
              <a:t>  - </a:t>
            </a:r>
            <a:r>
              <a:rPr lang="en-US" dirty="0" err="1" smtClean="0"/>
              <a:t>Heatmaps</a:t>
            </a:r>
            <a:r>
              <a:rPr lang="en-US" dirty="0" smtClean="0"/>
              <a:t>: Geographical leak hotspots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" name="Picture 7" descr="ChatGPT Image May 27, 2025, 05_07_58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345" y="1154402"/>
            <a:ext cx="3948544" cy="31959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467F"/>
                </a:solidFill>
              </a:defRPr>
            </a:pPr>
            <a:r>
              <a:t>Results &amp;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417639"/>
            <a:ext cx="8229600" cy="4525963"/>
          </a:xfrm>
        </p:spPr>
        <p:txBody>
          <a:bodyPr/>
          <a:lstStyle/>
          <a:p>
            <a:pPr>
              <a:buNone/>
            </a:pPr>
            <a:endParaRPr/>
          </a:p>
          <a:p>
            <a:pPr>
              <a:buNone/>
            </a:pPr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182880" y="5943600"/>
            <a:ext cx="8229600" cy="365760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5" name="Picture 4" descr="weekly_water_usage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9"/>
            <a:ext cx="9143999" cy="35007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2880" y="5020272"/>
            <a:ext cx="89611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42 potential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leaks found in 3 months.</a:t>
            </a:r>
          </a:p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• 12% reduction in water usage post-alerts.</a:t>
            </a:r>
          </a:p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• Repair response time improved by 40%.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300</TotalTime>
  <Words>356</Words>
  <Application>Microsoft Macintosh PowerPoint</Application>
  <PresentationFormat>On-screen Show (4:3)</PresentationFormat>
  <Paragraphs>56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Smart Water Consumption Monitoring &amp; Leak Detection</vt:lpstr>
      <vt:lpstr>Objective</vt:lpstr>
      <vt:lpstr>Problem Statement</vt:lpstr>
      <vt:lpstr>Methodology Overview</vt:lpstr>
      <vt:lpstr>Data Collection</vt:lpstr>
      <vt:lpstr>MySQL Database Design</vt:lpstr>
      <vt:lpstr>Exploratory Data Analysis (EDA)</vt:lpstr>
      <vt:lpstr>Power BI Dashboard</vt:lpstr>
      <vt:lpstr>Results &amp; Findings</vt:lpstr>
      <vt:lpstr>Recommendations</vt:lpstr>
      <vt:lpstr>Conclusion</vt:lpstr>
      <vt:lpstr>Slide 12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Water Consumption Monitoring &amp; Leak Detection</dc:title>
  <dc:creator>roo</dc:creator>
  <dc:description>generated using python-pptx</dc:description>
  <cp:lastModifiedBy>Dell</cp:lastModifiedBy>
  <cp:revision>25</cp:revision>
  <dcterms:created xsi:type="dcterms:W3CDTF">2013-01-27T09:14:16Z</dcterms:created>
  <dcterms:modified xsi:type="dcterms:W3CDTF">2025-05-27T10:33:38Z</dcterms:modified>
</cp:coreProperties>
</file>