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2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D1F8-2746-4B1A-8EFB-C4F0267C7B7B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9D09-2CD8-44DC-BD11-7D112C6E5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04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D1F8-2746-4B1A-8EFB-C4F0267C7B7B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9D09-2CD8-44DC-BD11-7D112C6E5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7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D1F8-2746-4B1A-8EFB-C4F0267C7B7B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9D09-2CD8-44DC-BD11-7D112C6E5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45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D1F8-2746-4B1A-8EFB-C4F0267C7B7B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9D09-2CD8-44DC-BD11-7D112C6E5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19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D1F8-2746-4B1A-8EFB-C4F0267C7B7B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9D09-2CD8-44DC-BD11-7D112C6E5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24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D1F8-2746-4B1A-8EFB-C4F0267C7B7B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9D09-2CD8-44DC-BD11-7D112C6E5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72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D1F8-2746-4B1A-8EFB-C4F0267C7B7B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9D09-2CD8-44DC-BD11-7D112C6E5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22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D1F8-2746-4B1A-8EFB-C4F0267C7B7B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9D09-2CD8-44DC-BD11-7D112C6E5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64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D1F8-2746-4B1A-8EFB-C4F0267C7B7B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9D09-2CD8-44DC-BD11-7D112C6E5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83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D1F8-2746-4B1A-8EFB-C4F0267C7B7B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9D09-2CD8-44DC-BD11-7D112C6E5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22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D1F8-2746-4B1A-8EFB-C4F0267C7B7B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9D09-2CD8-44DC-BD11-7D112C6E5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36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D1F8-2746-4B1A-8EFB-C4F0267C7B7B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39D09-2CD8-44DC-BD11-7D112C6E5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02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600" b="1" dirty="0" smtClean="0"/>
              <a:t>Quantum Mechanics</a:t>
            </a:r>
            <a:br>
              <a:rPr lang="en-IN" sz="6600" b="1" dirty="0" smtClean="0"/>
            </a:br>
            <a:r>
              <a:rPr lang="en-IN" sz="6600" b="1" dirty="0" smtClean="0"/>
              <a:t>Basics and Principles</a:t>
            </a:r>
            <a:endParaRPr lang="en-IN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err="1" smtClean="0"/>
              <a:t>Rohini</a:t>
            </a:r>
            <a:r>
              <a:rPr lang="en-IN" b="1" dirty="0"/>
              <a:t> </a:t>
            </a:r>
            <a:r>
              <a:rPr lang="en-IN" b="1" dirty="0" smtClean="0"/>
              <a:t>V</a:t>
            </a:r>
          </a:p>
          <a:p>
            <a:r>
              <a:rPr lang="en-IN" b="1" dirty="0" err="1" smtClean="0"/>
              <a:t>GiQ</a:t>
            </a:r>
            <a:r>
              <a:rPr lang="en-IN" b="1" dirty="0" smtClean="0"/>
              <a:t> Indian Ambassador | IBM </a:t>
            </a:r>
            <a:r>
              <a:rPr lang="en-IN" b="1" dirty="0" err="1" smtClean="0"/>
              <a:t>Qiskit</a:t>
            </a:r>
            <a:r>
              <a:rPr lang="en-IN" b="1" dirty="0" smtClean="0"/>
              <a:t> Certified Associate Developer</a:t>
            </a:r>
            <a:br>
              <a:rPr lang="en-IN" b="1" dirty="0" smtClean="0"/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0004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Autofit/>
          </a:bodyPr>
          <a:lstStyle/>
          <a:p>
            <a:r>
              <a:rPr lang="en-IN" sz="6000" b="1" dirty="0" smtClean="0"/>
              <a:t>Interference</a:t>
            </a:r>
            <a:br>
              <a:rPr lang="en-IN" sz="6000" b="1" dirty="0" smtClean="0"/>
            </a:br>
            <a:endParaRPr lang="en-IN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In the quantum world, the states of an object can add up or cancel out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594" y="2966465"/>
            <a:ext cx="4927107" cy="302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2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b="1" dirty="0" smtClean="0"/>
              <a:t>Entanglement</a:t>
            </a:r>
            <a:endParaRPr lang="en-IN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When two </a:t>
            </a:r>
            <a:r>
              <a:rPr lang="en-IN" dirty="0" err="1" smtClean="0"/>
              <a:t>qubits</a:t>
            </a:r>
            <a:r>
              <a:rPr lang="en-IN" dirty="0" smtClean="0"/>
              <a:t> are entangled, they share a defined relationship</a:t>
            </a:r>
          </a:p>
          <a:p>
            <a:r>
              <a:rPr lang="en-IN" dirty="0" smtClean="0"/>
              <a:t>That is, when you know one object’s state you know the other as well</a:t>
            </a:r>
            <a:endParaRPr lang="en-IN" dirty="0"/>
          </a:p>
          <a:p>
            <a:r>
              <a:rPr lang="en-IN" dirty="0" smtClean="0"/>
              <a:t>Entanglement occurs between two or more </a:t>
            </a:r>
            <a:r>
              <a:rPr lang="en-IN" dirty="0" err="1" smtClean="0"/>
              <a:t>qubits</a:t>
            </a:r>
            <a:endParaRPr lang="en-IN" dirty="0"/>
          </a:p>
        </p:txBody>
      </p:sp>
      <p:pic>
        <p:nvPicPr>
          <p:cNvPr id="4" name="Picture 3" descr="47A6E620-EC07-457D-8674-0F5AB32CE14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328" y="3617683"/>
            <a:ext cx="1998015" cy="211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70A71FD-3F14-42E1-B750-CC78A83A36A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452" y="3617683"/>
            <a:ext cx="2868784" cy="2117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A050CD0D-1834-46A5-A35A-2193E0F8ADA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664" y="3617683"/>
            <a:ext cx="2297824" cy="211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65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/>
              <a:t>Spooky Action at a Distance!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>
                <a:latin typeface="IBM Plex Sans" panose="020B0604020202020204" charset="0"/>
              </a:rPr>
              <a:t>One of the foundational insights of Einstein’s Theory of Relativity is that the </a:t>
            </a:r>
            <a:r>
              <a:rPr lang="en-IN" b="1" dirty="0" smtClean="0">
                <a:latin typeface="IBM Plex Sans" panose="020B0604020202020204" charset="0"/>
              </a:rPr>
              <a:t>speed of light is a fundamental speed limit in the universe.</a:t>
            </a:r>
          </a:p>
          <a:p>
            <a:r>
              <a:rPr lang="en-IN" dirty="0" smtClean="0">
                <a:latin typeface="IBM Plex Sans" panose="020B0604020202020204" charset="0"/>
              </a:rPr>
              <a:t>No information can be transmitted faster than this speed. </a:t>
            </a:r>
          </a:p>
          <a:p>
            <a:r>
              <a:rPr lang="en-IN" dirty="0" smtClean="0">
                <a:latin typeface="IBM Plex Sans" panose="020B0604020202020204" charset="0"/>
              </a:rPr>
              <a:t>But what does entanglement say? Two objects could be correlated so that even if they were separated by </a:t>
            </a:r>
            <a:r>
              <a:rPr lang="en-IN" b="1" dirty="0" smtClean="0">
                <a:latin typeface="IBM Plex Sans" panose="020B0604020202020204" charset="0"/>
              </a:rPr>
              <a:t>millions of miles</a:t>
            </a:r>
            <a:r>
              <a:rPr lang="en-IN" dirty="0" smtClean="0">
                <a:latin typeface="IBM Plex Sans" panose="020B0604020202020204" charset="0"/>
              </a:rPr>
              <a:t>, if you changed one of them, the other one was affected too!</a:t>
            </a:r>
          </a:p>
          <a:p>
            <a:r>
              <a:rPr lang="en-IN" dirty="0" smtClean="0">
                <a:latin typeface="IBM Plex Sans" panose="020B0604020202020204" charset="0"/>
              </a:rPr>
              <a:t>To Einstein, This instantaneous change was a </a:t>
            </a:r>
            <a:r>
              <a:rPr lang="en-IN" b="1" dirty="0" smtClean="0">
                <a:latin typeface="IBM Plex Sans" panose="020B0604020202020204" charset="0"/>
              </a:rPr>
              <a:t>violation of Relativity.</a:t>
            </a:r>
            <a:endParaRPr lang="en-IN" dirty="0" smtClean="0">
              <a:latin typeface="IBM Plex Sans" panose="020B0604020202020204" charset="0"/>
            </a:endParaRPr>
          </a:p>
          <a:p>
            <a:r>
              <a:rPr lang="en-IN" dirty="0" smtClean="0">
                <a:latin typeface="IBM Plex Sans" panose="020B0604020202020204" charset="0"/>
              </a:rPr>
              <a:t>Thus he concluded that quantum mechanics must be incomplete.</a:t>
            </a:r>
          </a:p>
          <a:p>
            <a:endParaRPr lang="en-IN" dirty="0" smtClean="0">
              <a:latin typeface="IBM Plex Sans" panose="020B0604020202020204" charset="0"/>
            </a:endParaRPr>
          </a:p>
          <a:p>
            <a:endParaRPr lang="en-IN" dirty="0">
              <a:latin typeface="IBM Plex Sans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719" y="2771022"/>
            <a:ext cx="988439" cy="229204"/>
          </a:xfrm>
          <a:prstGeom prst="rect">
            <a:avLst/>
          </a:prstGeom>
        </p:spPr>
      </p:pic>
      <p:pic>
        <p:nvPicPr>
          <p:cNvPr id="8" name="Picture 7" descr="C:\Users\Admin\Downloads\BD12E965-95A7-4D61-AE4A-C6762D46BDCD.jpe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963" y="306300"/>
            <a:ext cx="1711857" cy="13843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0777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/>
              <a:t>John Bell to the Rescue!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>
                <a:latin typeface="IBM Plex Sans" panose="020B0604020202020204" charset="0"/>
              </a:rPr>
              <a:t>Einstein’s argument was theoretical!</a:t>
            </a:r>
          </a:p>
          <a:p>
            <a:r>
              <a:rPr lang="en-IN" dirty="0">
                <a:latin typeface="IBM Plex Sans" panose="020B0604020202020204" charset="0"/>
              </a:rPr>
              <a:t> </a:t>
            </a:r>
            <a:r>
              <a:rPr lang="en-IN" dirty="0" smtClean="0">
                <a:latin typeface="IBM Plex Sans" panose="020B0604020202020204" charset="0"/>
              </a:rPr>
              <a:t>  </a:t>
            </a:r>
            <a:r>
              <a:rPr lang="en-IN" dirty="0" smtClean="0">
                <a:latin typeface="IBM Plex Sans" panose="020B0604020202020204" charset="0"/>
              </a:rPr>
              <a:t>John Bell moved from </a:t>
            </a:r>
            <a:r>
              <a:rPr lang="en-IN" b="1" dirty="0" smtClean="0">
                <a:latin typeface="IBM Plex Sans" panose="020B0604020202020204" charset="0"/>
              </a:rPr>
              <a:t>theory to experiment.</a:t>
            </a:r>
          </a:p>
          <a:p>
            <a:r>
              <a:rPr lang="en-IN" b="1" dirty="0">
                <a:latin typeface="IBM Plex Sans" panose="020B0604020202020204" charset="0"/>
              </a:rPr>
              <a:t> </a:t>
            </a:r>
            <a:r>
              <a:rPr lang="en-IN" b="1" dirty="0" smtClean="0">
                <a:latin typeface="IBM Plex Sans" panose="020B0604020202020204" charset="0"/>
              </a:rPr>
              <a:t>   </a:t>
            </a:r>
            <a:r>
              <a:rPr lang="en-IN" dirty="0" smtClean="0">
                <a:latin typeface="IBM Plex Sans" panose="020B0604020202020204" charset="0"/>
              </a:rPr>
              <a:t>In 1960’s he showed that we could do an experiment to determine if QM was right or did it have any hidden information that QM missed.</a:t>
            </a:r>
          </a:p>
          <a:p>
            <a:r>
              <a:rPr lang="en-IN" dirty="0" smtClean="0">
                <a:latin typeface="IBM Plex Sans" panose="020B0604020202020204" charset="0"/>
              </a:rPr>
              <a:t>So what did the experiments say?</a:t>
            </a:r>
          </a:p>
          <a:p>
            <a:r>
              <a:rPr lang="en-IN" dirty="0" smtClean="0">
                <a:latin typeface="IBM Plex Sans" panose="020B0604020202020204" charset="0"/>
              </a:rPr>
              <a:t>The experiment is called the </a:t>
            </a:r>
            <a:r>
              <a:rPr lang="en-IN" b="1" dirty="0" smtClean="0">
                <a:latin typeface="IBM Plex Sans" panose="020B0604020202020204" charset="0"/>
              </a:rPr>
              <a:t>Bell Test.</a:t>
            </a:r>
          </a:p>
          <a:p>
            <a:r>
              <a:rPr lang="en-IN" dirty="0" smtClean="0">
                <a:latin typeface="IBM Plex Sans" panose="020B0604020202020204" charset="0"/>
              </a:rPr>
              <a:t>We’ve been doing the experiment proposed by Bell with increasing accuracy for over 40 years!</a:t>
            </a:r>
          </a:p>
          <a:p>
            <a:r>
              <a:rPr lang="en-IN" dirty="0" smtClean="0">
                <a:latin typeface="IBM Plex Sans" panose="020B0604020202020204" charset="0"/>
              </a:rPr>
              <a:t>Every experiment shows that </a:t>
            </a:r>
            <a:r>
              <a:rPr lang="en-IN" b="1" dirty="0" smtClean="0">
                <a:latin typeface="IBM Plex Sans" panose="020B0604020202020204" charset="0"/>
              </a:rPr>
              <a:t>Quantum Mechanics was right</a:t>
            </a:r>
            <a:r>
              <a:rPr lang="en-IN" dirty="0" smtClean="0">
                <a:latin typeface="IBM Plex Sans" panose="020B0604020202020204" charset="0"/>
              </a:rPr>
              <a:t>, and Einstein was wrong.</a:t>
            </a:r>
          </a:p>
          <a:p>
            <a:endParaRPr lang="en-IN" dirty="0">
              <a:latin typeface="IBM Plex Sans" panose="020B0604020202020204" charset="0"/>
            </a:endParaRPr>
          </a:p>
        </p:txBody>
      </p:sp>
      <p:pic>
        <p:nvPicPr>
          <p:cNvPr id="4" name="Picture 3" descr="1CA4D1CC-A8A4-4456-90D7-1B454C1C2CF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38" y="499421"/>
            <a:ext cx="2388727" cy="1876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685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 must to create an entangled state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Truth table of the bell states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969" y="3666331"/>
            <a:ext cx="1495425" cy="136207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587456" y="3028156"/>
            <a:ext cx="23526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57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b="1" dirty="0" smtClean="0"/>
              <a:t>Visualizations</a:t>
            </a:r>
            <a:endParaRPr lang="en-IN" sz="6600" b="1" dirty="0"/>
          </a:p>
        </p:txBody>
      </p:sp>
      <p:sp>
        <p:nvSpPr>
          <p:cNvPr id="4" name="Google Shape;2044;p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984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50" dirty="0">
              <a:solidFill>
                <a:schemeClr val="accent3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b="1" dirty="0">
                <a:latin typeface="IBM Plex Sans" panose="020B0604020202020204" charset="0"/>
              </a:rPr>
              <a:t>Circuit Diagram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b="1" dirty="0">
                <a:latin typeface="IBM Plex Sans" panose="020B0604020202020204" charset="0"/>
              </a:rPr>
              <a:t>Histogram Representation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b="1" dirty="0">
                <a:latin typeface="IBM Plex Sans" panose="020B0604020202020204" charset="0"/>
              </a:rPr>
              <a:t>State Vector Representation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b="1" dirty="0" err="1">
                <a:latin typeface="IBM Plex Sans" panose="020B0604020202020204" charset="0"/>
              </a:rPr>
              <a:t>Qsphere</a:t>
            </a:r>
            <a:r>
              <a:rPr lang="en-IN" sz="2000" b="1" dirty="0">
                <a:latin typeface="IBM Plex Sans" panose="020B0604020202020204" charset="0"/>
              </a:rPr>
              <a:t> Representation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b="1" dirty="0">
                <a:latin typeface="IBM Plex Sans" panose="020B0604020202020204" charset="0"/>
              </a:rPr>
              <a:t>Unitary Representation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b="1" dirty="0">
                <a:latin typeface="IBM Plex Sans" panose="020B0604020202020204" charset="0"/>
              </a:rPr>
              <a:t>Bloch Sphere Representation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b="1" dirty="0">
                <a:latin typeface="IBM Plex Sans" panose="020B0604020202020204" charset="0"/>
              </a:rPr>
              <a:t>Plot state city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b="1" dirty="0">
                <a:latin typeface="IBM Plex Sans" panose="020B0604020202020204" charset="0"/>
              </a:rPr>
              <a:t>Plot state </a:t>
            </a:r>
            <a:r>
              <a:rPr lang="en-IN" sz="2000" b="1" dirty="0" err="1">
                <a:latin typeface="IBM Plex Sans" panose="020B0604020202020204" charset="0"/>
              </a:rPr>
              <a:t>hinton</a:t>
            </a:r>
            <a:endParaRPr lang="en-IN" sz="2000" b="1" dirty="0">
              <a:latin typeface="IBM Plex Sans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b="1" dirty="0">
                <a:latin typeface="IBM Plex Sans" panose="020B0604020202020204" charset="0"/>
              </a:rPr>
              <a:t>Plot state </a:t>
            </a:r>
            <a:r>
              <a:rPr lang="en-IN" sz="2000" b="1" dirty="0" err="1">
                <a:latin typeface="IBM Plex Sans" panose="020B0604020202020204" charset="0"/>
              </a:rPr>
              <a:t>paulivec</a:t>
            </a:r>
            <a:endParaRPr lang="en-IN" sz="2000" b="1" dirty="0">
              <a:latin typeface="IBM Plex Sans" panose="020B0604020202020204" charset="0"/>
            </a:endParaRPr>
          </a:p>
          <a:p>
            <a:endParaRPr sz="1850" dirty="0">
              <a:solidFill>
                <a:schemeClr val="accent1">
                  <a:lumMod val="60000"/>
                  <a:lumOff val="40000"/>
                </a:schemeClr>
              </a:solidFill>
              <a:latin typeface="IBM Plex Sans" panose="020B0604020202020204" charset="0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50" dirty="0">
              <a:solidFill>
                <a:schemeClr val="accent3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50" dirty="0">
              <a:solidFill>
                <a:schemeClr val="accent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998174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Bell State 1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437" y="2539206"/>
            <a:ext cx="82391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15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b="1" dirty="0" smtClean="0"/>
              <a:t>Bell State 2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385B3A05-9DA5-1D75-F70F-29D476967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245" y="2521259"/>
            <a:ext cx="8382692" cy="16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39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Bell State 3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8C58B58E-CEF5-805C-FB8E-63E3B8499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326" y="2272684"/>
            <a:ext cx="8917322" cy="228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32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Bell State 4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5C50C5AD-4F2C-01BE-3667-B354B6225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2181" y="2432481"/>
            <a:ext cx="8856013" cy="179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0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 smtClean="0"/>
              <a:t>                  </a:t>
            </a:r>
            <a:r>
              <a:rPr lang="en-IN" sz="6600" b="1" dirty="0" smtClean="0"/>
              <a:t>Quantum Stack</a:t>
            </a:r>
            <a:endParaRPr lang="en-IN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582" y="1763482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3200" dirty="0" smtClean="0"/>
              <a:t>                                    Quantum Applications</a:t>
            </a:r>
            <a:endParaRPr lang="en-IN" sz="3200" dirty="0"/>
          </a:p>
          <a:p>
            <a:pPr marL="0" indent="0" algn="just">
              <a:buNone/>
            </a:pPr>
            <a:r>
              <a:rPr lang="en-IN" sz="3200" dirty="0" smtClean="0"/>
              <a:t>                          Quantum Algorithms and Protocols</a:t>
            </a:r>
          </a:p>
          <a:p>
            <a:pPr marL="0" indent="0" algn="just">
              <a:buNone/>
            </a:pPr>
            <a:r>
              <a:rPr lang="en-IN" sz="3200" dirty="0"/>
              <a:t> </a:t>
            </a:r>
            <a:r>
              <a:rPr lang="en-IN" sz="3200" dirty="0" smtClean="0"/>
              <a:t>                                       Quantum Circuits</a:t>
            </a:r>
          </a:p>
          <a:p>
            <a:pPr marL="0" indent="0" algn="just">
              <a:buNone/>
            </a:pPr>
            <a:r>
              <a:rPr lang="en-IN" sz="3200" dirty="0"/>
              <a:t> </a:t>
            </a:r>
            <a:r>
              <a:rPr lang="en-IN" sz="3200" dirty="0" smtClean="0"/>
              <a:t>                                 Gates and Measurement</a:t>
            </a:r>
          </a:p>
          <a:p>
            <a:pPr marL="0" indent="0" algn="just">
              <a:buNone/>
            </a:pPr>
            <a:r>
              <a:rPr lang="en-IN" sz="3200" dirty="0"/>
              <a:t>  </a:t>
            </a:r>
            <a:r>
              <a:rPr lang="en-IN" sz="3200" dirty="0" smtClean="0"/>
              <a:t>                                             </a:t>
            </a:r>
            <a:r>
              <a:rPr lang="en-IN" sz="3200" dirty="0" err="1" smtClean="0"/>
              <a:t>Qubits</a:t>
            </a:r>
            <a:r>
              <a:rPr lang="en-IN" sz="3200" dirty="0" smtClean="0"/>
              <a:t> </a:t>
            </a:r>
            <a:endParaRPr lang="en-IN" sz="3200" dirty="0"/>
          </a:p>
        </p:txBody>
      </p:sp>
      <p:pic>
        <p:nvPicPr>
          <p:cNvPr id="21" name="Picture 2" descr="3DB32649-147B-4526-AEDE-89A5314F7A6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235" y="3531942"/>
            <a:ext cx="2247900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392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Bell State 1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5C28AACF-6F83-21FD-5B47-4A33D4AC2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506" y="2175029"/>
            <a:ext cx="7809302" cy="216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58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Bell State 2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537EC570-EFA0-85B4-C755-9C682BD25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204" y="2396971"/>
            <a:ext cx="8481592" cy="177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48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Bell State 3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927A2178-CF76-EE60-079B-DE9FDCA16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495" y="2467992"/>
            <a:ext cx="7932542" cy="166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36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Bell State 4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DD0C03C4-C05C-2866-7BCA-8AA1D5A8A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047" y="2636669"/>
            <a:ext cx="8347905" cy="178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67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 smtClean="0"/>
              <a:t>Measurement</a:t>
            </a:r>
            <a:endParaRPr lang="en-IN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classical measurement, you can measure an outcome, and expect the </a:t>
            </a:r>
            <a:r>
              <a:rPr lang="en-IN" smtClean="0"/>
              <a:t>same answer everytime</a:t>
            </a:r>
            <a:endParaRPr lang="en-IN" dirty="0" smtClean="0"/>
          </a:p>
          <a:p>
            <a:r>
              <a:rPr lang="en-IN" dirty="0" smtClean="0"/>
              <a:t>But, Measurement in the Quantum World is very different.</a:t>
            </a:r>
          </a:p>
          <a:p>
            <a:r>
              <a:rPr lang="en-IN" dirty="0" smtClean="0"/>
              <a:t>In classical physics, objects behave predictably</a:t>
            </a:r>
          </a:p>
          <a:p>
            <a:r>
              <a:rPr lang="en-IN" dirty="0" smtClean="0"/>
              <a:t>In quantum physics, objects behave randomly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577" y="4279593"/>
            <a:ext cx="2521080" cy="231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14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/>
              <a:t>Uniqueness of Quantum Measurement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outcome of a quantum measurement is often random.</a:t>
            </a:r>
          </a:p>
          <a:p>
            <a:endParaRPr lang="en-IN" dirty="0"/>
          </a:p>
          <a:p>
            <a:r>
              <a:rPr lang="en-IN" dirty="0" smtClean="0"/>
              <a:t>By measuring a quantum state, we can change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421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different components of quantum computers are organized in the Quantum Stack</a:t>
            </a:r>
          </a:p>
          <a:p>
            <a:r>
              <a:rPr lang="en-IN" dirty="0" err="1" smtClean="0"/>
              <a:t>Qubits</a:t>
            </a:r>
            <a:r>
              <a:rPr lang="en-IN" dirty="0" smtClean="0"/>
              <a:t> are the fundamental units of quantum computers</a:t>
            </a:r>
          </a:p>
          <a:p>
            <a:r>
              <a:rPr lang="en-IN" dirty="0" smtClean="0"/>
              <a:t>Quantum Gates manipulate </a:t>
            </a:r>
            <a:r>
              <a:rPr lang="en-IN" dirty="0" err="1" smtClean="0"/>
              <a:t>qubits</a:t>
            </a:r>
            <a:r>
              <a:rPr lang="en-IN" dirty="0" smtClean="0"/>
              <a:t>, and many gates form a quantum circuit</a:t>
            </a:r>
          </a:p>
          <a:p>
            <a:r>
              <a:rPr lang="en-IN" dirty="0" smtClean="0"/>
              <a:t>Quantum Circuits implement quantum algorithms for different applications</a:t>
            </a:r>
          </a:p>
          <a:p>
            <a:r>
              <a:rPr lang="en-IN" dirty="0" smtClean="0"/>
              <a:t>The quantum computing stack is still being developed</a:t>
            </a:r>
          </a:p>
          <a:p>
            <a:r>
              <a:rPr lang="en-IN" dirty="0" smtClean="0"/>
              <a:t>In this course, we will climb up the quantum stack!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646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 smtClean="0"/>
              <a:t>The World of Quantum Mechanics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Discreteness</a:t>
            </a:r>
          </a:p>
          <a:p>
            <a:r>
              <a:rPr lang="en-IN" sz="3200" b="1" dirty="0" smtClean="0"/>
              <a:t>Superposition</a:t>
            </a:r>
          </a:p>
          <a:p>
            <a:r>
              <a:rPr lang="en-IN" sz="3200" b="1" dirty="0" smtClean="0"/>
              <a:t>Interference</a:t>
            </a:r>
          </a:p>
          <a:p>
            <a:r>
              <a:rPr lang="en-IN" sz="3200" b="1" dirty="0" smtClean="0"/>
              <a:t>Entanglement</a:t>
            </a:r>
          </a:p>
          <a:p>
            <a:r>
              <a:rPr lang="en-IN" sz="3200" b="1" dirty="0" smtClean="0"/>
              <a:t>Measurement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05253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4000" b="1" i="1" dirty="0" smtClean="0"/>
              <a:t>   “If you think about quantum theory without getting dizzy, you don’t get it.”</a:t>
            </a:r>
            <a:endParaRPr lang="en-IN" sz="4000" b="1" i="1" dirty="0"/>
          </a:p>
          <a:p>
            <a:pPr marL="0" indent="0">
              <a:buNone/>
            </a:pPr>
            <a:r>
              <a:rPr lang="en-IN" b="1" i="1" dirty="0" smtClean="0"/>
              <a:t>                                                    -</a:t>
            </a:r>
            <a:r>
              <a:rPr lang="en-IN" b="1" i="1" dirty="0" err="1" smtClean="0"/>
              <a:t>Niels</a:t>
            </a:r>
            <a:r>
              <a:rPr lang="en-IN" b="1" i="1" dirty="0" smtClean="0"/>
              <a:t> Bohr, Danish physicist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172018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 smtClean="0"/>
              <a:t>Quantum Mechanics is </a:t>
            </a:r>
            <a:r>
              <a:rPr lang="en-IN" sz="6000" b="1" i="1" dirty="0" smtClean="0"/>
              <a:t>Discrete</a:t>
            </a:r>
            <a:endParaRPr lang="en-IN" sz="6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A classical physics car accelerates continuously – when it goes from 0 to 70mph, it hits all the speeds in between.</a:t>
            </a:r>
          </a:p>
          <a:p>
            <a:endParaRPr lang="en-IN" sz="3200" dirty="0"/>
          </a:p>
          <a:p>
            <a:r>
              <a:rPr lang="en-IN" sz="3200" dirty="0" smtClean="0"/>
              <a:t>In quantum, this car would have to jump from one speed to another. There would be certain speeds that are not allowed.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649" y="4335858"/>
            <a:ext cx="3387812" cy="252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27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    </a:t>
            </a:r>
            <a:r>
              <a:rPr lang="en-IN" sz="6600" b="1" dirty="0" smtClean="0"/>
              <a:t>Superposition</a:t>
            </a:r>
            <a:endParaRPr lang="en-IN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           </a:t>
            </a:r>
            <a:r>
              <a:rPr lang="en-IN" sz="3200" dirty="0" smtClean="0"/>
              <a:t>Being in a combination of states at the same time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142" y="2956265"/>
            <a:ext cx="5033637" cy="267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9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 smtClean="0"/>
              <a:t>A Superposition Analogy</a:t>
            </a:r>
            <a:endParaRPr lang="en-IN" sz="6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7184" y="2095130"/>
            <a:ext cx="6063449" cy="355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7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 smtClean="0"/>
              <a:t>Superposition in Action</a:t>
            </a:r>
            <a:endParaRPr lang="en-IN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 smtClean="0"/>
              <a:t>In an atom, we cannot predict the exact location of the electron</a:t>
            </a:r>
          </a:p>
          <a:p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732" y="3129955"/>
            <a:ext cx="5003804" cy="262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584</Words>
  <Application>Microsoft Office PowerPoint</Application>
  <PresentationFormat>Widescreen</PresentationFormat>
  <Paragraphs>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IBM Plex Sans</vt:lpstr>
      <vt:lpstr>Wingdings</vt:lpstr>
      <vt:lpstr>Office Theme</vt:lpstr>
      <vt:lpstr>Quantum Mechanics Basics and Principles</vt:lpstr>
      <vt:lpstr>                  Quantum Stack</vt:lpstr>
      <vt:lpstr>PowerPoint Presentation</vt:lpstr>
      <vt:lpstr>The World of Quantum Mechanics</vt:lpstr>
      <vt:lpstr>PowerPoint Presentation</vt:lpstr>
      <vt:lpstr>Quantum Mechanics is Discrete</vt:lpstr>
      <vt:lpstr>                          Superposition</vt:lpstr>
      <vt:lpstr>A Superposition Analogy</vt:lpstr>
      <vt:lpstr>Superposition in Action</vt:lpstr>
      <vt:lpstr>Interference </vt:lpstr>
      <vt:lpstr>Entanglement</vt:lpstr>
      <vt:lpstr>Spooky Action at a Distance!</vt:lpstr>
      <vt:lpstr>John Bell to the Rescue!</vt:lpstr>
      <vt:lpstr>PowerPoint Presentation</vt:lpstr>
      <vt:lpstr>Visualizations</vt:lpstr>
      <vt:lpstr>Bell State 1</vt:lpstr>
      <vt:lpstr> Bell State 2</vt:lpstr>
      <vt:lpstr>Bell State 3</vt:lpstr>
      <vt:lpstr>Bell State 4</vt:lpstr>
      <vt:lpstr>Bell State 1</vt:lpstr>
      <vt:lpstr>Bell State 2</vt:lpstr>
      <vt:lpstr>Bell State 3</vt:lpstr>
      <vt:lpstr>Bell State 4</vt:lpstr>
      <vt:lpstr>Measurement</vt:lpstr>
      <vt:lpstr>Uniqueness of Quantum Measurement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Mechanics Basics and Principles</dc:title>
  <dc:creator>Admin</dc:creator>
  <cp:lastModifiedBy>Admin</cp:lastModifiedBy>
  <cp:revision>14</cp:revision>
  <dcterms:created xsi:type="dcterms:W3CDTF">2023-05-09T10:49:39Z</dcterms:created>
  <dcterms:modified xsi:type="dcterms:W3CDTF">2023-05-09T15:13:50Z</dcterms:modified>
</cp:coreProperties>
</file>