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8" r:id="rId17"/>
    <p:sldId id="274" r:id="rId18"/>
    <p:sldId id="275" r:id="rId19"/>
    <p:sldId id="276" r:id="rId20"/>
    <p:sldId id="27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1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7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0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76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4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79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0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85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93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A8B00-E4EB-444E-B9BF-FC46669A2EF7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AFE9-77D0-4668-B4D9-D0456E3C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/>
              <a:t>Quantum Gates and Circuits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 smtClean="0"/>
              <a:t>Rohini</a:t>
            </a:r>
            <a:r>
              <a:rPr lang="en-IN" sz="2800" b="1" dirty="0" smtClean="0"/>
              <a:t> V</a:t>
            </a:r>
          </a:p>
          <a:p>
            <a:r>
              <a:rPr lang="en-IN" sz="2800" b="1" dirty="0" err="1" smtClean="0"/>
              <a:t>GiQ</a:t>
            </a:r>
            <a:r>
              <a:rPr lang="en-IN" sz="2800" b="1" dirty="0" smtClean="0"/>
              <a:t> Indian Ambassador | IBM </a:t>
            </a:r>
            <a:r>
              <a:rPr lang="en-IN" sz="2800" b="1" dirty="0" err="1" smtClean="0"/>
              <a:t>Qiskit</a:t>
            </a:r>
            <a:r>
              <a:rPr lang="en-IN" sz="2800" b="1" dirty="0" smtClean="0"/>
              <a:t> Certified Associate Developer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052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Single </a:t>
            </a:r>
            <a:r>
              <a:rPr lang="en-IN" sz="6000" b="1" dirty="0" err="1" smtClean="0"/>
              <a:t>Qubit</a:t>
            </a:r>
            <a:r>
              <a:rPr lang="en-IN" sz="6000" b="1" dirty="0" smtClean="0"/>
              <a:t> Gates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72" y="1505585"/>
            <a:ext cx="10515600" cy="4351338"/>
          </a:xfrm>
        </p:spPr>
        <p:txBody>
          <a:bodyPr>
            <a:noAutofit/>
          </a:bodyPr>
          <a:lstStyle/>
          <a:p>
            <a:pPr marL="571500" indent="-571500">
              <a:lnSpc>
                <a:spcPct val="150000"/>
              </a:lnSpc>
            </a:pPr>
            <a:r>
              <a:rPr lang="en-US" sz="2000" dirty="0" err="1" smtClean="0"/>
              <a:t>qc.x</a:t>
            </a:r>
            <a:r>
              <a:rPr lang="en-US" sz="2000" dirty="0" smtClean="0"/>
              <a:t>(0)   Performs a rotation of pi around x axis</a:t>
            </a:r>
          </a:p>
          <a:p>
            <a:pPr marL="571500" indent="-571500">
              <a:lnSpc>
                <a:spcPct val="150000"/>
              </a:lnSpc>
            </a:pPr>
            <a:r>
              <a:rPr lang="en-US" sz="2000" dirty="0" err="1" smtClean="0"/>
              <a:t>qc.y</a:t>
            </a:r>
            <a:r>
              <a:rPr lang="en-US" sz="2000" dirty="0" smtClean="0"/>
              <a:t>(0)   Performs a rotation of pi around y axis</a:t>
            </a:r>
          </a:p>
          <a:p>
            <a:pPr marL="571500" indent="-571500">
              <a:lnSpc>
                <a:spcPct val="150000"/>
              </a:lnSpc>
            </a:pPr>
            <a:r>
              <a:rPr lang="en-US" sz="2000" dirty="0" err="1" smtClean="0"/>
              <a:t>qc.z</a:t>
            </a:r>
            <a:r>
              <a:rPr lang="en-US" sz="2000" dirty="0" smtClean="0"/>
              <a:t>(0)   Performs a rotation of pi around z axis</a:t>
            </a:r>
          </a:p>
          <a:p>
            <a:pPr marL="571500" indent="-571500">
              <a:lnSpc>
                <a:spcPct val="150000"/>
              </a:lnSpc>
            </a:pPr>
            <a:r>
              <a:rPr lang="en-US" sz="2000" dirty="0" err="1" smtClean="0"/>
              <a:t>qc.s</a:t>
            </a:r>
            <a:r>
              <a:rPr lang="en-US" sz="2000" dirty="0" smtClean="0"/>
              <a:t>(0)   Performs a rotation of pi/2 around z axis</a:t>
            </a:r>
          </a:p>
          <a:p>
            <a:pPr marL="571500" indent="-571500">
              <a:lnSpc>
                <a:spcPct val="150000"/>
              </a:lnSpc>
            </a:pPr>
            <a:r>
              <a:rPr lang="en-US" sz="2000" dirty="0" err="1" smtClean="0"/>
              <a:t>qc.sdg</a:t>
            </a:r>
            <a:r>
              <a:rPr lang="en-US" sz="2000" dirty="0" smtClean="0"/>
              <a:t>(0)   Performs a rotation of -pi/2 around z axis</a:t>
            </a:r>
          </a:p>
          <a:p>
            <a:pPr marL="571500" indent="-571500">
              <a:lnSpc>
                <a:spcPct val="150000"/>
              </a:lnSpc>
            </a:pPr>
            <a:r>
              <a:rPr lang="en-US" sz="2000" dirty="0" smtClean="0"/>
              <a:t>qc.t(0)     Performs a rotation of pi/4 around z axis</a:t>
            </a:r>
          </a:p>
          <a:p>
            <a:pPr marL="571500" indent="-571500">
              <a:lnSpc>
                <a:spcPct val="150000"/>
              </a:lnSpc>
            </a:pPr>
            <a:r>
              <a:rPr lang="en-US" sz="2000" dirty="0" err="1" smtClean="0"/>
              <a:t>qc.tdg</a:t>
            </a:r>
            <a:r>
              <a:rPr lang="en-US" sz="2000" dirty="0" smtClean="0"/>
              <a:t>(0)  Performs a rotation of –pi/4 around z axis</a:t>
            </a:r>
          </a:p>
          <a:p>
            <a:pPr marL="571500" indent="-571500">
              <a:lnSpc>
                <a:spcPct val="150000"/>
              </a:lnSpc>
            </a:pPr>
            <a:r>
              <a:rPr lang="en-US" sz="2000" dirty="0" err="1" smtClean="0"/>
              <a:t>qc.h</a:t>
            </a:r>
            <a:r>
              <a:rPr lang="en-US" sz="2000" dirty="0" smtClean="0"/>
              <a:t>(0)   Performs a rotation of pi around an axis, located halfway  between x and z axis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61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Multi </a:t>
            </a:r>
            <a:r>
              <a:rPr lang="en-IN" sz="6000" b="1" dirty="0" err="1" smtClean="0"/>
              <a:t>Qubit</a:t>
            </a:r>
            <a:r>
              <a:rPr lang="en-IN" sz="6000" b="1" dirty="0" smtClean="0"/>
              <a:t> Gates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</a:t>
            </a:r>
            <a:r>
              <a:rPr lang="en-IN" dirty="0" err="1" smtClean="0"/>
              <a:t>qubit</a:t>
            </a:r>
            <a:r>
              <a:rPr lang="en-IN" dirty="0" smtClean="0"/>
              <a:t> has two possible states, and a </a:t>
            </a:r>
            <a:r>
              <a:rPr lang="en-IN" dirty="0" err="1" smtClean="0"/>
              <a:t>qubit</a:t>
            </a:r>
            <a:r>
              <a:rPr lang="en-IN" dirty="0" smtClean="0"/>
              <a:t> state has two complex amplitudes</a:t>
            </a:r>
          </a:p>
          <a:p>
            <a:r>
              <a:rPr lang="en-US" dirty="0" smtClean="0"/>
              <a:t>Two </a:t>
            </a:r>
            <a:r>
              <a:rPr lang="en-US" dirty="0" err="1" smtClean="0"/>
              <a:t>qubits</a:t>
            </a:r>
            <a:r>
              <a:rPr lang="en-US" dirty="0" smtClean="0"/>
              <a:t> have four possible states 00, 01, 10, 11</a:t>
            </a:r>
          </a:p>
          <a:p>
            <a:r>
              <a:rPr lang="en-US" dirty="0" smtClean="0"/>
              <a:t>State of two </a:t>
            </a:r>
            <a:r>
              <a:rPr lang="en-US" dirty="0" err="1" smtClean="0"/>
              <a:t>qubits</a:t>
            </a:r>
            <a:r>
              <a:rPr lang="en-US" dirty="0" smtClean="0"/>
              <a:t> requires four complex amplitudes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81" y="3622378"/>
            <a:ext cx="5260132" cy="1410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14" y="5342465"/>
            <a:ext cx="5400675" cy="6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CNOT gate/Feynman Gate</a:t>
            </a:r>
            <a:endParaRPr lang="en-IN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928" y="1690507"/>
            <a:ext cx="24384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70" y="4281126"/>
            <a:ext cx="3694322" cy="2071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103" y="3156731"/>
            <a:ext cx="4543425" cy="3471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470" y="1506166"/>
            <a:ext cx="4886325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97" y="930723"/>
            <a:ext cx="6714994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87" y="876239"/>
            <a:ext cx="5142857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21" y="757367"/>
            <a:ext cx="5133333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CCNOT Gate/TOFFOLI Gate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It is a three </a:t>
            </a:r>
            <a:r>
              <a:rPr lang="en-US" dirty="0" err="1" smtClean="0"/>
              <a:t>qubit</a:t>
            </a:r>
            <a:r>
              <a:rPr lang="en-US" dirty="0" smtClean="0"/>
              <a:t> control gate, takes three </a:t>
            </a:r>
            <a:r>
              <a:rPr lang="en-US" dirty="0" err="1" smtClean="0"/>
              <a:t>qubits</a:t>
            </a:r>
            <a:r>
              <a:rPr lang="en-US" dirty="0" smtClean="0"/>
              <a:t> as inputs.</a:t>
            </a:r>
          </a:p>
          <a:p>
            <a:pPr marL="571500" indent="-571500"/>
            <a:r>
              <a:rPr lang="en-US" dirty="0" smtClean="0"/>
              <a:t>ccx(q0,q1,q2)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600" y="3162300"/>
            <a:ext cx="1971675" cy="3014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6033" y="2476500"/>
            <a:ext cx="7058025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                     Quantum Hardware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               </a:t>
            </a:r>
            <a:r>
              <a:rPr lang="en-IN" b="1" i="1" u="sng" dirty="0" smtClean="0"/>
              <a:t>What actually happens when you run a circuit?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 smtClean="0"/>
              <a:t>Transpilation</a:t>
            </a:r>
            <a:r>
              <a:rPr lang="en-IN" dirty="0" smtClean="0"/>
              <a:t>: Classical computers at IBM convert the gates in your circuit to gates that can be implemented on the quantum computer you want to use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Gates as Pulses</a:t>
            </a:r>
            <a:r>
              <a:rPr lang="en-IN" dirty="0" smtClean="0"/>
              <a:t>: These gates get converted into a series of microwave pulses, which get sent to the </a:t>
            </a:r>
            <a:r>
              <a:rPr lang="en-IN" dirty="0" err="1" smtClean="0"/>
              <a:t>qubits</a:t>
            </a:r>
            <a:r>
              <a:rPr lang="en-IN" dirty="0" smtClean="0"/>
              <a:t> on the QC. The state changes due to these signals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Readout</a:t>
            </a:r>
            <a:r>
              <a:rPr lang="en-IN" dirty="0" smtClean="0"/>
              <a:t>: Classical computers measures the final state of the </a:t>
            </a:r>
            <a:r>
              <a:rPr lang="en-IN" dirty="0" err="1" smtClean="0"/>
              <a:t>qubits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Display</a:t>
            </a:r>
            <a:r>
              <a:rPr lang="en-IN" dirty="0" smtClean="0"/>
              <a:t>: The final state gets sent back to your computer and is displayed as counts or histogram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</a:t>
            </a:r>
            <a:r>
              <a:rPr lang="en-IN" sz="4800" b="1" dirty="0" err="1" smtClean="0"/>
              <a:t>Qubits</a:t>
            </a:r>
            <a:r>
              <a:rPr lang="en-IN" sz="4800" b="1" dirty="0" smtClean="0"/>
              <a:t> can be many different things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many competing ways to make </a:t>
            </a:r>
            <a:r>
              <a:rPr lang="en-IN" dirty="0" err="1" smtClean="0"/>
              <a:t>qubits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Different applications may require different </a:t>
            </a:r>
            <a:r>
              <a:rPr lang="en-IN" dirty="0" err="1" smtClean="0"/>
              <a:t>qubits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Examples: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b="1" dirty="0" smtClean="0"/>
              <a:t>Superconducting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b="1" dirty="0" smtClean="0"/>
              <a:t>           Trapped 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b="1" dirty="0" smtClean="0"/>
              <a:t>           Diamond NV Centres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b="1" dirty="0" smtClean="0"/>
              <a:t>           Photonics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00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Components of a Quantum Computer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 smtClean="0"/>
              <a:t>Quantum Chip</a:t>
            </a:r>
            <a:r>
              <a:rPr lang="en-IN" dirty="0" smtClean="0"/>
              <a:t>: </a:t>
            </a:r>
            <a:r>
              <a:rPr lang="en-IN" sz="3200" dirty="0" smtClean="0"/>
              <a:t>Where the </a:t>
            </a:r>
            <a:r>
              <a:rPr lang="en-IN" sz="3200" dirty="0" err="1" smtClean="0"/>
              <a:t>qubits</a:t>
            </a:r>
            <a:r>
              <a:rPr lang="en-IN" sz="3200" dirty="0" smtClean="0"/>
              <a:t> are located</a:t>
            </a:r>
          </a:p>
          <a:p>
            <a:r>
              <a:rPr lang="en-IN" sz="3200" b="1" dirty="0" smtClean="0"/>
              <a:t>Others parts</a:t>
            </a:r>
            <a:r>
              <a:rPr lang="en-IN" sz="3200" dirty="0" smtClean="0"/>
              <a:t>: Protect and house the chip and also to keep it functioning as well as to provide connection to the external world</a:t>
            </a:r>
            <a:endParaRPr lang="en-IN" sz="3200" dirty="0"/>
          </a:p>
          <a:p>
            <a:endParaRPr lang="en-IN" sz="3200" dirty="0" smtClean="0"/>
          </a:p>
          <a:p>
            <a:pPr marL="0" indent="0">
              <a:buNone/>
            </a:pPr>
            <a:r>
              <a:rPr lang="en-IN" sz="3200" dirty="0" smtClean="0"/>
              <a:t>The quantum processor needs to be at almost absolute zero</a:t>
            </a:r>
          </a:p>
          <a:p>
            <a:pPr marL="0" indent="0">
              <a:buNone/>
            </a:pPr>
            <a:r>
              <a:rPr lang="en-IN" sz="3200" dirty="0" smtClean="0"/>
              <a:t>But the other components needs to be at room temperature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65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 </a:t>
            </a:r>
            <a:r>
              <a:rPr lang="en-US" sz="3200" dirty="0" smtClean="0"/>
              <a:t>quantum computing and </a:t>
            </a:r>
            <a:r>
              <a:rPr lang="en-US" sz="3200" dirty="0"/>
              <a:t>specifically the </a:t>
            </a:r>
            <a:r>
              <a:rPr lang="en-US" sz="3200" dirty="0" smtClean="0"/>
              <a:t>quantum circuit</a:t>
            </a:r>
            <a:r>
              <a:rPr lang="en-US" sz="3200" dirty="0"/>
              <a:t> </a:t>
            </a:r>
            <a:r>
              <a:rPr lang="en-US" sz="3200" dirty="0" smtClean="0"/>
              <a:t>model </a:t>
            </a:r>
            <a:r>
              <a:rPr lang="en-US" sz="3200" dirty="0"/>
              <a:t>of computation, a </a:t>
            </a:r>
            <a:r>
              <a:rPr lang="en-US" sz="3200" b="1" dirty="0"/>
              <a:t>quantum logic gate</a:t>
            </a:r>
            <a:r>
              <a:rPr lang="en-US" sz="3200" dirty="0"/>
              <a:t> (or simply </a:t>
            </a:r>
            <a:r>
              <a:rPr lang="en-US" sz="3200" b="1" dirty="0"/>
              <a:t>quantum gate</a:t>
            </a:r>
            <a:r>
              <a:rPr lang="en-US" sz="3200" dirty="0"/>
              <a:t>) is a basic quantum circuit operating on a small number of </a:t>
            </a:r>
            <a:r>
              <a:rPr lang="en-US" sz="3200" dirty="0" err="1"/>
              <a:t>qubits</a:t>
            </a:r>
            <a:r>
              <a:rPr lang="en-US" sz="3200" dirty="0"/>
              <a:t>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They </a:t>
            </a:r>
            <a:r>
              <a:rPr lang="en-US" sz="3200" dirty="0"/>
              <a:t>are the building blocks of quantum circuits, like classical logic </a:t>
            </a:r>
            <a:r>
              <a:rPr lang="en-US" sz="3200" dirty="0" smtClean="0"/>
              <a:t>gates are </a:t>
            </a:r>
            <a:r>
              <a:rPr lang="en-US" sz="3200" dirty="0"/>
              <a:t>for conventional digital circuits.</a:t>
            </a:r>
          </a:p>
          <a:p>
            <a:pPr marL="0" indent="0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476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How does the chandelier keep the chip cool?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Tubes carry liquid helium to the chip</a:t>
            </a:r>
          </a:p>
          <a:p>
            <a:r>
              <a:rPr lang="en-IN" sz="3200" dirty="0" smtClean="0"/>
              <a:t>Liquid helium is at -450 Fahrenheit(about 4K)</a:t>
            </a:r>
          </a:p>
          <a:p>
            <a:r>
              <a:rPr lang="en-IN" sz="3200" dirty="0" smtClean="0"/>
              <a:t>A technique called Dilution Refrigeration reduces the temperature further to around 20mK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264" y="3492151"/>
            <a:ext cx="3308017" cy="33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43200" y="201168"/>
            <a:ext cx="6236208" cy="64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I</a:t>
            </a:r>
            <a:r>
              <a:rPr lang="en-IN" sz="6600" b="1" dirty="0" smtClean="0"/>
              <a:t> Gate</a:t>
            </a:r>
            <a:endParaRPr lang="en-IN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identity gate is a single </a:t>
            </a:r>
            <a:r>
              <a:rPr lang="en-IN" dirty="0" err="1" smtClean="0"/>
              <a:t>qubit</a:t>
            </a:r>
            <a:r>
              <a:rPr lang="en-IN" dirty="0" smtClean="0"/>
              <a:t> operation that leaves the basis states |0&gt; and |1&gt; unchanged.</a:t>
            </a:r>
            <a:endParaRPr lang="en-IN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257" y="3187017"/>
            <a:ext cx="3547872" cy="162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46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X Gate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X gate switches the amplitudes of the state |0&gt; and |1&gt;</a:t>
            </a:r>
            <a:endParaRPr lang="en-US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3776" y="2265347"/>
            <a:ext cx="2731576" cy="144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1448" y="3970092"/>
            <a:ext cx="5971032" cy="132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982" y="2464314"/>
            <a:ext cx="2668866" cy="30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45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Y Gate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96" y="1459865"/>
            <a:ext cx="10515600" cy="4351338"/>
          </a:xfrm>
        </p:spPr>
        <p:txBody>
          <a:bodyPr/>
          <a:lstStyle/>
          <a:p>
            <a:r>
              <a:rPr lang="en-US" dirty="0" smtClean="0"/>
              <a:t>The effect of this gate is to flip a </a:t>
            </a:r>
            <a:r>
              <a:rPr lang="en-US" dirty="0" err="1" smtClean="0"/>
              <a:t>qubit’s</a:t>
            </a:r>
            <a:r>
              <a:rPr lang="en-US" dirty="0" smtClean="0"/>
              <a:t> |0&gt; and |1&gt; amplitudes and multiplies by an imaginary number (phase).</a:t>
            </a:r>
          </a:p>
          <a:p>
            <a:r>
              <a:rPr lang="en-US" dirty="0" smtClean="0"/>
              <a:t> From a probabilities perspective, this gate has the same effect as the X gate. </a:t>
            </a:r>
          </a:p>
          <a:p>
            <a:r>
              <a:rPr lang="en-US" dirty="0" smtClean="0"/>
              <a:t>However, the additional phase makes this gate very useful in creating certain constructive / deconstructive interferences.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8185" y="4030915"/>
            <a:ext cx="3099816" cy="139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143" y="3948619"/>
            <a:ext cx="3129699" cy="26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Z Gate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effect of this gate leaves a </a:t>
            </a:r>
            <a:r>
              <a:rPr lang="en-US" dirty="0" err="1" smtClean="0"/>
              <a:t>qubit’s</a:t>
            </a:r>
            <a:r>
              <a:rPr lang="en-US" dirty="0" smtClean="0"/>
              <a:t> |0&gt; amplitude unchanged, while multiplying by -1 (phase) to a </a:t>
            </a:r>
            <a:r>
              <a:rPr lang="en-US" dirty="0" err="1" smtClean="0"/>
              <a:t>qubit’s</a:t>
            </a:r>
            <a:r>
              <a:rPr lang="en-US" dirty="0" smtClean="0"/>
              <a:t> |1&gt; amplitude. </a:t>
            </a:r>
          </a:p>
          <a:p>
            <a:r>
              <a:rPr lang="en-US" dirty="0" smtClean="0"/>
              <a:t>The power of this gate comes from the fact that it only affects the |1&gt; component, which will be frequently used for picking out certain states in the system while leaving others unaltered.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1736" y="4241292"/>
            <a:ext cx="2913888" cy="139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444" y="3741075"/>
            <a:ext cx="1718340" cy="24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H or </a:t>
            </a:r>
            <a:r>
              <a:rPr lang="en-IN" sz="6000" b="1" dirty="0" err="1" smtClean="0"/>
              <a:t>Hadamard</a:t>
            </a:r>
            <a:r>
              <a:rPr lang="en-IN" sz="6000" b="1" dirty="0" smtClean="0"/>
              <a:t> Gate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344" y="1843913"/>
            <a:ext cx="10515600" cy="43513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reates a superposition of |0&gt; and |1&gt;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7288" y="2720049"/>
            <a:ext cx="2933033" cy="128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7180" y="4290890"/>
            <a:ext cx="14287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4423" y="4310626"/>
            <a:ext cx="14573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405930" y="44259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IN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4515" y="4399847"/>
            <a:ext cx="1471613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32481" y="4289194"/>
            <a:ext cx="138588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196128" y="44795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409" y="536165"/>
            <a:ext cx="2603185" cy="29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S Gate and S Dagger Gate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Also known as Square root of Z Gate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8259" y="2405626"/>
            <a:ext cx="5159631" cy="1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2504" y="4525058"/>
            <a:ext cx="3314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912" y="3460388"/>
            <a:ext cx="2097910" cy="27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T and T Dagger gate</a:t>
            </a:r>
            <a:endParaRPr lang="en-IN" sz="6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gate is </a:t>
            </a:r>
            <a:r>
              <a:rPr lang="en-US" dirty="0"/>
              <a:t>also called as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0012" y="1690688"/>
            <a:ext cx="1469666" cy="59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4342" y="2732811"/>
            <a:ext cx="6941006" cy="191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92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619</Words>
  <Application>Microsoft Office PowerPoint</Application>
  <PresentationFormat>Widescreen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Quantum Gates and Circuits</vt:lpstr>
      <vt:lpstr>PowerPoint Presentation</vt:lpstr>
      <vt:lpstr>I Gate</vt:lpstr>
      <vt:lpstr>X Gate</vt:lpstr>
      <vt:lpstr>Y Gate</vt:lpstr>
      <vt:lpstr>Z Gate</vt:lpstr>
      <vt:lpstr>H or Hadamard Gate</vt:lpstr>
      <vt:lpstr>S Gate and S Dagger Gate</vt:lpstr>
      <vt:lpstr>T and T Dagger gate</vt:lpstr>
      <vt:lpstr>Single Qubit Gates</vt:lpstr>
      <vt:lpstr>Multi Qubit Gates</vt:lpstr>
      <vt:lpstr>The CNOT gate/Feynman Gate</vt:lpstr>
      <vt:lpstr>PowerPoint Presentation</vt:lpstr>
      <vt:lpstr>PowerPoint Presentation</vt:lpstr>
      <vt:lpstr>PowerPoint Presentation</vt:lpstr>
      <vt:lpstr>CCNOT Gate/TOFFOLI Gate</vt:lpstr>
      <vt:lpstr>                     Quantum Hardware</vt:lpstr>
      <vt:lpstr>     Qubits can be many different things</vt:lpstr>
      <vt:lpstr>Components of a Quantum Computer</vt:lpstr>
      <vt:lpstr>How does the chandelier keep the chip cool?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Gates and Circuits</dc:title>
  <dc:creator>Admin</dc:creator>
  <cp:lastModifiedBy>Admin</cp:lastModifiedBy>
  <cp:revision>21</cp:revision>
  <dcterms:created xsi:type="dcterms:W3CDTF">2023-05-11T06:31:19Z</dcterms:created>
  <dcterms:modified xsi:type="dcterms:W3CDTF">2023-05-11T13:07:05Z</dcterms:modified>
</cp:coreProperties>
</file>