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9" r:id="rId10"/>
    <p:sldId id="303" r:id="rId11"/>
    <p:sldId id="307" r:id="rId12"/>
    <p:sldId id="304" r:id="rId13"/>
    <p:sldId id="305" r:id="rId14"/>
    <p:sldId id="306" r:id="rId15"/>
    <p:sldId id="285" r:id="rId16"/>
    <p:sldId id="310" r:id="rId17"/>
    <p:sldId id="300" r:id="rId18"/>
    <p:sldId id="301" r:id="rId19"/>
    <p:sldId id="296" r:id="rId20"/>
    <p:sldId id="287" r:id="rId21"/>
    <p:sldId id="311" r:id="rId22"/>
    <p:sldId id="297" r:id="rId23"/>
    <p:sldId id="312" r:id="rId24"/>
    <p:sldId id="313" r:id="rId25"/>
    <p:sldId id="314" r:id="rId26"/>
    <p:sldId id="315" r:id="rId27"/>
    <p:sldId id="288" r:id="rId28"/>
    <p:sldId id="308" r:id="rId29"/>
    <p:sldId id="30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1F1F"/>
    <a:srgbClr val="070707"/>
    <a:srgbClr val="080808"/>
    <a:srgbClr val="21212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08CC8-82DE-47EF-B956-FCB69F696DBD}" v="76" dt="2023-01-18T06:42:41.279"/>
    <p1510:client id="{0DF49743-B696-4556-AFB1-C3C5BA326F8B}" v="1277" dt="2023-01-17T17:12:05.096"/>
    <p1510:client id="{2969DEAB-8EFB-4AC8-9A3E-0D91155DDD36}" v="224" dt="2023-01-16T18:31:53.315"/>
    <p1510:client id="{B63D9A3D-36C7-4597-8F83-67107985388E}" v="225" dt="2023-01-18T06:48:45.731"/>
    <p1510:client id="{C1ECC648-90DF-431A-9566-089D0797F1EF}" v="76" dt="2023-01-17T15:46:52.210"/>
    <p1510:client id="{E3EB7F85-B3D5-4BC3-8F61-00F378F9DB4B}" v="258" dt="2023-01-17T15:58:03.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4/9/2023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4/9/2023</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011050"/>
            <a:ext cx="3657483" cy="2420504"/>
          </a:xfrm>
        </p:spPr>
        <p:txBody>
          <a:bodyPr>
            <a:normAutofit/>
          </a:bodyPr>
          <a:lstStyle/>
          <a:p>
            <a:pPr algn="just">
              <a:lnSpc>
                <a:spcPct val="115000"/>
              </a:lnSpc>
              <a:spcAft>
                <a:spcPts val="800"/>
              </a:spcAft>
            </a:pPr>
            <a:r>
              <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Auto-Attendance System using Face Detection and Recognition</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3601616"/>
            <a:ext cx="3657483" cy="1850281"/>
          </a:xfrm>
        </p:spPr>
        <p:txBody>
          <a:bodyPr>
            <a:normAutofit fontScale="70000" lnSpcReduction="20000"/>
          </a:bodyPr>
          <a:lstStyle/>
          <a:p>
            <a:pPr algn="l"/>
            <a:r>
              <a:rPr lang="en-US">
                <a:solidFill>
                  <a:srgbClr val="5792BA"/>
                </a:solidFill>
                <a:latin typeface="Times New Roman" panose="02020603050405020304" pitchFamily="18" charset="0"/>
                <a:cs typeface="Times New Roman" panose="02020603050405020304" pitchFamily="18" charset="0"/>
              </a:rPr>
              <a:t>Team Members:</a:t>
            </a:r>
          </a:p>
          <a:p>
            <a:pPr algn="l"/>
            <a:r>
              <a:rPr lang="en-US" sz="2300">
                <a:solidFill>
                  <a:srgbClr val="5792BA"/>
                </a:solidFill>
                <a:latin typeface="Times New Roman" panose="02020603050405020304" pitchFamily="18" charset="0"/>
                <a:cs typeface="Times New Roman" panose="02020603050405020304" pitchFamily="18" charset="0"/>
              </a:rPr>
              <a:t>	1. Rohini Das </a:t>
            </a:r>
            <a:r>
              <a:rPr lang="en-US">
                <a:solidFill>
                  <a:srgbClr val="5792BA"/>
                </a:solidFill>
                <a:latin typeface="Times New Roman" panose="02020603050405020304" pitchFamily="18" charset="0"/>
                <a:cs typeface="Times New Roman" panose="02020603050405020304" pitchFamily="18" charset="0"/>
              </a:rPr>
              <a:t>-</a:t>
            </a:r>
            <a:r>
              <a:rPr lang="en-US" sz="2300">
                <a:solidFill>
                  <a:srgbClr val="5792BA"/>
                </a:solidFill>
                <a:latin typeface="Times New Roman" panose="02020603050405020304" pitchFamily="18" charset="0"/>
                <a:cs typeface="Times New Roman" panose="02020603050405020304" pitchFamily="18" charset="0"/>
              </a:rPr>
              <a:t> 20BCB0098</a:t>
            </a:r>
          </a:p>
          <a:p>
            <a:pPr algn="l"/>
            <a:r>
              <a:rPr lang="en-US" sz="2300">
                <a:solidFill>
                  <a:srgbClr val="5792BA"/>
                </a:solidFill>
                <a:latin typeface="Times New Roman" panose="02020603050405020304" pitchFamily="18" charset="0"/>
                <a:cs typeface="Times New Roman" panose="02020603050405020304" pitchFamily="18" charset="0"/>
              </a:rPr>
              <a:t>	2. </a:t>
            </a:r>
            <a:r>
              <a:rPr lang="en-US" sz="2300" err="1">
                <a:solidFill>
                  <a:srgbClr val="5792BA"/>
                </a:solidFill>
                <a:latin typeface="Times New Roman" panose="02020603050405020304" pitchFamily="18" charset="0"/>
                <a:cs typeface="Times New Roman" panose="02020603050405020304" pitchFamily="18" charset="0"/>
              </a:rPr>
              <a:t>Dharmik</a:t>
            </a:r>
            <a:r>
              <a:rPr lang="en-US" sz="2300">
                <a:solidFill>
                  <a:srgbClr val="5792BA"/>
                </a:solidFill>
                <a:latin typeface="Times New Roman" panose="02020603050405020304" pitchFamily="18" charset="0"/>
                <a:cs typeface="Times New Roman" panose="02020603050405020304" pitchFamily="18" charset="0"/>
              </a:rPr>
              <a:t> Naicker – 20BCB0148</a:t>
            </a:r>
          </a:p>
          <a:p>
            <a:pPr algn="l"/>
            <a:r>
              <a:rPr lang="en-US">
                <a:solidFill>
                  <a:srgbClr val="5792BA"/>
                </a:solidFill>
                <a:latin typeface="Times New Roman" panose="02020603050405020304" pitchFamily="18" charset="0"/>
                <a:cs typeface="Times New Roman" panose="02020603050405020304" pitchFamily="18" charset="0"/>
              </a:rPr>
              <a:t>	3. </a:t>
            </a:r>
            <a:r>
              <a:rPr lang="en-US" err="1">
                <a:solidFill>
                  <a:srgbClr val="5792BA"/>
                </a:solidFill>
                <a:latin typeface="Times New Roman" panose="02020603050405020304" pitchFamily="18" charset="0"/>
                <a:cs typeface="Times New Roman" panose="02020603050405020304" pitchFamily="18" charset="0"/>
              </a:rPr>
              <a:t>Shobhit</a:t>
            </a:r>
            <a:r>
              <a:rPr lang="en-US">
                <a:solidFill>
                  <a:srgbClr val="5792BA"/>
                </a:solidFill>
                <a:latin typeface="Times New Roman" panose="02020603050405020304" pitchFamily="18" charset="0"/>
                <a:cs typeface="Times New Roman" panose="02020603050405020304" pitchFamily="18" charset="0"/>
              </a:rPr>
              <a:t> Agrawal – 20BDS0162</a:t>
            </a:r>
          </a:p>
          <a:p>
            <a:pPr algn="l"/>
            <a:r>
              <a:rPr lang="en-US" sz="2300">
                <a:solidFill>
                  <a:srgbClr val="5792BA"/>
                </a:solidFill>
                <a:latin typeface="Times New Roman" panose="02020603050405020304" pitchFamily="18" charset="0"/>
                <a:cs typeface="Times New Roman" panose="02020603050405020304" pitchFamily="18" charset="0"/>
              </a:rPr>
              <a:t>	4. Somit Jain – 20BDS0181</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2F3-0657-6702-5128-D17FE03DD59F}"/>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4" name="Content Placeholder 3">
            <a:extLst>
              <a:ext uri="{FF2B5EF4-FFF2-40B4-BE49-F238E27FC236}">
                <a16:creationId xmlns:a16="http://schemas.microsoft.com/office/drawing/2014/main" id="{BC55A39E-0080-FC5E-D0EC-1B19B01DE923}"/>
              </a:ext>
            </a:extLst>
          </p:cNvPr>
          <p:cNvGraphicFramePr>
            <a:graphicFrameLocks noGrp="1"/>
          </p:cNvGraphicFramePr>
          <p:nvPr>
            <p:ph idx="1"/>
            <p:extLst>
              <p:ext uri="{D42A27DB-BD31-4B8C-83A1-F6EECF244321}">
                <p14:modId xmlns:p14="http://schemas.microsoft.com/office/powerpoint/2010/main" val="2161308435"/>
              </p:ext>
            </p:extLst>
          </p:nvPr>
        </p:nvGraphicFramePr>
        <p:xfrm>
          <a:off x="821094" y="2166079"/>
          <a:ext cx="10674220" cy="3992125"/>
        </p:xfrm>
        <a:graphic>
          <a:graphicData uri="http://schemas.openxmlformats.org/drawingml/2006/table">
            <a:tbl>
              <a:tblPr firstRow="1" firstCol="1" bandRow="1">
                <a:tableStyleId>{5C22544A-7EE6-4342-B048-85BDC9FD1C3A}</a:tableStyleId>
              </a:tblPr>
              <a:tblGrid>
                <a:gridCol w="1134194">
                  <a:extLst>
                    <a:ext uri="{9D8B030D-6E8A-4147-A177-3AD203B41FA5}">
                      <a16:colId xmlns:a16="http://schemas.microsoft.com/office/drawing/2014/main" val="2488438481"/>
                    </a:ext>
                  </a:extLst>
                </a:gridCol>
                <a:gridCol w="1818501">
                  <a:extLst>
                    <a:ext uri="{9D8B030D-6E8A-4147-A177-3AD203B41FA5}">
                      <a16:colId xmlns:a16="http://schemas.microsoft.com/office/drawing/2014/main" val="472574813"/>
                    </a:ext>
                  </a:extLst>
                </a:gridCol>
                <a:gridCol w="1904927">
                  <a:extLst>
                    <a:ext uri="{9D8B030D-6E8A-4147-A177-3AD203B41FA5}">
                      <a16:colId xmlns:a16="http://schemas.microsoft.com/office/drawing/2014/main" val="578876769"/>
                    </a:ext>
                  </a:extLst>
                </a:gridCol>
                <a:gridCol w="1457404">
                  <a:extLst>
                    <a:ext uri="{9D8B030D-6E8A-4147-A177-3AD203B41FA5}">
                      <a16:colId xmlns:a16="http://schemas.microsoft.com/office/drawing/2014/main" val="412350375"/>
                    </a:ext>
                  </a:extLst>
                </a:gridCol>
                <a:gridCol w="1735627">
                  <a:extLst>
                    <a:ext uri="{9D8B030D-6E8A-4147-A177-3AD203B41FA5}">
                      <a16:colId xmlns:a16="http://schemas.microsoft.com/office/drawing/2014/main" val="1557417338"/>
                    </a:ext>
                  </a:extLst>
                </a:gridCol>
                <a:gridCol w="2623567">
                  <a:extLst>
                    <a:ext uri="{9D8B030D-6E8A-4147-A177-3AD203B41FA5}">
                      <a16:colId xmlns:a16="http://schemas.microsoft.com/office/drawing/2014/main" val="3455014747"/>
                    </a:ext>
                  </a:extLst>
                </a:gridCol>
              </a:tblGrid>
              <a:tr h="417277">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Ref No</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Title</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Method</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Dataset</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Performance Metrics</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Objective/ Limitation</a:t>
                      </a:r>
                    </a:p>
                  </a:txBody>
                  <a:tcPr marL="68580" marR="68580" marT="0" marB="0">
                    <a:solidFill>
                      <a:srgbClr val="070707"/>
                    </a:solidFill>
                  </a:tcPr>
                </a:tc>
                <a:extLst>
                  <a:ext uri="{0D108BD9-81ED-4DB2-BD59-A6C34878D82A}">
                    <a16:rowId xmlns:a16="http://schemas.microsoft.com/office/drawing/2014/main" val="1336763321"/>
                  </a:ext>
                </a:extLst>
              </a:tr>
              <a:tr h="2244140">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[11]</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Deep learning: Convolutional Neural Network, Spatial transformer network (STN)</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Two datasets: LFW (Labelled Faces in the Wild) dataset, and their own classroom dataset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For LFW: 98.67%</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For Classroom dataset: 100%</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Limited training data (classroom data having only 25 frames)</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 </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 </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 </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4188656031"/>
                  </a:ext>
                </a:extLst>
              </a:tr>
              <a:tr h="1330708">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[12]</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Single shot multi-box detector and VGG network</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Own dataset and WIDER dataset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 </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94.66%</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Wider set of use cases won't work so advancement needs to be made in hardware for efficiency, powerfulness, </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260238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2F3-0657-6702-5128-D17FE03DD59F}"/>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4" name="Content Placeholder 3">
            <a:extLst>
              <a:ext uri="{FF2B5EF4-FFF2-40B4-BE49-F238E27FC236}">
                <a16:creationId xmlns:a16="http://schemas.microsoft.com/office/drawing/2014/main" id="{BC55A39E-0080-FC5E-D0EC-1B19B01DE923}"/>
              </a:ext>
            </a:extLst>
          </p:cNvPr>
          <p:cNvGraphicFramePr>
            <a:graphicFrameLocks noGrp="1"/>
          </p:cNvGraphicFramePr>
          <p:nvPr>
            <p:ph idx="1"/>
            <p:extLst>
              <p:ext uri="{D42A27DB-BD31-4B8C-83A1-F6EECF244321}">
                <p14:modId xmlns:p14="http://schemas.microsoft.com/office/powerpoint/2010/main" val="1605659177"/>
              </p:ext>
            </p:extLst>
          </p:nvPr>
        </p:nvGraphicFramePr>
        <p:xfrm>
          <a:off x="821094" y="2166079"/>
          <a:ext cx="10674220" cy="3992125"/>
        </p:xfrm>
        <a:graphic>
          <a:graphicData uri="http://schemas.openxmlformats.org/drawingml/2006/table">
            <a:tbl>
              <a:tblPr firstRow="1" firstCol="1" bandRow="1">
                <a:tableStyleId>{5C22544A-7EE6-4342-B048-85BDC9FD1C3A}</a:tableStyleId>
              </a:tblPr>
              <a:tblGrid>
                <a:gridCol w="1134194">
                  <a:extLst>
                    <a:ext uri="{9D8B030D-6E8A-4147-A177-3AD203B41FA5}">
                      <a16:colId xmlns:a16="http://schemas.microsoft.com/office/drawing/2014/main" val="2488438481"/>
                    </a:ext>
                  </a:extLst>
                </a:gridCol>
                <a:gridCol w="1818501">
                  <a:extLst>
                    <a:ext uri="{9D8B030D-6E8A-4147-A177-3AD203B41FA5}">
                      <a16:colId xmlns:a16="http://schemas.microsoft.com/office/drawing/2014/main" val="472574813"/>
                    </a:ext>
                  </a:extLst>
                </a:gridCol>
                <a:gridCol w="1904927">
                  <a:extLst>
                    <a:ext uri="{9D8B030D-6E8A-4147-A177-3AD203B41FA5}">
                      <a16:colId xmlns:a16="http://schemas.microsoft.com/office/drawing/2014/main" val="578876769"/>
                    </a:ext>
                  </a:extLst>
                </a:gridCol>
                <a:gridCol w="1457404">
                  <a:extLst>
                    <a:ext uri="{9D8B030D-6E8A-4147-A177-3AD203B41FA5}">
                      <a16:colId xmlns:a16="http://schemas.microsoft.com/office/drawing/2014/main" val="412350375"/>
                    </a:ext>
                  </a:extLst>
                </a:gridCol>
                <a:gridCol w="1735627">
                  <a:extLst>
                    <a:ext uri="{9D8B030D-6E8A-4147-A177-3AD203B41FA5}">
                      <a16:colId xmlns:a16="http://schemas.microsoft.com/office/drawing/2014/main" val="1557417338"/>
                    </a:ext>
                  </a:extLst>
                </a:gridCol>
                <a:gridCol w="2623567">
                  <a:extLst>
                    <a:ext uri="{9D8B030D-6E8A-4147-A177-3AD203B41FA5}">
                      <a16:colId xmlns:a16="http://schemas.microsoft.com/office/drawing/2014/main" val="3455014747"/>
                    </a:ext>
                  </a:extLst>
                </a:gridCol>
              </a:tblGrid>
              <a:tr h="417277">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Ref No</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Title</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Method</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Dataset</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Performance Metrics</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Objective/ Limitation</a:t>
                      </a:r>
                    </a:p>
                  </a:txBody>
                  <a:tcPr marL="68580" marR="68580" marT="0" marB="0">
                    <a:solidFill>
                      <a:srgbClr val="070707"/>
                    </a:solidFill>
                  </a:tcPr>
                </a:tc>
                <a:extLst>
                  <a:ext uri="{0D108BD9-81ED-4DB2-BD59-A6C34878D82A}">
                    <a16:rowId xmlns:a16="http://schemas.microsoft.com/office/drawing/2014/main" val="1336763321"/>
                  </a:ext>
                </a:extLst>
              </a:tr>
              <a:tr h="2244140">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[13]</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F</a:t>
                      </a:r>
                      <a:r>
                        <a:rPr lang="en-IN" sz="1200">
                          <a:solidFill>
                            <a:schemeClr val="tx1"/>
                          </a:solidFill>
                          <a:effectLst/>
                          <a:latin typeface="Times New Roman" panose="02020603050405020304" pitchFamily="18" charset="0"/>
                          <a:ea typeface="Calibri" panose="020F0502020204030204" pitchFamily="34" charset="0"/>
                        </a:rPr>
                        <a:t>ace recognition system that uses OpenCV and deep learning techniques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Own dataset of real and fake faces.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authors report that the system achieves high 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the privacy implications of collecting and storing facial images also need to be considered</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 </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 </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4188656031"/>
                  </a:ext>
                </a:extLst>
              </a:tr>
              <a:tr h="1330708">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[14]</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Haar Cascade classifier with their proposed system</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Own Dataset - Face video of 3–5 s recorded for every student in the class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93.1%</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Intolerant to noise, Proper security measures against attacks</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165165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959D-0555-2362-B4E2-4DE0C1FA687E}"/>
              </a:ext>
            </a:extLst>
          </p:cNvPr>
          <p:cNvSpPr>
            <a:spLocks noGrp="1"/>
          </p:cNvSpPr>
          <p:nvPr>
            <p:ph type="title"/>
          </p:nvPr>
        </p:nvSpPr>
        <p:spPr/>
        <p:txBody>
          <a:bodyPr>
            <a:normAutofit fontScale="90000"/>
          </a:bodyPr>
          <a:lstStyle/>
          <a:p>
            <a:r>
              <a:rPr lang="en-IN" b="1" dirty="0">
                <a:solidFill>
                  <a:schemeClr val="tx1"/>
                </a:solidFill>
                <a:latin typeface="Times New Roman"/>
              </a:rPr>
              <a:t>About Dataset</a:t>
            </a:r>
            <a:br>
              <a:rPr lang="en-IN" b="1" dirty="0">
                <a:solidFill>
                  <a:schemeClr val="tx1"/>
                </a:solidFill>
                <a:latin typeface="Times New Roman"/>
              </a:rPr>
            </a:br>
            <a:r>
              <a:rPr lang="en-IN" b="1" dirty="0">
                <a:solidFill>
                  <a:schemeClr val="tx1"/>
                </a:solidFill>
                <a:latin typeface="Times New Roman"/>
              </a:rPr>
              <a:t>AT&amp;T</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sp>
        <p:nvSpPr>
          <p:cNvPr id="3" name="Content Placeholder 2">
            <a:extLst>
              <a:ext uri="{FF2B5EF4-FFF2-40B4-BE49-F238E27FC236}">
                <a16:creationId xmlns:a16="http://schemas.microsoft.com/office/drawing/2014/main" id="{E54F0523-328B-28A1-C411-B7DCCDFA0A01}"/>
              </a:ext>
            </a:extLst>
          </p:cNvPr>
          <p:cNvSpPr>
            <a:spLocks noGrp="1"/>
          </p:cNvSpPr>
          <p:nvPr>
            <p:ph idx="1"/>
          </p:nvPr>
        </p:nvSpPr>
        <p:spPr>
          <a:xfrm>
            <a:off x="913795" y="2076450"/>
            <a:ext cx="10353762" cy="4578874"/>
          </a:xfrm>
        </p:spPr>
        <p:txBody>
          <a:bodyPr>
            <a:normAutofit fontScale="77500" lnSpcReduction="20000"/>
          </a:bodyPr>
          <a:lstStyle/>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The dataset was collected from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kaggle</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and it was put to use within the framework of a face recognition experiment run in tandem with the Speech, Vision, and Robotics Group of the Cambridge University Engineering Department.</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Each of the forty individual themes is represented by 10 photographs. Images of various persons were captured at different times of day, with varied lighting conditions, and with the subject either wearing or not wearing spectacles, or having open eyes and a smile on their face. All the pictures were taken head-on with the subjects against a uniformly black background (with tolerance for some side movement).</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The size of each image is 92x112 pixels, with 256 gray levels per pixel. The images are organized in 40 directories (one for each subject), which have names of the form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sX</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where X indicates the subject number (between 1 and 40). In each of these directories, there are ten different images of that subject, which have names of the form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Y.pgm</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where Y is the image number for that subject (between 1 and 10).</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Challenges faced during the use of dataset was while preprocessing the images using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keras</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library the acceptable extensions are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img</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png</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.jpeg. Jpg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etc</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but our images are of the form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pgm</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because of which we needed to convert all the images to appropriate extensions. In this case we converted the images into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png</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a:t>
            </a:r>
          </a:p>
          <a:p>
            <a:pPr indent="-305435" algn="just"/>
            <a:endParaRPr lang="en-I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p:txBody>
      </p:sp>
    </p:spTree>
    <p:extLst>
      <p:ext uri="{BB962C8B-B14F-4D97-AF65-F5344CB8AC3E}">
        <p14:creationId xmlns:p14="http://schemas.microsoft.com/office/powerpoint/2010/main" val="210240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959D-0555-2362-B4E2-4DE0C1FA687E}"/>
              </a:ext>
            </a:extLst>
          </p:cNvPr>
          <p:cNvSpPr>
            <a:spLocks noGrp="1"/>
          </p:cNvSpPr>
          <p:nvPr>
            <p:ph type="title"/>
          </p:nvPr>
        </p:nvSpPr>
        <p:spPr/>
        <p:txBody>
          <a:bodyPr>
            <a:normAutofit fontScale="90000"/>
          </a:bodyPr>
          <a:lstStyle/>
          <a:p>
            <a:r>
              <a:rPr lang="en-IN" b="1" dirty="0">
                <a:solidFill>
                  <a:schemeClr val="tx1"/>
                </a:solidFill>
                <a:latin typeface="Times New Roman"/>
              </a:rPr>
              <a:t>About Dataset</a:t>
            </a:r>
            <a:br>
              <a:rPr lang="en-IN" b="1" dirty="0">
                <a:solidFill>
                  <a:schemeClr val="tx1"/>
                </a:solidFill>
                <a:latin typeface="Times New Roman"/>
              </a:rPr>
            </a:br>
            <a:r>
              <a:rPr lang="en-IN" b="1" dirty="0" err="1">
                <a:solidFill>
                  <a:schemeClr val="tx1"/>
                </a:solidFill>
                <a:latin typeface="Times New Roman"/>
              </a:rPr>
              <a:t>FaceScrub</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sp>
        <p:nvSpPr>
          <p:cNvPr id="3" name="Content Placeholder 2">
            <a:extLst>
              <a:ext uri="{FF2B5EF4-FFF2-40B4-BE49-F238E27FC236}">
                <a16:creationId xmlns:a16="http://schemas.microsoft.com/office/drawing/2014/main" id="{E54F0523-328B-28A1-C411-B7DCCDFA0A01}"/>
              </a:ext>
            </a:extLst>
          </p:cNvPr>
          <p:cNvSpPr>
            <a:spLocks noGrp="1"/>
          </p:cNvSpPr>
          <p:nvPr>
            <p:ph idx="1"/>
          </p:nvPr>
        </p:nvSpPr>
        <p:spPr>
          <a:xfrm>
            <a:off x="913795" y="2076450"/>
            <a:ext cx="10353762" cy="4578874"/>
          </a:xfrm>
        </p:spPr>
        <p:txBody>
          <a:bodyPr>
            <a:normAutofit fontScale="77500" lnSpcReduction="20000"/>
          </a:bodyPr>
          <a:lstStyle/>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The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FaceScrub</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dataset is a public dataset of facial images that is commonly used for research in facial recognition and computer vision. It was created by researchers at the University of Massachusetts, Amherst and Columbia University, and contains about 43000 images of celebrities collected from the internet.</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The images in the dataset are labeled with the celebrity's name. The dataset includes images of both male and female celebrities from a variety of ethnic backgrounds, and the images are captured in a wide range of lighting and pose conditions.</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The size of each image is in the range 3KB – 100KB. The images are organized in separate directories for every celebrity. In each of these directories, there are different number of images, which have names according to the celebrity’s name with a different number with each file. The images are in JPEG, PNG and BMP formats and have a resolution of about 100x100 pixels.</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One of the main challenges encountered while working with the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FaceScrub</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dataset was the high computational demands required to effectively process and analyze the large amount of data contained in the dataset. The significant size of the dataset, along with the high dimensionality of the images, could make it computationally intensive to train deep learning models or perform complex analyses, requiring specialized hardware and careful optimization strategies.</a:t>
            </a:r>
          </a:p>
        </p:txBody>
      </p:sp>
    </p:spTree>
    <p:extLst>
      <p:ext uri="{BB962C8B-B14F-4D97-AF65-F5344CB8AC3E}">
        <p14:creationId xmlns:p14="http://schemas.microsoft.com/office/powerpoint/2010/main" val="426453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EC87-A628-D51B-6E97-D61852E64DB7}"/>
              </a:ext>
            </a:extLst>
          </p:cNvPr>
          <p:cNvSpPr>
            <a:spLocks noGrp="1"/>
          </p:cNvSpPr>
          <p:nvPr>
            <p:ph type="title"/>
          </p:nvPr>
        </p:nvSpPr>
        <p:spPr>
          <a:xfrm>
            <a:off x="913795" y="33529"/>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Proposed Methodology</a:t>
            </a:r>
          </a:p>
        </p:txBody>
      </p:sp>
      <p:pic>
        <p:nvPicPr>
          <p:cNvPr id="3" name="Picture 2">
            <a:extLst>
              <a:ext uri="{FF2B5EF4-FFF2-40B4-BE49-F238E27FC236}">
                <a16:creationId xmlns:a16="http://schemas.microsoft.com/office/drawing/2014/main" id="{633276E9-2233-52AC-8532-168EE08E67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4059" y="1290829"/>
            <a:ext cx="3532304" cy="5025130"/>
          </a:xfrm>
          <a:prstGeom prst="rect">
            <a:avLst/>
          </a:prstGeom>
          <a:noFill/>
          <a:ln>
            <a:noFill/>
          </a:ln>
        </p:spPr>
      </p:pic>
    </p:spTree>
    <p:extLst>
      <p:ext uri="{BB962C8B-B14F-4D97-AF65-F5344CB8AC3E}">
        <p14:creationId xmlns:p14="http://schemas.microsoft.com/office/powerpoint/2010/main" val="374454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EC87-A628-D51B-6E97-D61852E64DB7}"/>
              </a:ext>
            </a:extLst>
          </p:cNvPr>
          <p:cNvSpPr>
            <a:spLocks noGrp="1"/>
          </p:cNvSpPr>
          <p:nvPr>
            <p:ph type="title"/>
          </p:nvPr>
        </p:nvSpPr>
        <p:spPr>
          <a:xfrm>
            <a:off x="919119" y="200407"/>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C853059C-8E10-94CA-8E70-FA3E67DD68F9}"/>
              </a:ext>
            </a:extLst>
          </p:cNvPr>
          <p:cNvSpPr>
            <a:spLocks noGrp="1"/>
          </p:cNvSpPr>
          <p:nvPr>
            <p:ph idx="1"/>
          </p:nvPr>
        </p:nvSpPr>
        <p:spPr>
          <a:xfrm>
            <a:off x="919119" y="1600200"/>
            <a:ext cx="10353762" cy="4428743"/>
          </a:xfrm>
        </p:spPr>
        <p:txBody>
          <a:bodyPr>
            <a:normAutofit fontScale="92500" lnSpcReduction="20000"/>
          </a:bodyPr>
          <a:lstStyle/>
          <a:p>
            <a:pPr indent="-305435" algn="just"/>
            <a:r>
              <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Database: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We have used the AT&amp;T and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FaceScrub</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database, which are openly accessible database with different images of distinct subjects taken at different time with varying lighting, facial expressions. </a:t>
            </a:r>
          </a:p>
          <a:p>
            <a:pPr indent="-305435" algn="just"/>
            <a:r>
              <a:rPr lang="en-US"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Preprocessing: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After importing the dataset, we are resizing the images to 180*180 and changed the extension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pgm</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to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png</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a:t>
            </a:r>
          </a:p>
          <a:p>
            <a:pPr indent="-305435" algn="just"/>
            <a:r>
              <a:rPr lang="en-US"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Train and Validation Split:</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The pre-processed data is now divided into train and validation sets, we split the dataset into 80-20.</a:t>
            </a:r>
          </a:p>
          <a:p>
            <a:pPr indent="-305435" algn="just"/>
            <a:r>
              <a:rPr lang="en-US"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Model Creation: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ResNet-50, a convolutional neural network with 50 layers, is what we employ. A network that has been pretrained using more than a million photos from the ImageNet database was loaded. Then, we supplemented the pretrained model with our own layers.</a:t>
            </a:r>
          </a:p>
          <a:p>
            <a:pPr indent="-305435" algn="just"/>
            <a:r>
              <a:rPr lang="en-US"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Training and Validation: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After creating the model, we are running multiple epochs . Each epoch consists of training the model and validating it.</a:t>
            </a:r>
            <a:endParaRPr lang="en-I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p:txBody>
      </p:sp>
    </p:spTree>
    <p:extLst>
      <p:ext uri="{BB962C8B-B14F-4D97-AF65-F5344CB8AC3E}">
        <p14:creationId xmlns:p14="http://schemas.microsoft.com/office/powerpoint/2010/main" val="271638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5387-50C9-18FC-D7E5-6D6B05C51A73}"/>
              </a:ext>
            </a:extLst>
          </p:cNvPr>
          <p:cNvSpPr>
            <a:spLocks noGrp="1"/>
          </p:cNvSpPr>
          <p:nvPr>
            <p:ph type="title"/>
          </p:nvPr>
        </p:nvSpPr>
        <p:spPr>
          <a:xfrm>
            <a:off x="913795" y="206375"/>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Sample Screenshots</a:t>
            </a:r>
          </a:p>
        </p:txBody>
      </p:sp>
      <p:graphicFrame>
        <p:nvGraphicFramePr>
          <p:cNvPr id="8" name="Content Placeholder 7">
            <a:extLst>
              <a:ext uri="{FF2B5EF4-FFF2-40B4-BE49-F238E27FC236}">
                <a16:creationId xmlns:a16="http://schemas.microsoft.com/office/drawing/2014/main" id="{92A4DACA-1FD1-6A1B-6B31-7B24B63C4A5C}"/>
              </a:ext>
            </a:extLst>
          </p:cNvPr>
          <p:cNvGraphicFramePr>
            <a:graphicFrameLocks/>
          </p:cNvGraphicFramePr>
          <p:nvPr>
            <p:extLst>
              <p:ext uri="{D42A27DB-BD31-4B8C-83A1-F6EECF244321}">
                <p14:modId xmlns:p14="http://schemas.microsoft.com/office/powerpoint/2010/main" val="3665804610"/>
              </p:ext>
            </p:extLst>
          </p:nvPr>
        </p:nvGraphicFramePr>
        <p:xfrm>
          <a:off x="2452925" y="1489565"/>
          <a:ext cx="7275502" cy="5165330"/>
        </p:xfrm>
        <a:graphic>
          <a:graphicData uri="http://schemas.openxmlformats.org/drawingml/2006/table">
            <a:tbl>
              <a:tblPr firstRow="1" firstCol="1" bandRow="1">
                <a:tableStyleId>{5C22544A-7EE6-4342-B048-85BDC9FD1C3A}</a:tableStyleId>
              </a:tblPr>
              <a:tblGrid>
                <a:gridCol w="2648156">
                  <a:extLst>
                    <a:ext uri="{9D8B030D-6E8A-4147-A177-3AD203B41FA5}">
                      <a16:colId xmlns:a16="http://schemas.microsoft.com/office/drawing/2014/main" val="3498800742"/>
                    </a:ext>
                  </a:extLst>
                </a:gridCol>
                <a:gridCol w="4627346">
                  <a:extLst>
                    <a:ext uri="{9D8B030D-6E8A-4147-A177-3AD203B41FA5}">
                      <a16:colId xmlns:a16="http://schemas.microsoft.com/office/drawing/2014/main" val="3007649529"/>
                    </a:ext>
                  </a:extLst>
                </a:gridCol>
              </a:tblGrid>
              <a:tr h="622039">
                <a:tc>
                  <a:txBody>
                    <a:bodyPr/>
                    <a:lstStyle/>
                    <a:p>
                      <a:pPr marL="0" algn="ctr" defTabSz="457200" rtl="0" eaLnBrk="1" latinLnBrk="0" hangingPunct="1">
                        <a:lnSpc>
                          <a:spcPct val="115000"/>
                        </a:lnSpc>
                        <a:spcAft>
                          <a:spcPts val="800"/>
                        </a:spcAft>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Dataset Name</a:t>
                      </a:r>
                    </a:p>
                  </a:txBody>
                  <a:tcPr marL="68580" marR="68580" marT="0" marB="0" anchor="ctr">
                    <a:solidFill>
                      <a:srgbClr val="070707"/>
                    </a:solidFill>
                  </a:tcPr>
                </a:tc>
                <a:tc>
                  <a:txBody>
                    <a:bodyPr/>
                    <a:lstStyle/>
                    <a:p>
                      <a:pPr marL="0" algn="ctr" defTabSz="457200" rtl="0" eaLnBrk="1" latinLnBrk="0" hangingPunct="1">
                        <a:lnSpc>
                          <a:spcPct val="115000"/>
                        </a:lnSpc>
                        <a:spcAft>
                          <a:spcPts val="800"/>
                        </a:spcAft>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Screen Shot</a:t>
                      </a:r>
                    </a:p>
                  </a:txBody>
                  <a:tcPr marL="68580" marR="68580" marT="0" marB="0" anchor="ctr">
                    <a:solidFill>
                      <a:srgbClr val="070707"/>
                    </a:solidFill>
                  </a:tcPr>
                </a:tc>
                <a:extLst>
                  <a:ext uri="{0D108BD9-81ED-4DB2-BD59-A6C34878D82A}">
                    <a16:rowId xmlns:a16="http://schemas.microsoft.com/office/drawing/2014/main" val="123668760"/>
                  </a:ext>
                </a:extLst>
              </a:tr>
              <a:tr h="2762054">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AT&amp;T</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1946772287"/>
                  </a:ext>
                </a:extLst>
              </a:tr>
              <a:tr h="1781237">
                <a:tc>
                  <a:txBody>
                    <a:bodyPr/>
                    <a:lstStyle/>
                    <a:p>
                      <a:pPr algn="ctr">
                        <a:lnSpc>
                          <a:spcPct val="107000"/>
                        </a:lnSpc>
                        <a:spcAft>
                          <a:spcPts val="800"/>
                        </a:spcAft>
                      </a:pPr>
                      <a:r>
                        <a:rPr lang="en-IN"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FaceScrub</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844814760"/>
                  </a:ext>
                </a:extLst>
              </a:tr>
            </a:tbl>
          </a:graphicData>
        </a:graphic>
      </p:graphicFrame>
      <p:pic>
        <p:nvPicPr>
          <p:cNvPr id="9" name="Picture 8" descr="Sample images">
            <a:extLst>
              <a:ext uri="{FF2B5EF4-FFF2-40B4-BE49-F238E27FC236}">
                <a16:creationId xmlns:a16="http://schemas.microsoft.com/office/drawing/2014/main" id="{F7F47237-4BE3-B911-5602-21A670D6EA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5594" y="4919388"/>
            <a:ext cx="4263350" cy="1602563"/>
          </a:xfrm>
          <a:prstGeom prst="rect">
            <a:avLst/>
          </a:prstGeom>
          <a:noFill/>
          <a:ln>
            <a:noFill/>
          </a:ln>
        </p:spPr>
      </p:pic>
      <p:pic>
        <p:nvPicPr>
          <p:cNvPr id="12" name="Picture 11">
            <a:extLst>
              <a:ext uri="{FF2B5EF4-FFF2-40B4-BE49-F238E27FC236}">
                <a16:creationId xmlns:a16="http://schemas.microsoft.com/office/drawing/2014/main" id="{228A767F-08D3-CF1F-DD59-B447CC10A6A6}"/>
              </a:ext>
            </a:extLst>
          </p:cNvPr>
          <p:cNvPicPr/>
          <p:nvPr/>
        </p:nvPicPr>
        <p:blipFill>
          <a:blip r:embed="rId3"/>
          <a:srcRect/>
          <a:stretch>
            <a:fillRect/>
          </a:stretch>
        </p:blipFill>
        <p:spPr>
          <a:xfrm>
            <a:off x="6090676" y="2144844"/>
            <a:ext cx="2838450" cy="2641600"/>
          </a:xfrm>
          <a:prstGeom prst="rect">
            <a:avLst/>
          </a:prstGeom>
          <a:ln/>
        </p:spPr>
      </p:pic>
    </p:spTree>
    <p:extLst>
      <p:ext uri="{BB962C8B-B14F-4D97-AF65-F5344CB8AC3E}">
        <p14:creationId xmlns:p14="http://schemas.microsoft.com/office/powerpoint/2010/main" val="236949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D58D-AB1D-E07E-E3BA-7FF7E05503A6}"/>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Performance Measure</a:t>
            </a:r>
          </a:p>
        </p:txBody>
      </p:sp>
      <p:sp>
        <p:nvSpPr>
          <p:cNvPr id="3" name="Content Placeholder 2">
            <a:extLst>
              <a:ext uri="{FF2B5EF4-FFF2-40B4-BE49-F238E27FC236}">
                <a16:creationId xmlns:a16="http://schemas.microsoft.com/office/drawing/2014/main" id="{29B1BFF2-7A10-9C81-46F4-74B4A06A7984}"/>
              </a:ext>
            </a:extLst>
          </p:cNvPr>
          <p:cNvSpPr>
            <a:spLocks noGrp="1"/>
          </p:cNvSpPr>
          <p:nvPr>
            <p:ph idx="1"/>
          </p:nvPr>
        </p:nvSpPr>
        <p:spPr/>
        <p:txBody>
          <a:bodyPr>
            <a:normAutofit lnSpcReduction="10000"/>
          </a:bodyPr>
          <a:lstStyle/>
          <a:p>
            <a:pPr indent="-305435" algn="just"/>
            <a:r>
              <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Accuracy: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Accuracy is a measure of how close a measured or calculated value is to the true or expected value. It is often expressed as a percentage, and is commonly used to assess the performance of models or algorithms in machine learning, data analysis, and other fields.</a:t>
            </a:r>
          </a:p>
          <a:p>
            <a:pPr marL="37465" indent="0" algn="just">
              <a:buNone/>
            </a:pPr>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gn="just"/>
            <a:r>
              <a:rPr lang="en-US"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Validation Accuracy: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Validation accuracy is a metric that measures the performance of a machine learning model on a separate validation dataset that is not used for training the model. It is often used to estimate how well the model will generalize to new, unseen data.</a:t>
            </a:r>
          </a:p>
          <a:p>
            <a:pPr marL="37465" indent="0" algn="just">
              <a:buNone/>
            </a:pPr>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907CD9D-B23B-1D2A-FA0A-11CA63F35CA8}"/>
                  </a:ext>
                </a:extLst>
              </p:cNvPr>
              <p:cNvSpPr txBox="1"/>
              <p:nvPr/>
            </p:nvSpPr>
            <p:spPr>
              <a:xfrm>
                <a:off x="3043462" y="3429000"/>
                <a:ext cx="6094428" cy="6737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i="1" smtClean="0">
                          <a:solidFill>
                            <a:schemeClr val="tx1"/>
                          </a:solidFill>
                          <a:latin typeface="Cambria Math" panose="02040503050406030204" pitchFamily="18" charset="0"/>
                        </a:rPr>
                        <m:t>𝐴𝑐𝑐𝑢𝑟𝑎𝑐𝑦</m:t>
                      </m:r>
                      <m:r>
                        <a:rPr lang="en-IN" sz="2000" i="0">
                          <a:solidFill>
                            <a:schemeClr val="tx1"/>
                          </a:solidFill>
                          <a:latin typeface="Cambria Math" panose="02040503050406030204" pitchFamily="18" charset="0"/>
                        </a:rPr>
                        <m:t> =</m:t>
                      </m:r>
                      <m:f>
                        <m:fPr>
                          <m:ctrlPr>
                            <a:rPr lang="en-IN" sz="2000" i="1">
                              <a:solidFill>
                                <a:schemeClr val="tx1"/>
                              </a:solidFill>
                              <a:latin typeface="Cambria Math" panose="02040503050406030204" pitchFamily="18" charset="0"/>
                            </a:rPr>
                          </m:ctrlPr>
                        </m:fPr>
                        <m:num>
                          <m:r>
                            <a:rPr lang="en-IN" sz="2000" i="1">
                              <a:solidFill>
                                <a:schemeClr val="tx1"/>
                              </a:solidFill>
                              <a:latin typeface="Cambria Math" panose="02040503050406030204" pitchFamily="18" charset="0"/>
                            </a:rPr>
                            <m:t>𝑇𝑃</m:t>
                          </m:r>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𝑇𝑁</m:t>
                          </m:r>
                        </m:num>
                        <m:den>
                          <m:r>
                            <a:rPr lang="en-IN" sz="2000" i="1">
                              <a:solidFill>
                                <a:schemeClr val="tx1"/>
                              </a:solidFill>
                              <a:latin typeface="Cambria Math" panose="02040503050406030204" pitchFamily="18" charset="0"/>
                            </a:rPr>
                            <m:t>𝑇𝑃</m:t>
                          </m:r>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𝑇𝑁</m:t>
                          </m:r>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𝐹𝑃</m:t>
                          </m:r>
                          <m:r>
                            <a:rPr lang="en-IN" sz="2000" i="0">
                              <a:solidFill>
                                <a:schemeClr val="tx1"/>
                              </a:solidFill>
                              <a:latin typeface="Cambria Math" panose="02040503050406030204" pitchFamily="18" charset="0"/>
                            </a:rPr>
                            <m:t>+</m:t>
                          </m:r>
                          <m:r>
                            <a:rPr lang="en-IN" sz="2000" i="1">
                              <a:solidFill>
                                <a:schemeClr val="tx1"/>
                              </a:solidFill>
                              <a:latin typeface="Cambria Math" panose="02040503050406030204" pitchFamily="18" charset="0"/>
                            </a:rPr>
                            <m:t>𝐹𝑁</m:t>
                          </m:r>
                        </m:den>
                      </m:f>
                    </m:oMath>
                  </m:oMathPara>
                </a14:m>
                <a:endParaRPr lang="en-IN" sz="2000" dirty="0">
                  <a:solidFill>
                    <a:schemeClr val="tx1"/>
                  </a:solidFill>
                </a:endParaRPr>
              </a:p>
            </p:txBody>
          </p:sp>
        </mc:Choice>
        <mc:Fallback>
          <p:sp>
            <p:nvSpPr>
              <p:cNvPr id="5" name="TextBox 4">
                <a:extLst>
                  <a:ext uri="{FF2B5EF4-FFF2-40B4-BE49-F238E27FC236}">
                    <a16:creationId xmlns:a16="http://schemas.microsoft.com/office/drawing/2014/main" id="{4907CD9D-B23B-1D2A-FA0A-11CA63F35CA8}"/>
                  </a:ext>
                </a:extLst>
              </p:cNvPr>
              <p:cNvSpPr txBox="1">
                <a:spLocks noRot="1" noChangeAspect="1" noMove="1" noResize="1" noEditPoints="1" noAdjustHandles="1" noChangeArrowheads="1" noChangeShapeType="1" noTextEdit="1"/>
              </p:cNvSpPr>
              <p:nvPr/>
            </p:nvSpPr>
            <p:spPr>
              <a:xfrm>
                <a:off x="3043462" y="3429000"/>
                <a:ext cx="6094428" cy="67371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D4EF3D-1153-BAE1-E4BE-9871C19BC757}"/>
                  </a:ext>
                </a:extLst>
              </p:cNvPr>
              <p:cNvSpPr txBox="1"/>
              <p:nvPr/>
            </p:nvSpPr>
            <p:spPr>
              <a:xfrm>
                <a:off x="3043462" y="5798738"/>
                <a:ext cx="6094428" cy="559897"/>
              </a:xfrm>
              <a:prstGeom prst="rect">
                <a:avLst/>
              </a:prstGeom>
              <a:noFill/>
            </p:spPr>
            <p:txBody>
              <a:bodyPr wrap="square">
                <a:spAutoFit/>
              </a:bodyPr>
              <a:lstStyle/>
              <a:p>
                <a:pPr marL="457200" indent="457200" algn="ctr">
                  <a:lnSpc>
                    <a:spcPct val="107000"/>
                  </a:lnSpc>
                  <a:spcBef>
                    <a:spcPts val="1200"/>
                  </a:spcBef>
                  <a:spcAft>
                    <a:spcPts val="12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Validation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𝐴𝑐𝑐𝑢𝑟𝑎𝑐𝑦</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𝑇𝑁</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A9D4EF3D-1153-BAE1-E4BE-9871C19BC757}"/>
                  </a:ext>
                </a:extLst>
              </p:cNvPr>
              <p:cNvSpPr txBox="1">
                <a:spLocks noRot="1" noChangeAspect="1" noMove="1" noResize="1" noEditPoints="1" noAdjustHandles="1" noChangeArrowheads="1" noChangeShapeType="1" noTextEdit="1"/>
              </p:cNvSpPr>
              <p:nvPr/>
            </p:nvSpPr>
            <p:spPr>
              <a:xfrm>
                <a:off x="3043462" y="5798738"/>
                <a:ext cx="6094428" cy="559897"/>
              </a:xfrm>
              <a:prstGeom prst="rect">
                <a:avLst/>
              </a:prstGeom>
              <a:blipFill>
                <a:blip r:embed="rId3"/>
                <a:stretch>
                  <a:fillRect b="-6522"/>
                </a:stretch>
              </a:blipFill>
            </p:spPr>
            <p:txBody>
              <a:bodyPr/>
              <a:lstStyle/>
              <a:p>
                <a:r>
                  <a:rPr lang="en-IN">
                    <a:noFill/>
                  </a:rPr>
                  <a:t> </a:t>
                </a:r>
              </a:p>
            </p:txBody>
          </p:sp>
        </mc:Fallback>
      </mc:AlternateContent>
    </p:spTree>
    <p:extLst>
      <p:ext uri="{BB962C8B-B14F-4D97-AF65-F5344CB8AC3E}">
        <p14:creationId xmlns:p14="http://schemas.microsoft.com/office/powerpoint/2010/main" val="318349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D58D-AB1D-E07E-E3BA-7FF7E05503A6}"/>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Performance Measure</a:t>
            </a:r>
          </a:p>
        </p:txBody>
      </p:sp>
      <p:sp>
        <p:nvSpPr>
          <p:cNvPr id="3" name="Content Placeholder 2">
            <a:extLst>
              <a:ext uri="{FF2B5EF4-FFF2-40B4-BE49-F238E27FC236}">
                <a16:creationId xmlns:a16="http://schemas.microsoft.com/office/drawing/2014/main" id="{29B1BFF2-7A10-9C81-46F4-74B4A06A7984}"/>
              </a:ext>
            </a:extLst>
          </p:cNvPr>
          <p:cNvSpPr>
            <a:spLocks noGrp="1"/>
          </p:cNvSpPr>
          <p:nvPr>
            <p:ph idx="1"/>
          </p:nvPr>
        </p:nvSpPr>
        <p:spPr/>
        <p:txBody>
          <a:bodyPr>
            <a:normAutofit fontScale="92500" lnSpcReduction="10000"/>
          </a:bodyPr>
          <a:lstStyle/>
          <a:p>
            <a:pPr indent="-305435" algn="just"/>
            <a:r>
              <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Loss: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Loss refers to the difference between the predicted values of the model and the actual values of the training data. It is a measure of how well the model is able to fit the training data. </a:t>
            </a:r>
          </a:p>
          <a:p>
            <a:pPr indent="-305435" algn="just"/>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gn="just"/>
            <a:endPar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a:p>
            <a:pPr indent="-305435" algn="just"/>
            <a:r>
              <a:rPr lang="en-US"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Validation Loss: </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Validation loss is a measure of how well a model generalizes to new, unseen data. During the training process, a portion of the available data is typically set aside as a validation dataset. After each training epoch, the model's performance on the validation dataset is evaluated using a loss function, such as “</a:t>
            </a:r>
            <a:r>
              <a:rPr lang="en-US" dirty="0" err="1">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sparse_categorical_crossentropy</a:t>
            </a:r>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 and the resulting value is called the validation loss.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24706B0-A8EE-9E52-6165-8FB07285EA9F}"/>
                  </a:ext>
                </a:extLst>
              </p:cNvPr>
              <p:cNvSpPr txBox="1"/>
              <p:nvPr/>
            </p:nvSpPr>
            <p:spPr>
              <a:xfrm>
                <a:off x="3043462" y="3037065"/>
                <a:ext cx="60944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rPr>
                        <m:t>𝐿</m:t>
                      </m:r>
                      <m:r>
                        <a:rPr lang="en-IN" sz="2000" i="0">
                          <a:latin typeface="Cambria Math" panose="02040503050406030204" pitchFamily="18" charset="0"/>
                        </a:rPr>
                        <m:t> = −</m:t>
                      </m:r>
                      <m:d>
                        <m:dPr>
                          <m:ctrlPr>
                            <a:rPr lang="en-IN" sz="2000" i="1">
                              <a:latin typeface="Cambria Math" panose="02040503050406030204" pitchFamily="18" charset="0"/>
                            </a:rPr>
                          </m:ctrlPr>
                        </m:dPr>
                        <m:e>
                          <m:f>
                            <m:fPr>
                              <m:ctrlPr>
                                <a:rPr lang="en-IN" sz="2000" i="1">
                                  <a:solidFill>
                                    <a:srgbClr val="836967"/>
                                  </a:solidFill>
                                  <a:latin typeface="Cambria Math" panose="02040503050406030204" pitchFamily="18" charset="0"/>
                                </a:rPr>
                              </m:ctrlPr>
                            </m:fPr>
                            <m:num>
                              <m:r>
                                <a:rPr lang="en-IN" sz="2000" i="0">
                                  <a:latin typeface="Cambria Math" panose="02040503050406030204" pitchFamily="18" charset="0"/>
                                </a:rPr>
                                <m:t>1</m:t>
                              </m:r>
                            </m:num>
                            <m:den>
                              <m:r>
                                <a:rPr lang="en-IN" sz="2000" i="1">
                                  <a:latin typeface="Cambria Math" panose="02040503050406030204" pitchFamily="18" charset="0"/>
                                </a:rPr>
                                <m:t>𝑁</m:t>
                              </m:r>
                            </m:den>
                          </m:f>
                        </m:e>
                      </m:d>
                      <m:r>
                        <a:rPr lang="en-IN" sz="2000" i="0">
                          <a:latin typeface="Cambria Math" panose="02040503050406030204" pitchFamily="18" charset="0"/>
                        </a:rPr>
                        <m:t>×</m:t>
                      </m:r>
                      <m:r>
                        <a:rPr lang="en-IN" sz="2000" i="1">
                          <a:latin typeface="Cambria Math" panose="02040503050406030204" pitchFamily="18" charset="0"/>
                        </a:rPr>
                        <m:t>𝛴</m:t>
                      </m:r>
                      <m:d>
                        <m:dPr>
                          <m:ctrlPr>
                            <a:rPr lang="en-IN" sz="2000" i="1">
                              <a:latin typeface="Cambria Math" panose="02040503050406030204" pitchFamily="18" charset="0"/>
                            </a:rPr>
                          </m:ctrlPr>
                        </m:dPr>
                        <m:e>
                          <m:r>
                            <a:rPr lang="en-IN" sz="2000" i="1">
                              <a:latin typeface="Cambria Math" panose="02040503050406030204" pitchFamily="18" charset="0"/>
                            </a:rPr>
                            <m:t>𝑦</m:t>
                          </m:r>
                          <m:r>
                            <a:rPr lang="en-IN" sz="2000" i="0">
                              <a:latin typeface="Cambria Math" panose="02040503050406030204" pitchFamily="18" charset="0"/>
                            </a:rPr>
                            <m:t>×</m:t>
                          </m:r>
                          <m:r>
                            <a:rPr lang="en-IN" sz="2000" i="1">
                              <a:latin typeface="Cambria Math" panose="02040503050406030204" pitchFamily="18" charset="0"/>
                            </a:rPr>
                            <m:t>𝑙𝑜𝑔</m:t>
                          </m:r>
                          <m:d>
                            <m:dPr>
                              <m:ctrlPr>
                                <a:rPr lang="en-IN" sz="2000" i="1">
                                  <a:latin typeface="Cambria Math" panose="02040503050406030204" pitchFamily="18" charset="0"/>
                                </a:rPr>
                              </m:ctrlPr>
                            </m:dPr>
                            <m:e>
                              <m:r>
                                <a:rPr lang="en-IN" sz="2000" i="1">
                                  <a:latin typeface="Cambria Math" panose="02040503050406030204" pitchFamily="18" charset="0"/>
                                </a:rPr>
                                <m:t>𝑦</m:t>
                              </m:r>
                              <m:r>
                                <m:rPr>
                                  <m:lit/>
                                </m:rPr>
                                <a:rPr lang="en-IN" sz="2000" i="0">
                                  <a:latin typeface="Cambria Math" panose="02040503050406030204" pitchFamily="18" charset="0"/>
                                </a:rPr>
                                <m:t>_</m:t>
                              </m:r>
                              <m:r>
                                <a:rPr lang="en-IN" sz="2000" i="1">
                                  <a:latin typeface="Cambria Math" panose="02040503050406030204" pitchFamily="18" charset="0"/>
                                </a:rPr>
                                <m:t>𝑝𝑟𝑒𝑑</m:t>
                              </m:r>
                            </m:e>
                          </m:d>
                        </m:e>
                      </m:d>
                    </m:oMath>
                  </m:oMathPara>
                </a14:m>
                <a:endParaRPr lang="en-IN" sz="2000" dirty="0"/>
              </a:p>
            </p:txBody>
          </p:sp>
        </mc:Choice>
        <mc:Fallback>
          <p:sp>
            <p:nvSpPr>
              <p:cNvPr id="6" name="TextBox 5">
                <a:extLst>
                  <a:ext uri="{FF2B5EF4-FFF2-40B4-BE49-F238E27FC236}">
                    <a16:creationId xmlns:a16="http://schemas.microsoft.com/office/drawing/2014/main" id="{E24706B0-A8EE-9E52-6165-8FB07285EA9F}"/>
                  </a:ext>
                </a:extLst>
              </p:cNvPr>
              <p:cNvSpPr txBox="1">
                <a:spLocks noRot="1" noChangeAspect="1" noMove="1" noResize="1" noEditPoints="1" noAdjustHandles="1" noChangeArrowheads="1" noChangeShapeType="1" noTextEdit="1"/>
              </p:cNvSpPr>
              <p:nvPr/>
            </p:nvSpPr>
            <p:spPr>
              <a:xfrm>
                <a:off x="3043462" y="3037065"/>
                <a:ext cx="6094428" cy="78386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C0660B8-44E6-82D1-C547-C66ADB23806E}"/>
                  </a:ext>
                </a:extLst>
              </p:cNvPr>
              <p:cNvSpPr txBox="1"/>
              <p:nvPr/>
            </p:nvSpPr>
            <p:spPr>
              <a:xfrm>
                <a:off x="3043462" y="5856465"/>
                <a:ext cx="60944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i="1" smtClean="0">
                          <a:latin typeface="Cambria Math" panose="02040503050406030204" pitchFamily="18" charset="0"/>
                        </a:rPr>
                        <m:t>𝐿</m:t>
                      </m:r>
                      <m:r>
                        <a:rPr lang="en-IN" sz="2000" i="0">
                          <a:latin typeface="Cambria Math" panose="02040503050406030204" pitchFamily="18" charset="0"/>
                        </a:rPr>
                        <m:t> = −</m:t>
                      </m:r>
                      <m:d>
                        <m:dPr>
                          <m:ctrlPr>
                            <a:rPr lang="en-IN" sz="2000" i="1">
                              <a:latin typeface="Cambria Math" panose="02040503050406030204" pitchFamily="18" charset="0"/>
                            </a:rPr>
                          </m:ctrlPr>
                        </m:dPr>
                        <m:e>
                          <m:f>
                            <m:fPr>
                              <m:ctrlPr>
                                <a:rPr lang="en-IN" sz="2000" i="1">
                                  <a:solidFill>
                                    <a:srgbClr val="836967"/>
                                  </a:solidFill>
                                  <a:latin typeface="Cambria Math" panose="02040503050406030204" pitchFamily="18" charset="0"/>
                                </a:rPr>
                              </m:ctrlPr>
                            </m:fPr>
                            <m:num>
                              <m:r>
                                <a:rPr lang="en-IN" sz="2000" i="0">
                                  <a:latin typeface="Cambria Math" panose="02040503050406030204" pitchFamily="18" charset="0"/>
                                </a:rPr>
                                <m:t>1</m:t>
                              </m:r>
                            </m:num>
                            <m:den>
                              <m:r>
                                <a:rPr lang="en-IN" sz="2000" i="1">
                                  <a:latin typeface="Cambria Math" panose="02040503050406030204" pitchFamily="18" charset="0"/>
                                </a:rPr>
                                <m:t>𝑁</m:t>
                              </m:r>
                            </m:den>
                          </m:f>
                        </m:e>
                      </m:d>
                      <m:r>
                        <a:rPr lang="en-IN" sz="2000" i="0">
                          <a:latin typeface="Cambria Math" panose="02040503050406030204" pitchFamily="18" charset="0"/>
                        </a:rPr>
                        <m:t>×</m:t>
                      </m:r>
                      <m:r>
                        <a:rPr lang="en-IN" sz="2000" i="1">
                          <a:latin typeface="Cambria Math" panose="02040503050406030204" pitchFamily="18" charset="0"/>
                        </a:rPr>
                        <m:t>𝛴</m:t>
                      </m:r>
                      <m:d>
                        <m:dPr>
                          <m:ctrlPr>
                            <a:rPr lang="en-IN" sz="2000" i="1">
                              <a:latin typeface="Cambria Math" panose="02040503050406030204" pitchFamily="18" charset="0"/>
                            </a:rPr>
                          </m:ctrlPr>
                        </m:dPr>
                        <m:e>
                          <m:r>
                            <a:rPr lang="en-IN" sz="2000" i="1">
                              <a:latin typeface="Cambria Math" panose="02040503050406030204" pitchFamily="18" charset="0"/>
                            </a:rPr>
                            <m:t>𝑦</m:t>
                          </m:r>
                          <m:r>
                            <a:rPr lang="en-IN" sz="2000" i="0">
                              <a:latin typeface="Cambria Math" panose="02040503050406030204" pitchFamily="18" charset="0"/>
                            </a:rPr>
                            <m:t>×</m:t>
                          </m:r>
                          <m:r>
                            <a:rPr lang="en-IN" sz="2000" i="1">
                              <a:latin typeface="Cambria Math" panose="02040503050406030204" pitchFamily="18" charset="0"/>
                            </a:rPr>
                            <m:t>𝑙𝑜𝑔</m:t>
                          </m:r>
                          <m:d>
                            <m:dPr>
                              <m:ctrlPr>
                                <a:rPr lang="en-IN" sz="2000" i="1">
                                  <a:latin typeface="Cambria Math" panose="02040503050406030204" pitchFamily="18" charset="0"/>
                                </a:rPr>
                              </m:ctrlPr>
                            </m:dPr>
                            <m:e>
                              <m:r>
                                <a:rPr lang="en-IN" sz="2000" i="1">
                                  <a:latin typeface="Cambria Math" panose="02040503050406030204" pitchFamily="18" charset="0"/>
                                </a:rPr>
                                <m:t>𝑦</m:t>
                              </m:r>
                              <m:r>
                                <m:rPr>
                                  <m:lit/>
                                </m:rPr>
                                <a:rPr lang="en-IN" sz="2000" i="0">
                                  <a:latin typeface="Cambria Math" panose="02040503050406030204" pitchFamily="18" charset="0"/>
                                </a:rPr>
                                <m:t>_</m:t>
                              </m:r>
                              <m:r>
                                <a:rPr lang="en-IN" sz="2000" i="1">
                                  <a:latin typeface="Cambria Math" panose="02040503050406030204" pitchFamily="18" charset="0"/>
                                </a:rPr>
                                <m:t>𝑝𝑟𝑒𝑑</m:t>
                              </m:r>
                            </m:e>
                          </m:d>
                        </m:e>
                      </m:d>
                    </m:oMath>
                  </m:oMathPara>
                </a14:m>
                <a:endParaRPr lang="en-IN" sz="2000" dirty="0"/>
              </a:p>
            </p:txBody>
          </p:sp>
        </mc:Choice>
        <mc:Fallback>
          <p:sp>
            <p:nvSpPr>
              <p:cNvPr id="10" name="TextBox 9">
                <a:extLst>
                  <a:ext uri="{FF2B5EF4-FFF2-40B4-BE49-F238E27FC236}">
                    <a16:creationId xmlns:a16="http://schemas.microsoft.com/office/drawing/2014/main" id="{6C0660B8-44E6-82D1-C547-C66ADB23806E}"/>
                  </a:ext>
                </a:extLst>
              </p:cNvPr>
              <p:cNvSpPr txBox="1">
                <a:spLocks noRot="1" noChangeAspect="1" noMove="1" noResize="1" noEditPoints="1" noAdjustHandles="1" noChangeArrowheads="1" noChangeShapeType="1" noTextEdit="1"/>
              </p:cNvSpPr>
              <p:nvPr/>
            </p:nvSpPr>
            <p:spPr>
              <a:xfrm>
                <a:off x="3043462" y="5856465"/>
                <a:ext cx="6094428" cy="783869"/>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3883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764C-2676-B483-72E7-78AE0B4B57CF}"/>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Performance Measure</a:t>
            </a:r>
          </a:p>
        </p:txBody>
      </p:sp>
      <mc:AlternateContent xmlns:mc="http://schemas.openxmlformats.org/markup-compatibility/2006">
        <mc:Choice xmlns:a14="http://schemas.microsoft.com/office/drawing/2010/main" Requires="a14">
          <p:graphicFrame>
            <p:nvGraphicFramePr>
              <p:cNvPr id="5" name="Content Placeholder 7">
                <a:extLst>
                  <a:ext uri="{FF2B5EF4-FFF2-40B4-BE49-F238E27FC236}">
                    <a16:creationId xmlns:a16="http://schemas.microsoft.com/office/drawing/2014/main" id="{B2D675C3-03A1-569C-920F-7962CBAC41CE}"/>
                  </a:ext>
                </a:extLst>
              </p:cNvPr>
              <p:cNvGraphicFramePr>
                <a:graphicFrameLocks/>
              </p:cNvGraphicFramePr>
              <p:nvPr>
                <p:extLst>
                  <p:ext uri="{D42A27DB-BD31-4B8C-83A1-F6EECF244321}">
                    <p14:modId xmlns:p14="http://schemas.microsoft.com/office/powerpoint/2010/main" val="1879400347"/>
                  </p:ext>
                </p:extLst>
              </p:nvPr>
            </p:nvGraphicFramePr>
            <p:xfrm>
              <a:off x="3980172" y="2211370"/>
              <a:ext cx="4221007" cy="3596522"/>
            </p:xfrm>
            <a:graphic>
              <a:graphicData uri="http://schemas.openxmlformats.org/drawingml/2006/table">
                <a:tbl>
                  <a:tblPr firstRow="1" firstCol="1" bandRow="1">
                    <a:tableStyleId>{5C22544A-7EE6-4342-B048-85BDC9FD1C3A}</a:tableStyleId>
                  </a:tblPr>
                  <a:tblGrid>
                    <a:gridCol w="1930434">
                      <a:extLst>
                        <a:ext uri="{9D8B030D-6E8A-4147-A177-3AD203B41FA5}">
                          <a16:colId xmlns:a16="http://schemas.microsoft.com/office/drawing/2014/main" val="3498800742"/>
                        </a:ext>
                      </a:extLst>
                    </a:gridCol>
                    <a:gridCol w="2290573">
                      <a:extLst>
                        <a:ext uri="{9D8B030D-6E8A-4147-A177-3AD203B41FA5}">
                          <a16:colId xmlns:a16="http://schemas.microsoft.com/office/drawing/2014/main" val="3007649529"/>
                        </a:ext>
                      </a:extLst>
                    </a:gridCol>
                  </a:tblGrid>
                  <a:tr h="599158">
                    <a:tc>
                      <a:txBody>
                        <a:bodyPr/>
                        <a:lstStyle/>
                        <a:p>
                          <a:pPr marL="0" algn="ctr" defTabSz="457200" rtl="0" eaLnBrk="1" latinLnBrk="0" hangingPunct="1">
                            <a:lnSpc>
                              <a:spcPct val="115000"/>
                            </a:lnSpc>
                            <a:spcAft>
                              <a:spcPts val="800"/>
                            </a:spcAft>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Metrics</a:t>
                          </a:r>
                        </a:p>
                      </a:txBody>
                      <a:tcPr marL="68580" marR="68580" marT="0" marB="0" anchor="ctr">
                        <a:solidFill>
                          <a:srgbClr val="070707"/>
                        </a:solidFill>
                      </a:tcPr>
                    </a:tc>
                    <a:tc>
                      <a:txBody>
                        <a:bodyPr/>
                        <a:lstStyle/>
                        <a:p>
                          <a:pPr marL="0" algn="ctr" defTabSz="457200" rtl="0" eaLnBrk="1" latinLnBrk="0" hangingPunct="1">
                            <a:lnSpc>
                              <a:spcPct val="115000"/>
                            </a:lnSpc>
                            <a:spcAft>
                              <a:spcPts val="800"/>
                            </a:spcAft>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Acceptable Range</a:t>
                          </a:r>
                        </a:p>
                      </a:txBody>
                      <a:tcPr marL="68580" marR="68580" marT="0" marB="0" anchor="ctr">
                        <a:solidFill>
                          <a:srgbClr val="070707"/>
                        </a:solidFill>
                      </a:tcPr>
                    </a:tc>
                    <a:extLst>
                      <a:ext uri="{0D108BD9-81ED-4DB2-BD59-A6C34878D82A}">
                        <a16:rowId xmlns:a16="http://schemas.microsoft.com/office/drawing/2014/main" val="123668760"/>
                      </a:ext>
                    </a:extLst>
                  </a:tr>
                  <a:tr h="749341">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1946772287"/>
                      </a:ext>
                    </a:extLst>
                  </a:tr>
                  <a:tr h="749341">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Loss</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a:t>
                          </a:r>
                          <a14:m>
                            <m:oMath xmlns:m="http://schemas.openxmlformats.org/officeDocument/2006/math">
                              <m:r>
                                <a:rPr lang="en-IN"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844814760"/>
                      </a:ext>
                    </a:extLst>
                  </a:tr>
                  <a:tr h="749341">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Validation Accuracy</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1196898664"/>
                      </a:ext>
                    </a:extLst>
                  </a:tr>
                  <a:tr h="749341">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Validation Loss</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a:t>
                          </a:r>
                          <a14:m>
                            <m:oMath xmlns:m="http://schemas.openxmlformats.org/officeDocument/2006/math">
                              <m:r>
                                <a:rPr lang="en-IN" sz="16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2361186640"/>
                      </a:ext>
                    </a:extLst>
                  </a:tr>
                </a:tbl>
              </a:graphicData>
            </a:graphic>
          </p:graphicFrame>
        </mc:Choice>
        <mc:Fallback>
          <p:graphicFrame>
            <p:nvGraphicFramePr>
              <p:cNvPr id="5" name="Content Placeholder 7">
                <a:extLst>
                  <a:ext uri="{FF2B5EF4-FFF2-40B4-BE49-F238E27FC236}">
                    <a16:creationId xmlns:a16="http://schemas.microsoft.com/office/drawing/2014/main" id="{B2D675C3-03A1-569C-920F-7962CBAC41CE}"/>
                  </a:ext>
                </a:extLst>
              </p:cNvPr>
              <p:cNvGraphicFramePr>
                <a:graphicFrameLocks/>
              </p:cNvGraphicFramePr>
              <p:nvPr>
                <p:extLst>
                  <p:ext uri="{D42A27DB-BD31-4B8C-83A1-F6EECF244321}">
                    <p14:modId xmlns:p14="http://schemas.microsoft.com/office/powerpoint/2010/main" val="1879400347"/>
                  </p:ext>
                </p:extLst>
              </p:nvPr>
            </p:nvGraphicFramePr>
            <p:xfrm>
              <a:off x="3980172" y="2211370"/>
              <a:ext cx="4221007" cy="3596522"/>
            </p:xfrm>
            <a:graphic>
              <a:graphicData uri="http://schemas.openxmlformats.org/drawingml/2006/table">
                <a:tbl>
                  <a:tblPr firstRow="1" firstCol="1" bandRow="1">
                    <a:tableStyleId>{5C22544A-7EE6-4342-B048-85BDC9FD1C3A}</a:tableStyleId>
                  </a:tblPr>
                  <a:tblGrid>
                    <a:gridCol w="1930434">
                      <a:extLst>
                        <a:ext uri="{9D8B030D-6E8A-4147-A177-3AD203B41FA5}">
                          <a16:colId xmlns:a16="http://schemas.microsoft.com/office/drawing/2014/main" val="3498800742"/>
                        </a:ext>
                      </a:extLst>
                    </a:gridCol>
                    <a:gridCol w="2290573">
                      <a:extLst>
                        <a:ext uri="{9D8B030D-6E8A-4147-A177-3AD203B41FA5}">
                          <a16:colId xmlns:a16="http://schemas.microsoft.com/office/drawing/2014/main" val="3007649529"/>
                        </a:ext>
                      </a:extLst>
                    </a:gridCol>
                  </a:tblGrid>
                  <a:tr h="599158">
                    <a:tc>
                      <a:txBody>
                        <a:bodyPr/>
                        <a:lstStyle/>
                        <a:p>
                          <a:pPr marL="0" algn="ctr" defTabSz="457200" rtl="0" eaLnBrk="1" latinLnBrk="0" hangingPunct="1">
                            <a:lnSpc>
                              <a:spcPct val="115000"/>
                            </a:lnSpc>
                            <a:spcAft>
                              <a:spcPts val="800"/>
                            </a:spcAft>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Metrics</a:t>
                          </a:r>
                        </a:p>
                      </a:txBody>
                      <a:tcPr marL="68580" marR="68580" marT="0" marB="0" anchor="ctr">
                        <a:solidFill>
                          <a:srgbClr val="070707"/>
                        </a:solidFill>
                      </a:tcPr>
                    </a:tc>
                    <a:tc>
                      <a:txBody>
                        <a:bodyPr/>
                        <a:lstStyle/>
                        <a:p>
                          <a:pPr marL="0" algn="ctr" defTabSz="457200" rtl="0" eaLnBrk="1" latinLnBrk="0" hangingPunct="1">
                            <a:lnSpc>
                              <a:spcPct val="115000"/>
                            </a:lnSpc>
                            <a:spcAft>
                              <a:spcPts val="800"/>
                            </a:spcAft>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Acceptable Range</a:t>
                          </a:r>
                        </a:p>
                      </a:txBody>
                      <a:tcPr marL="68580" marR="68580" marT="0" marB="0" anchor="ctr">
                        <a:solidFill>
                          <a:srgbClr val="070707"/>
                        </a:solidFill>
                      </a:tcPr>
                    </a:tc>
                    <a:extLst>
                      <a:ext uri="{0D108BD9-81ED-4DB2-BD59-A6C34878D82A}">
                        <a16:rowId xmlns:a16="http://schemas.microsoft.com/office/drawing/2014/main" val="123668760"/>
                      </a:ext>
                    </a:extLst>
                  </a:tr>
                  <a:tr h="749341">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1946772287"/>
                      </a:ext>
                    </a:extLst>
                  </a:tr>
                  <a:tr h="749341">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Loss</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endParaRPr lang="en-US"/>
                        </a:p>
                      </a:txBody>
                      <a:tcPr marL="63500" marR="63500" marT="63500" marB="63500" anchor="ctr">
                        <a:blipFill>
                          <a:blip r:embed="rId2"/>
                          <a:stretch>
                            <a:fillRect l="-84350" t="-181301" r="-1061" b="-201626"/>
                          </a:stretch>
                        </a:blipFill>
                      </a:tcPr>
                    </a:tc>
                    <a:extLst>
                      <a:ext uri="{0D108BD9-81ED-4DB2-BD59-A6C34878D82A}">
                        <a16:rowId xmlns:a16="http://schemas.microsoft.com/office/drawing/2014/main" val="844814760"/>
                      </a:ext>
                    </a:extLst>
                  </a:tr>
                  <a:tr h="749341">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Validation Accuracy</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1196898664"/>
                      </a:ext>
                    </a:extLst>
                  </a:tr>
                  <a:tr h="749341">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Validation Loss</a:t>
                          </a:r>
                          <a:endPar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endParaRPr lang="en-US"/>
                        </a:p>
                      </a:txBody>
                      <a:tcPr marL="63500" marR="63500" marT="63500" marB="63500" anchor="ctr">
                        <a:blipFill>
                          <a:blip r:embed="rId2"/>
                          <a:stretch>
                            <a:fillRect l="-84350" t="-381301" r="-1061" b="-1626"/>
                          </a:stretch>
                        </a:blipFill>
                      </a:tcPr>
                    </a:tc>
                    <a:extLst>
                      <a:ext uri="{0D108BD9-81ED-4DB2-BD59-A6C34878D82A}">
                        <a16:rowId xmlns:a16="http://schemas.microsoft.com/office/drawing/2014/main" val="2361186640"/>
                      </a:ext>
                    </a:extLst>
                  </a:tr>
                </a:tbl>
              </a:graphicData>
            </a:graphic>
          </p:graphicFrame>
        </mc:Fallback>
      </mc:AlternateContent>
    </p:spTree>
    <p:extLst>
      <p:ext uri="{BB962C8B-B14F-4D97-AF65-F5344CB8AC3E}">
        <p14:creationId xmlns:p14="http://schemas.microsoft.com/office/powerpoint/2010/main" val="42342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Contents</a:t>
            </a:r>
          </a:p>
        </p:txBody>
      </p:sp>
      <p:sp>
        <p:nvSpPr>
          <p:cNvPr id="4" name="Content Placeholder 3">
            <a:extLst>
              <a:ext uri="{FF2B5EF4-FFF2-40B4-BE49-F238E27FC236}">
                <a16:creationId xmlns:a16="http://schemas.microsoft.com/office/drawing/2014/main" id="{CF4BB5B9-FEDB-5014-CCF4-8965380004A9}"/>
              </a:ext>
            </a:extLst>
          </p:cNvPr>
          <p:cNvSpPr>
            <a:spLocks noGrp="1"/>
          </p:cNvSpPr>
          <p:nvPr>
            <p:ph idx="1"/>
          </p:nvPr>
        </p:nvSpPr>
        <p:spPr>
          <a:xfrm>
            <a:off x="913795" y="2076450"/>
            <a:ext cx="10353762" cy="4409191"/>
          </a:xfrm>
        </p:spPr>
        <p:txBody>
          <a:bodyPr>
            <a:normAutofit fontScale="92500" lnSpcReduction="20000"/>
          </a:bodyPr>
          <a:lstStyle/>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Introduction</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Problem Statement</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Literature Review</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About Dataset</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Proposed Methodology</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Performance Measure</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Results</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Comparison</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Conclusion</a:t>
            </a:r>
          </a:p>
          <a:p>
            <a:pPr marL="4941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D58D-AB1D-E07E-E3BA-7FF7E05503A6}"/>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Results</a:t>
            </a:r>
          </a:p>
        </p:txBody>
      </p:sp>
      <p:graphicFrame>
        <p:nvGraphicFramePr>
          <p:cNvPr id="7" name="Content Placeholder 3">
            <a:extLst>
              <a:ext uri="{FF2B5EF4-FFF2-40B4-BE49-F238E27FC236}">
                <a16:creationId xmlns:a16="http://schemas.microsoft.com/office/drawing/2014/main" id="{3057C42A-82D1-227B-278E-8E28B1AC530E}"/>
              </a:ext>
            </a:extLst>
          </p:cNvPr>
          <p:cNvGraphicFramePr>
            <a:graphicFrameLocks noGrp="1"/>
          </p:cNvGraphicFramePr>
          <p:nvPr>
            <p:ph idx="1"/>
            <p:extLst>
              <p:ext uri="{D42A27DB-BD31-4B8C-83A1-F6EECF244321}">
                <p14:modId xmlns:p14="http://schemas.microsoft.com/office/powerpoint/2010/main" val="4056608549"/>
              </p:ext>
            </p:extLst>
          </p:nvPr>
        </p:nvGraphicFramePr>
        <p:xfrm>
          <a:off x="913795" y="1866900"/>
          <a:ext cx="10637475" cy="3579484"/>
        </p:xfrm>
        <a:graphic>
          <a:graphicData uri="http://schemas.openxmlformats.org/drawingml/2006/table">
            <a:tbl>
              <a:tblPr firstRow="1" firstCol="1" bandRow="1">
                <a:tableStyleId>{5C22544A-7EE6-4342-B048-85BDC9FD1C3A}</a:tableStyleId>
              </a:tblPr>
              <a:tblGrid>
                <a:gridCol w="1130290">
                  <a:extLst>
                    <a:ext uri="{9D8B030D-6E8A-4147-A177-3AD203B41FA5}">
                      <a16:colId xmlns:a16="http://schemas.microsoft.com/office/drawing/2014/main" val="2488438481"/>
                    </a:ext>
                  </a:extLst>
                </a:gridCol>
                <a:gridCol w="1812241">
                  <a:extLst>
                    <a:ext uri="{9D8B030D-6E8A-4147-A177-3AD203B41FA5}">
                      <a16:colId xmlns:a16="http://schemas.microsoft.com/office/drawing/2014/main" val="472574813"/>
                    </a:ext>
                  </a:extLst>
                </a:gridCol>
                <a:gridCol w="1898369">
                  <a:extLst>
                    <a:ext uri="{9D8B030D-6E8A-4147-A177-3AD203B41FA5}">
                      <a16:colId xmlns:a16="http://schemas.microsoft.com/office/drawing/2014/main" val="578876769"/>
                    </a:ext>
                  </a:extLst>
                </a:gridCol>
                <a:gridCol w="1452387">
                  <a:extLst>
                    <a:ext uri="{9D8B030D-6E8A-4147-A177-3AD203B41FA5}">
                      <a16:colId xmlns:a16="http://schemas.microsoft.com/office/drawing/2014/main" val="412350375"/>
                    </a:ext>
                  </a:extLst>
                </a:gridCol>
                <a:gridCol w="1974625">
                  <a:extLst>
                    <a:ext uri="{9D8B030D-6E8A-4147-A177-3AD203B41FA5}">
                      <a16:colId xmlns:a16="http://schemas.microsoft.com/office/drawing/2014/main" val="1557417338"/>
                    </a:ext>
                  </a:extLst>
                </a:gridCol>
                <a:gridCol w="2369563">
                  <a:extLst>
                    <a:ext uri="{9D8B030D-6E8A-4147-A177-3AD203B41FA5}">
                      <a16:colId xmlns:a16="http://schemas.microsoft.com/office/drawing/2014/main" val="3455014747"/>
                    </a:ext>
                  </a:extLst>
                </a:gridCol>
              </a:tblGrid>
              <a:tr h="419030">
                <a:tc>
                  <a:txBody>
                    <a:bodyPr/>
                    <a:lstStyle/>
                    <a:p>
                      <a:pPr algn="ct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ct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Loss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Validation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Validation Loss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extLst>
                  <a:ext uri="{0D108BD9-81ED-4DB2-BD59-A6C34878D82A}">
                    <a16:rowId xmlns:a16="http://schemas.microsoft.com/office/drawing/2014/main" val="1336763321"/>
                  </a:ext>
                </a:extLst>
              </a:tr>
              <a:tr h="1543671">
                <a:tc rowSpan="2">
                  <a:txBody>
                    <a:bodyPr/>
                    <a:lstStyle/>
                    <a:p>
                      <a:pPr algn="ctr">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ResNet-50 + 3  additional layers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070707"/>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AT&amp;T</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0.0405</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0.9872</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0.2188</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4188656031"/>
                  </a:ext>
                </a:extLst>
              </a:tr>
              <a:tr h="1336297">
                <a:tc vMerge="1">
                  <a:txBody>
                    <a:bodyPr/>
                    <a:lstStyle/>
                    <a:p>
                      <a:endParaRPr lang="en-IN"/>
                    </a:p>
                  </a:txBody>
                  <a:tcPr>
                    <a:solidFill>
                      <a:srgbClr val="070707"/>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FaceScrub</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tc>
                  <a:txBody>
                    <a:bodyPr/>
                    <a:lstStyle/>
                    <a:p>
                      <a:pPr algn="ctr">
                        <a:lnSpc>
                          <a:spcPct val="107000"/>
                        </a:lnSpc>
                        <a:spcAft>
                          <a:spcPts val="800"/>
                        </a:spcAft>
                      </a:pPr>
                      <a:r>
                        <a:rPr lang="en-I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tc>
                  <a:txBody>
                    <a:bodyPr/>
                    <a:lstStyle/>
                    <a:p>
                      <a:pPr algn="ctr">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nchor="ctr">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387364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D58D-AB1D-E07E-E3BA-7FF7E05503A6}"/>
              </a:ext>
            </a:extLst>
          </p:cNvPr>
          <p:cNvSpPr>
            <a:spLocks noGrp="1"/>
          </p:cNvSpPr>
          <p:nvPr>
            <p:ph type="title"/>
          </p:nvPr>
        </p:nvSpPr>
        <p:spPr>
          <a:xfrm>
            <a:off x="913795" y="108290"/>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Comparison (AT&amp;T Dataset)</a:t>
            </a:r>
          </a:p>
        </p:txBody>
      </p:sp>
      <p:graphicFrame>
        <p:nvGraphicFramePr>
          <p:cNvPr id="7" name="Content Placeholder 3">
            <a:extLst>
              <a:ext uri="{FF2B5EF4-FFF2-40B4-BE49-F238E27FC236}">
                <a16:creationId xmlns:a16="http://schemas.microsoft.com/office/drawing/2014/main" id="{3057C42A-82D1-227B-278E-8E28B1AC530E}"/>
              </a:ext>
            </a:extLst>
          </p:cNvPr>
          <p:cNvGraphicFramePr>
            <a:graphicFrameLocks noGrp="1"/>
          </p:cNvGraphicFramePr>
          <p:nvPr>
            <p:ph idx="1"/>
            <p:extLst>
              <p:ext uri="{D42A27DB-BD31-4B8C-83A1-F6EECF244321}">
                <p14:modId xmlns:p14="http://schemas.microsoft.com/office/powerpoint/2010/main" val="1127706053"/>
              </p:ext>
            </p:extLst>
          </p:nvPr>
        </p:nvGraphicFramePr>
        <p:xfrm>
          <a:off x="913795" y="1365590"/>
          <a:ext cx="10364410" cy="5203321"/>
        </p:xfrm>
        <a:graphic>
          <a:graphicData uri="http://schemas.openxmlformats.org/drawingml/2006/table">
            <a:tbl>
              <a:tblPr firstRow="1" firstCol="1" bandRow="1">
                <a:tableStyleId>{5C22544A-7EE6-4342-B048-85BDC9FD1C3A}</a:tableStyleId>
              </a:tblPr>
              <a:tblGrid>
                <a:gridCol w="1416898">
                  <a:extLst>
                    <a:ext uri="{9D8B030D-6E8A-4147-A177-3AD203B41FA5}">
                      <a16:colId xmlns:a16="http://schemas.microsoft.com/office/drawing/2014/main" val="2488438481"/>
                    </a:ext>
                  </a:extLst>
                </a:gridCol>
                <a:gridCol w="2271772">
                  <a:extLst>
                    <a:ext uri="{9D8B030D-6E8A-4147-A177-3AD203B41FA5}">
                      <a16:colId xmlns:a16="http://schemas.microsoft.com/office/drawing/2014/main" val="472574813"/>
                    </a:ext>
                  </a:extLst>
                </a:gridCol>
                <a:gridCol w="2379739">
                  <a:extLst>
                    <a:ext uri="{9D8B030D-6E8A-4147-A177-3AD203B41FA5}">
                      <a16:colId xmlns:a16="http://schemas.microsoft.com/office/drawing/2014/main" val="578876769"/>
                    </a:ext>
                  </a:extLst>
                </a:gridCol>
                <a:gridCol w="1820669">
                  <a:extLst>
                    <a:ext uri="{9D8B030D-6E8A-4147-A177-3AD203B41FA5}">
                      <a16:colId xmlns:a16="http://schemas.microsoft.com/office/drawing/2014/main" val="412350375"/>
                    </a:ext>
                  </a:extLst>
                </a:gridCol>
                <a:gridCol w="2475332">
                  <a:extLst>
                    <a:ext uri="{9D8B030D-6E8A-4147-A177-3AD203B41FA5}">
                      <a16:colId xmlns:a16="http://schemas.microsoft.com/office/drawing/2014/main" val="1557417338"/>
                    </a:ext>
                  </a:extLst>
                </a:gridCol>
              </a:tblGrid>
              <a:tr h="419030">
                <a:tc>
                  <a:txBody>
                    <a:bodyPr/>
                    <a:lstStyle/>
                    <a:p>
                      <a:pPr algn="just">
                        <a:lnSpc>
                          <a:spcPct val="107000"/>
                        </a:lnSpc>
                        <a:spcBef>
                          <a:spcPts val="1200"/>
                        </a:spcBef>
                        <a:spcAft>
                          <a:spcPts val="12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 No.</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Existing Work</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 Accuracy</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Existing Work Accuracy</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extLst>
                  <a:ext uri="{0D108BD9-81ED-4DB2-BD59-A6C34878D82A}">
                    <a16:rowId xmlns:a16="http://schemas.microsoft.com/office/drawing/2014/main" val="1336763321"/>
                  </a:ext>
                </a:extLst>
              </a:tr>
              <a:tr h="685498">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ResNet-50 + 3 additional layers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ANN combined with modified MAML.</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98.72%</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96.20%</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4188656031"/>
                  </a:ext>
                </a:extLst>
              </a:tr>
              <a:tr h="829558">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ResNet-50 + 3 additional layers</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Residual CNN - Resnet 152v2 is the residual network variation used by the authors</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98.72%</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1030597789"/>
                  </a:ext>
                </a:extLst>
              </a:tr>
              <a:tr h="829558">
                <a:tc>
                  <a:txBody>
                    <a:bodyPr/>
                    <a:lstStyle/>
                    <a:p>
                      <a:pPr algn="just">
                        <a:lnSpc>
                          <a:spcPct val="107000"/>
                        </a:lnSpc>
                        <a:spcBef>
                          <a:spcPts val="1200"/>
                        </a:spcBef>
                        <a:spcAft>
                          <a:spcPts val="12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ResNet-50 + 3 additional layers</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CNN with the Approximation Wavelet Transformation</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98.72%</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97.42%</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2301235409"/>
                  </a:ext>
                </a:extLst>
              </a:tr>
              <a:tr h="517312">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ResNet-50 + 3 additional layers</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AlexNet</a:t>
                      </a: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-CNN architecture-based transfer learning framework</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98.72%</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fc6: 96%</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fc7: 98.17%</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fc8: 97%</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1853405613"/>
                  </a:ext>
                </a:extLst>
              </a:tr>
              <a:tr h="829558">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ResNet-50 + 3 additional layers</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AB-FR model, a convolutional neural network face recognition method based on BiLSTM and attention mechanism.</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98.72%</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96.79%</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3549444507"/>
                  </a:ext>
                </a:extLst>
              </a:tr>
            </a:tbl>
          </a:graphicData>
        </a:graphic>
      </p:graphicFrame>
    </p:spTree>
    <p:extLst>
      <p:ext uri="{BB962C8B-B14F-4D97-AF65-F5344CB8AC3E}">
        <p14:creationId xmlns:p14="http://schemas.microsoft.com/office/powerpoint/2010/main" val="119846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D58D-AB1D-E07E-E3BA-7FF7E05503A6}"/>
              </a:ext>
            </a:extLst>
          </p:cNvPr>
          <p:cNvSpPr>
            <a:spLocks noGrp="1"/>
          </p:cNvSpPr>
          <p:nvPr>
            <p:ph type="title"/>
          </p:nvPr>
        </p:nvSpPr>
        <p:spPr>
          <a:xfrm>
            <a:off x="913795" y="108290"/>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Comparison (</a:t>
            </a:r>
            <a:r>
              <a:rPr lang="en-IN" b="1" dirty="0" err="1">
                <a:solidFill>
                  <a:schemeClr val="tx1"/>
                </a:solidFill>
                <a:latin typeface="Times New Roman" panose="02020603050405020304" pitchFamily="18" charset="0"/>
                <a:cs typeface="Times New Roman" panose="02020603050405020304" pitchFamily="18" charset="0"/>
              </a:rPr>
              <a:t>FaceScrub</a:t>
            </a:r>
            <a:r>
              <a:rPr lang="en-IN" b="1" dirty="0">
                <a:solidFill>
                  <a:schemeClr val="tx1"/>
                </a:solidFill>
                <a:latin typeface="Times New Roman" panose="02020603050405020304" pitchFamily="18" charset="0"/>
                <a:cs typeface="Times New Roman" panose="02020603050405020304" pitchFamily="18" charset="0"/>
              </a:rPr>
              <a:t> Dataset)</a:t>
            </a:r>
          </a:p>
        </p:txBody>
      </p:sp>
      <p:graphicFrame>
        <p:nvGraphicFramePr>
          <p:cNvPr id="7" name="Content Placeholder 3">
            <a:extLst>
              <a:ext uri="{FF2B5EF4-FFF2-40B4-BE49-F238E27FC236}">
                <a16:creationId xmlns:a16="http://schemas.microsoft.com/office/drawing/2014/main" id="{3057C42A-82D1-227B-278E-8E28B1AC530E}"/>
              </a:ext>
            </a:extLst>
          </p:cNvPr>
          <p:cNvGraphicFramePr>
            <a:graphicFrameLocks noGrp="1"/>
          </p:cNvGraphicFramePr>
          <p:nvPr>
            <p:ph idx="1"/>
            <p:extLst>
              <p:ext uri="{D42A27DB-BD31-4B8C-83A1-F6EECF244321}">
                <p14:modId xmlns:p14="http://schemas.microsoft.com/office/powerpoint/2010/main" val="3233509672"/>
              </p:ext>
            </p:extLst>
          </p:nvPr>
        </p:nvGraphicFramePr>
        <p:xfrm>
          <a:off x="913795" y="1365590"/>
          <a:ext cx="10364410" cy="3872816"/>
        </p:xfrm>
        <a:graphic>
          <a:graphicData uri="http://schemas.openxmlformats.org/drawingml/2006/table">
            <a:tbl>
              <a:tblPr firstRow="1" firstCol="1" bandRow="1">
                <a:tableStyleId>{5C22544A-7EE6-4342-B048-85BDC9FD1C3A}</a:tableStyleId>
              </a:tblPr>
              <a:tblGrid>
                <a:gridCol w="1416898">
                  <a:extLst>
                    <a:ext uri="{9D8B030D-6E8A-4147-A177-3AD203B41FA5}">
                      <a16:colId xmlns:a16="http://schemas.microsoft.com/office/drawing/2014/main" val="2488438481"/>
                    </a:ext>
                  </a:extLst>
                </a:gridCol>
                <a:gridCol w="2271772">
                  <a:extLst>
                    <a:ext uri="{9D8B030D-6E8A-4147-A177-3AD203B41FA5}">
                      <a16:colId xmlns:a16="http://schemas.microsoft.com/office/drawing/2014/main" val="472574813"/>
                    </a:ext>
                  </a:extLst>
                </a:gridCol>
                <a:gridCol w="2379739">
                  <a:extLst>
                    <a:ext uri="{9D8B030D-6E8A-4147-A177-3AD203B41FA5}">
                      <a16:colId xmlns:a16="http://schemas.microsoft.com/office/drawing/2014/main" val="578876769"/>
                    </a:ext>
                  </a:extLst>
                </a:gridCol>
                <a:gridCol w="1820669">
                  <a:extLst>
                    <a:ext uri="{9D8B030D-6E8A-4147-A177-3AD203B41FA5}">
                      <a16:colId xmlns:a16="http://schemas.microsoft.com/office/drawing/2014/main" val="412350375"/>
                    </a:ext>
                  </a:extLst>
                </a:gridCol>
                <a:gridCol w="2475332">
                  <a:extLst>
                    <a:ext uri="{9D8B030D-6E8A-4147-A177-3AD203B41FA5}">
                      <a16:colId xmlns:a16="http://schemas.microsoft.com/office/drawing/2014/main" val="1557417338"/>
                    </a:ext>
                  </a:extLst>
                </a:gridCol>
              </a:tblGrid>
              <a:tr h="419030">
                <a:tc>
                  <a:txBody>
                    <a:bodyPr/>
                    <a:lstStyle/>
                    <a:p>
                      <a:pPr algn="just">
                        <a:lnSpc>
                          <a:spcPct val="107000"/>
                        </a:lnSpc>
                        <a:spcBef>
                          <a:spcPts val="1200"/>
                        </a:spcBef>
                        <a:spcAft>
                          <a:spcPts val="12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 No.</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Existing Work</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 Accuracy</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Existing Work Accuracy</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extLst>
                  <a:ext uri="{0D108BD9-81ED-4DB2-BD59-A6C34878D82A}">
                    <a16:rowId xmlns:a16="http://schemas.microsoft.com/office/drawing/2014/main" val="1336763321"/>
                  </a:ext>
                </a:extLst>
              </a:tr>
              <a:tr h="685498">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4188656031"/>
                  </a:ext>
                </a:extLst>
              </a:tr>
              <a:tr h="685498">
                <a:tc>
                  <a:txBody>
                    <a:bodyPr/>
                    <a:lstStyle/>
                    <a:p>
                      <a:pPr algn="just">
                        <a:lnSpc>
                          <a:spcPct val="107000"/>
                        </a:lnSpc>
                        <a:spcBef>
                          <a:spcPts val="1200"/>
                        </a:spcBef>
                        <a:spcAft>
                          <a:spcPts val="1200"/>
                        </a:spcAft>
                      </a:pP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2133553596"/>
                  </a:ext>
                </a:extLst>
              </a:tr>
              <a:tr h="685498">
                <a:tc>
                  <a:txBody>
                    <a:bodyPr/>
                    <a:lstStyle/>
                    <a:p>
                      <a:pPr algn="just">
                        <a:lnSpc>
                          <a:spcPct val="107000"/>
                        </a:lnSpc>
                        <a:spcBef>
                          <a:spcPts val="1200"/>
                        </a:spcBef>
                        <a:spcAft>
                          <a:spcPts val="1200"/>
                        </a:spcAft>
                      </a:pP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803207473"/>
                  </a:ext>
                </a:extLst>
              </a:tr>
              <a:tr h="685498">
                <a:tc>
                  <a:txBody>
                    <a:bodyPr/>
                    <a:lstStyle/>
                    <a:p>
                      <a:pPr algn="just">
                        <a:lnSpc>
                          <a:spcPct val="107000"/>
                        </a:lnSpc>
                        <a:spcBef>
                          <a:spcPts val="1200"/>
                        </a:spcBef>
                        <a:spcAft>
                          <a:spcPts val="1200"/>
                        </a:spcAft>
                      </a:pP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3162539417"/>
                  </a:ext>
                </a:extLst>
              </a:tr>
              <a:tr h="685498">
                <a:tc>
                  <a:txBody>
                    <a:bodyPr/>
                    <a:lstStyle/>
                    <a:p>
                      <a:pPr algn="just">
                        <a:lnSpc>
                          <a:spcPct val="107000"/>
                        </a:lnSpc>
                        <a:spcBef>
                          <a:spcPts val="1200"/>
                        </a:spcBef>
                        <a:spcAft>
                          <a:spcPts val="1200"/>
                        </a:spcAft>
                      </a:pP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70707"/>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tc>
                  <a:txBody>
                    <a:bodyPr/>
                    <a:lstStyle/>
                    <a:p>
                      <a:pPr algn="just">
                        <a:lnSpc>
                          <a:spcPct val="107000"/>
                        </a:lnSpc>
                        <a:spcBef>
                          <a:spcPts val="1200"/>
                        </a:spcBef>
                        <a:spcAft>
                          <a:spcPts val="1200"/>
                        </a:spcAft>
                      </a:pP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1F1F1F"/>
                    </a:solidFill>
                  </a:tcPr>
                </a:tc>
                <a:extLst>
                  <a:ext uri="{0D108BD9-81ED-4DB2-BD59-A6C34878D82A}">
                    <a16:rowId xmlns:a16="http://schemas.microsoft.com/office/drawing/2014/main" val="1691239393"/>
                  </a:ext>
                </a:extLst>
              </a:tr>
            </a:tbl>
          </a:graphicData>
        </a:graphic>
      </p:graphicFrame>
    </p:spTree>
    <p:extLst>
      <p:ext uri="{BB962C8B-B14F-4D97-AF65-F5344CB8AC3E}">
        <p14:creationId xmlns:p14="http://schemas.microsoft.com/office/powerpoint/2010/main" val="410553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EC87-A628-D51B-6E97-D61852E64DB7}"/>
              </a:ext>
            </a:extLst>
          </p:cNvPr>
          <p:cNvSpPr>
            <a:spLocks noGrp="1"/>
          </p:cNvSpPr>
          <p:nvPr>
            <p:ph type="title"/>
          </p:nvPr>
        </p:nvSpPr>
        <p:spPr>
          <a:xfrm>
            <a:off x="919119" y="200407"/>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53059C-8E10-94CA-8E70-FA3E67DD68F9}"/>
              </a:ext>
            </a:extLst>
          </p:cNvPr>
          <p:cNvSpPr>
            <a:spLocks noGrp="1"/>
          </p:cNvSpPr>
          <p:nvPr>
            <p:ph idx="1"/>
          </p:nvPr>
        </p:nvSpPr>
        <p:spPr>
          <a:xfrm>
            <a:off x="919119" y="1600200"/>
            <a:ext cx="10353762" cy="4913722"/>
          </a:xfrm>
        </p:spPr>
        <p:txBody>
          <a:bodyPr>
            <a:normAutofit fontScale="92500" lnSpcReduction="10000"/>
          </a:bodyPr>
          <a:lstStyle/>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In conclusion, this paper has demonstrated the effectiveness of transfer learning using the ResNet-50 architecture along with three additional layers for a specific task. By leveraging the pre-trained ResNet-50 model on a large dataset, the model was able to learn useful features that were relevant to the new dataset. The addition of three extra layers allowed the model to adapt to the new task more effectively, resulting in a higher validation accuracy compared to other published papers in the same domain.</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This approach employs several aspects of image classification, object detection, and segmentation and the high accuracy achieved by our proposed method can help improve the efficiency and accuracy of automated systems in various domains, especially automating attendance in classes.</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Overall, this study highlights the potential of transfer learning using pre-trained models, particularly the ResNet-50 architecture, in improving the performance of deep learning models in different tasks. Further research can be conducted to finetune the applicability of our model on live data in a production environment.</a:t>
            </a:r>
            <a:endParaRPr lang="en-IN"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endParaRPr>
          </a:p>
        </p:txBody>
      </p:sp>
    </p:spTree>
    <p:extLst>
      <p:ext uri="{BB962C8B-B14F-4D97-AF65-F5344CB8AC3E}">
        <p14:creationId xmlns:p14="http://schemas.microsoft.com/office/powerpoint/2010/main" val="420511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767E-D7E6-E5F4-F1B0-D583AE27859E}"/>
              </a:ext>
            </a:extLst>
          </p:cNvPr>
          <p:cNvSpPr>
            <a:spLocks noGrp="1"/>
          </p:cNvSpPr>
          <p:nvPr>
            <p:ph type="title"/>
          </p:nvPr>
        </p:nvSpPr>
        <p:spPr>
          <a:xfrm>
            <a:off x="913795" y="190500"/>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A238CF7-D0C0-3433-DE0B-6749DD381844}"/>
              </a:ext>
            </a:extLst>
          </p:cNvPr>
          <p:cNvSpPr>
            <a:spLocks noGrp="1"/>
          </p:cNvSpPr>
          <p:nvPr>
            <p:ph idx="1"/>
          </p:nvPr>
        </p:nvSpPr>
        <p:spPr>
          <a:xfrm>
            <a:off x="913795" y="1265745"/>
            <a:ext cx="10353762" cy="4591050"/>
          </a:xfrm>
        </p:spPr>
        <p:txBody>
          <a:bodyPr>
            <a:noAutofit/>
          </a:bodyPr>
          <a:lstStyle/>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[1] Zhang, </a:t>
            </a:r>
            <a:r>
              <a:rPr lang="en-IN" sz="1400" dirty="0" err="1">
                <a:solidFill>
                  <a:schemeClr val="tx1"/>
                </a:solidFill>
                <a:effectLst/>
                <a:latin typeface="Times New Roman"/>
                <a:ea typeface="Calibri" panose="020F0502020204030204" pitchFamily="34" charset="0"/>
                <a:cs typeface="Times New Roman"/>
              </a:rPr>
              <a:t>Ligang</a:t>
            </a:r>
            <a:r>
              <a:rPr lang="en-IN" sz="1400" dirty="0">
                <a:solidFill>
                  <a:schemeClr val="tx1"/>
                </a:solidFill>
                <a:effectLst/>
                <a:latin typeface="Times New Roman"/>
                <a:ea typeface="Calibri" panose="020F0502020204030204" pitchFamily="34" charset="0"/>
                <a:cs typeface="Times New Roman"/>
              </a:rPr>
              <a:t> &amp; </a:t>
            </a:r>
            <a:r>
              <a:rPr lang="en-IN" sz="1400" dirty="0" err="1">
                <a:solidFill>
                  <a:schemeClr val="tx1"/>
                </a:solidFill>
                <a:effectLst/>
                <a:latin typeface="Times New Roman"/>
                <a:ea typeface="Calibri" panose="020F0502020204030204" pitchFamily="34" charset="0"/>
                <a:cs typeface="Times New Roman"/>
              </a:rPr>
              <a:t>Tjondronegoro</a:t>
            </a:r>
            <a:r>
              <a:rPr lang="en-IN" sz="1400" dirty="0">
                <a:solidFill>
                  <a:schemeClr val="tx1"/>
                </a:solidFill>
                <a:effectLst/>
                <a:latin typeface="Times New Roman"/>
                <a:ea typeface="Calibri" panose="020F0502020204030204" pitchFamily="34" charset="0"/>
                <a:cs typeface="Times New Roman"/>
              </a:rPr>
              <a:t>, Dian &amp; Chandran, V.. (2012). Discovering the Best Feature Extraction and Selection Algorithms for Spontaneous Facial Expression Recognition. Proceedings - IEEE International Conference on Multimedia and Expo. 1027-1032. 10.1109/ICME.2012.97.  </a:t>
            </a:r>
            <a:endParaRPr lang="en-IN" sz="1400" dirty="0">
              <a:ln>
                <a:solidFill>
                  <a:prstClr val="black">
                    <a:lumMod val="75000"/>
                    <a:lumOff val="25000"/>
                    <a:alpha val="10000"/>
                  </a:prstClr>
                </a:solidFill>
              </a:ln>
              <a:solidFill>
                <a:schemeClr val="tx1"/>
              </a:solidFill>
              <a:effectLst/>
              <a:latin typeface="Times New Roman"/>
              <a:ea typeface="Calibri" panose="020F0502020204030204" pitchFamily="34" charset="0"/>
              <a:cs typeface="Times New Roman" panose="02020603050405020304" pitchFamily="18" charset="0"/>
            </a:endParaRP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[2] Viola, Paul &amp; Jones, Michael. (2001). Robust Real-Time Object Detection. International Journal of Computer Vision - IJCV. 57. </a:t>
            </a:r>
            <a:endParaRPr lang="en-IN" sz="1400" dirty="0">
              <a:ln>
                <a:solidFill>
                  <a:prstClr val="black">
                    <a:lumMod val="75000"/>
                    <a:lumOff val="25000"/>
                    <a:alpha val="10000"/>
                  </a:prstClr>
                </a:solidFill>
              </a:ln>
              <a:solidFill>
                <a:schemeClr val="tx1"/>
              </a:solidFill>
              <a:effectLst/>
              <a:latin typeface="Times New Roman"/>
              <a:ea typeface="Calibri" panose="020F0502020204030204" pitchFamily="34" charset="0"/>
              <a:cs typeface="Times New Roman" panose="02020603050405020304" pitchFamily="18" charset="0"/>
            </a:endParaRP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[3] Yousaf, Muhammad Haroon &amp; Baloch, Naveed Khan &amp; Ahmad, Waqar &amp; Baig, Muhammad. (2012). Algorithm for Efficient Attendance Management: Face Recognition based approach. international journal of computer science issues. 9.</a:t>
            </a:r>
            <a:endParaRPr lang="en-IN" sz="1400" dirty="0">
              <a:ln>
                <a:solidFill>
                  <a:prstClr val="black">
                    <a:lumMod val="75000"/>
                    <a:lumOff val="25000"/>
                    <a:alpha val="10000"/>
                  </a:prstClr>
                </a:solidFill>
              </a:ln>
              <a:solidFill>
                <a:schemeClr val="tx1"/>
              </a:solidFill>
              <a:effectLst/>
              <a:latin typeface="Times New Roman"/>
              <a:ea typeface="Calibri" panose="020F0502020204030204" pitchFamily="34" charset="0"/>
              <a:cs typeface="Times New Roman"/>
            </a:endParaRP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[4] Smitha, &amp; Hegde, Pavithra &amp; Afshin,. (2020). Face Recognition based Attendance Management System. International Journal of Engineering Research and. V9. 10.17577/IJERTV9IS050861.</a:t>
            </a:r>
            <a:endParaRPr lang="en-IN" sz="1400"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a typeface="Calibri" panose="020F0502020204030204" pitchFamily="34" charset="0"/>
              <a:cs typeface="Times New Roman"/>
            </a:endParaRP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[5]C, J. N., </a:t>
            </a:r>
            <a:r>
              <a:rPr lang="en-IN" sz="1400" dirty="0" err="1">
                <a:solidFill>
                  <a:schemeClr val="tx1"/>
                </a:solidFill>
                <a:effectLst/>
                <a:latin typeface="Times New Roman"/>
                <a:ea typeface="Calibri" panose="020F0502020204030204" pitchFamily="34" charset="0"/>
                <a:cs typeface="Times New Roman"/>
              </a:rPr>
              <a:t>Karigar</a:t>
            </a:r>
            <a:r>
              <a:rPr lang="en-IN" sz="1400" dirty="0">
                <a:solidFill>
                  <a:schemeClr val="tx1"/>
                </a:solidFill>
                <a:effectLst/>
                <a:latin typeface="Times New Roman"/>
                <a:ea typeface="Calibri" panose="020F0502020204030204" pitchFamily="34" charset="0"/>
                <a:cs typeface="Times New Roman"/>
              </a:rPr>
              <a:t>, A., &amp; </a:t>
            </a:r>
            <a:r>
              <a:rPr lang="en-IN" sz="1400" dirty="0" err="1">
                <a:solidFill>
                  <a:schemeClr val="tx1"/>
                </a:solidFill>
                <a:effectLst/>
                <a:latin typeface="Times New Roman"/>
                <a:ea typeface="Calibri" panose="020F0502020204030204" pitchFamily="34" charset="0"/>
                <a:cs typeface="Times New Roman"/>
              </a:rPr>
              <a:t>Anantapura</a:t>
            </a:r>
            <a:r>
              <a:rPr lang="en-IN" sz="1400" dirty="0">
                <a:solidFill>
                  <a:schemeClr val="tx1"/>
                </a:solidFill>
                <a:effectLst/>
                <a:latin typeface="Times New Roman"/>
                <a:ea typeface="Calibri" panose="020F0502020204030204" pitchFamily="34" charset="0"/>
                <a:cs typeface="Times New Roman"/>
              </a:rPr>
              <a:t>, A. (2022). Convolution Neural Network Based Covid -19 Face Mask Detection and Recognition. 2022 IEEE 2nd Mysore Sub Section International Conference (</a:t>
            </a:r>
            <a:r>
              <a:rPr lang="en-IN" sz="1400" dirty="0" err="1">
                <a:solidFill>
                  <a:schemeClr val="tx1"/>
                </a:solidFill>
                <a:effectLst/>
                <a:latin typeface="Times New Roman"/>
                <a:ea typeface="Calibri" panose="020F0502020204030204" pitchFamily="34" charset="0"/>
                <a:cs typeface="Times New Roman"/>
              </a:rPr>
              <a:t>MysuruCon</a:t>
            </a:r>
            <a:r>
              <a:rPr lang="en-IN" sz="1400" dirty="0">
                <a:solidFill>
                  <a:schemeClr val="tx1"/>
                </a:solidFill>
                <a:effectLst/>
                <a:latin typeface="Times New Roman"/>
                <a:ea typeface="Calibri" panose="020F0502020204030204" pitchFamily="34" charset="0"/>
                <a:cs typeface="Times New Roman"/>
              </a:rPr>
              <a:t>), Mysore Sub Section International Conference (</a:t>
            </a:r>
            <a:r>
              <a:rPr lang="en-IN" sz="1400" dirty="0" err="1">
                <a:solidFill>
                  <a:schemeClr val="tx1"/>
                </a:solidFill>
                <a:effectLst/>
                <a:latin typeface="Times New Roman"/>
                <a:ea typeface="Calibri" panose="020F0502020204030204" pitchFamily="34" charset="0"/>
                <a:cs typeface="Times New Roman"/>
              </a:rPr>
              <a:t>MysuruCon</a:t>
            </a:r>
            <a:r>
              <a:rPr lang="en-IN" sz="1400" dirty="0">
                <a:solidFill>
                  <a:schemeClr val="tx1"/>
                </a:solidFill>
                <a:effectLst/>
                <a:latin typeface="Times New Roman"/>
                <a:ea typeface="Calibri" panose="020F0502020204030204" pitchFamily="34" charset="0"/>
                <a:cs typeface="Times New Roman"/>
              </a:rPr>
              <a:t>), 2022 IEEE 2nd, 1–4. </a:t>
            </a:r>
          </a:p>
          <a:p>
            <a:pPr marL="37465" indent="0" algn="just">
              <a:lnSpc>
                <a:spcPct val="115000"/>
              </a:lnSpc>
              <a:spcAft>
                <a:spcPts val="800"/>
              </a:spcAft>
              <a:buNone/>
            </a:pPr>
            <a:r>
              <a:rPr lang="en-IN" sz="1400" dirty="0">
                <a:solidFill>
                  <a:schemeClr val="tx1"/>
                </a:solidFill>
                <a:effectLst/>
                <a:latin typeface="Times New Roman"/>
                <a:ea typeface="Calibri" panose="020F0502020204030204" pitchFamily="34" charset="0"/>
                <a:cs typeface="Times New Roman"/>
              </a:rPr>
              <a:t>				https://doi.org/10.1109/MysuruCon55714.2022.9972430  (Accessed on 04/02/2023)</a:t>
            </a: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[6] Mishra, S. K., &amp; Ojha, N. K. (2021, September). A Novel Approach for Face Mask Detection using </a:t>
            </a:r>
            <a:r>
              <a:rPr lang="en-IN" sz="1400" dirty="0" err="1">
                <a:solidFill>
                  <a:schemeClr val="tx1"/>
                </a:solidFill>
                <a:effectLst/>
                <a:latin typeface="Times New Roman"/>
                <a:ea typeface="Calibri" panose="020F0502020204030204" pitchFamily="34" charset="0"/>
                <a:cs typeface="Times New Roman"/>
              </a:rPr>
              <a:t>Tensorflow</a:t>
            </a:r>
            <a:r>
              <a:rPr lang="en-IN" sz="1400" dirty="0">
                <a:solidFill>
                  <a:schemeClr val="tx1"/>
                </a:solidFill>
                <a:effectLst/>
                <a:latin typeface="Times New Roman"/>
                <a:ea typeface="Calibri" panose="020F0502020204030204" pitchFamily="34" charset="0"/>
                <a:cs typeface="Times New Roman"/>
              </a:rPr>
              <a:t> for Covid-19. In 2021 Third International Conference on Inventive Research in Computing Applications (ICIRCA) (pp. 1362-1366). IEEE.</a:t>
            </a: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[7] </a:t>
            </a:r>
            <a:r>
              <a:rPr lang="en-IN" sz="1400" dirty="0" err="1">
                <a:solidFill>
                  <a:schemeClr val="tx1"/>
                </a:solidFill>
                <a:effectLst/>
                <a:latin typeface="Times New Roman"/>
                <a:ea typeface="Calibri" panose="020F0502020204030204" pitchFamily="34" charset="0"/>
                <a:cs typeface="Times New Roman"/>
              </a:rPr>
              <a:t>Shanmuhappriya</a:t>
            </a:r>
            <a:r>
              <a:rPr lang="en-IN" sz="1400" dirty="0">
                <a:solidFill>
                  <a:schemeClr val="tx1"/>
                </a:solidFill>
                <a:effectLst/>
                <a:latin typeface="Times New Roman"/>
                <a:ea typeface="Calibri" panose="020F0502020204030204" pitchFamily="34" charset="0"/>
                <a:cs typeface="Times New Roman"/>
              </a:rPr>
              <a:t>, M. (2021, December). Automatic Attendance Monitoring System Using Deep Learning. In Proceedings of the First International Conference on Combinatorial and Optimization, ICCAP 2021, December 7-8 2021, Chennai, India.</a:t>
            </a:r>
          </a:p>
        </p:txBody>
      </p:sp>
    </p:spTree>
    <p:extLst>
      <p:ext uri="{BB962C8B-B14F-4D97-AF65-F5344CB8AC3E}">
        <p14:creationId xmlns:p14="http://schemas.microsoft.com/office/powerpoint/2010/main" val="3385983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767E-D7E6-E5F4-F1B0-D583AE27859E}"/>
              </a:ext>
            </a:extLst>
          </p:cNvPr>
          <p:cNvSpPr>
            <a:spLocks noGrp="1"/>
          </p:cNvSpPr>
          <p:nvPr>
            <p:ph type="title"/>
          </p:nvPr>
        </p:nvSpPr>
        <p:spPr>
          <a:xfrm>
            <a:off x="913795" y="190500"/>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A238CF7-D0C0-3433-DE0B-6749DD381844}"/>
              </a:ext>
            </a:extLst>
          </p:cNvPr>
          <p:cNvSpPr>
            <a:spLocks noGrp="1"/>
          </p:cNvSpPr>
          <p:nvPr>
            <p:ph idx="1"/>
          </p:nvPr>
        </p:nvSpPr>
        <p:spPr>
          <a:xfrm>
            <a:off x="913795" y="1133475"/>
            <a:ext cx="10353762" cy="4591050"/>
          </a:xfrm>
        </p:spPr>
        <p:txBody>
          <a:bodyPr>
            <a:noAutofit/>
          </a:bodyPr>
          <a:lstStyle/>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[8] Wang, W., Wang, X., Yang, W., &amp; Liu, J. (2022). Unsupervised face detection in the dark. IEEE Transactions on Pattern Analysis and Machine Intelligence, 45(1), 1250-1266.</a:t>
            </a: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[9] </a:t>
            </a:r>
            <a:r>
              <a:rPr lang="en-IN" sz="1400" dirty="0" err="1">
                <a:solidFill>
                  <a:schemeClr val="tx1"/>
                </a:solidFill>
                <a:effectLst/>
                <a:latin typeface="Times New Roman"/>
                <a:ea typeface="Calibri" panose="020F0502020204030204" pitchFamily="34" charset="0"/>
                <a:cs typeface="Times New Roman"/>
              </a:rPr>
              <a:t>Miakshyn</a:t>
            </a:r>
            <a:r>
              <a:rPr lang="en-IN" sz="1400" dirty="0">
                <a:solidFill>
                  <a:schemeClr val="tx1"/>
                </a:solidFill>
                <a:effectLst/>
                <a:latin typeface="Times New Roman"/>
                <a:ea typeface="Calibri" panose="020F0502020204030204" pitchFamily="34" charset="0"/>
                <a:cs typeface="Times New Roman"/>
              </a:rPr>
              <a:t>, O., </a:t>
            </a:r>
            <a:r>
              <a:rPr lang="en-IN" sz="1400" dirty="0" err="1">
                <a:solidFill>
                  <a:schemeClr val="tx1"/>
                </a:solidFill>
                <a:effectLst/>
                <a:latin typeface="Times New Roman"/>
                <a:ea typeface="Calibri" panose="020F0502020204030204" pitchFamily="34" charset="0"/>
                <a:cs typeface="Times New Roman"/>
              </a:rPr>
              <a:t>Anufriiev</a:t>
            </a:r>
            <a:r>
              <a:rPr lang="en-IN" sz="1400" dirty="0">
                <a:solidFill>
                  <a:schemeClr val="tx1"/>
                </a:solidFill>
                <a:effectLst/>
                <a:latin typeface="Times New Roman"/>
                <a:ea typeface="Calibri" panose="020F0502020204030204" pitchFamily="34" charset="0"/>
                <a:cs typeface="Times New Roman"/>
              </a:rPr>
              <a:t>, P., &amp; </a:t>
            </a:r>
            <a:r>
              <a:rPr lang="en-IN" sz="1400" dirty="0" err="1">
                <a:solidFill>
                  <a:schemeClr val="tx1"/>
                </a:solidFill>
                <a:effectLst/>
                <a:latin typeface="Times New Roman"/>
                <a:ea typeface="Calibri" panose="020F0502020204030204" pitchFamily="34" charset="0"/>
                <a:cs typeface="Times New Roman"/>
              </a:rPr>
              <a:t>Bashkov</a:t>
            </a:r>
            <a:r>
              <a:rPr lang="en-IN" sz="1400" dirty="0">
                <a:solidFill>
                  <a:schemeClr val="tx1"/>
                </a:solidFill>
                <a:effectLst/>
                <a:latin typeface="Times New Roman"/>
                <a:ea typeface="Calibri" panose="020F0502020204030204" pitchFamily="34" charset="0"/>
                <a:cs typeface="Times New Roman"/>
              </a:rPr>
              <a:t>, Y. (2021, December). Face Recognition Technology Improving Using Convolutional Neural Networks. In 2021 IEEE 3rd International Conference on Advanced Trends in Information Theory (ATIT) (pp. 116-120). IEEE.</a:t>
            </a:r>
          </a:p>
          <a:p>
            <a:pPr marL="37465" indent="0" algn="just">
              <a:lnSpc>
                <a:spcPct val="115000"/>
              </a:lnSpc>
              <a:spcAft>
                <a:spcPts val="800"/>
              </a:spcAft>
              <a:buNone/>
            </a:pPr>
            <a:r>
              <a:rPr lang="en-IN" sz="1400" dirty="0">
                <a:solidFill>
                  <a:schemeClr val="tx1"/>
                </a:solidFill>
                <a:effectLst/>
                <a:latin typeface="Times New Roman"/>
                <a:ea typeface="Calibri" panose="020F0502020204030204" pitchFamily="34" charset="0"/>
                <a:cs typeface="Times New Roman"/>
              </a:rPr>
              <a:t>		https://paperswithcode.com/dataset/lfw(Accessed on 04/02/2023)</a:t>
            </a:r>
          </a:p>
          <a:p>
            <a:pPr marL="37465" indent="0" algn="just">
              <a:lnSpc>
                <a:spcPct val="115000"/>
              </a:lnSpc>
              <a:spcAft>
                <a:spcPts val="800"/>
              </a:spcAft>
              <a:buNone/>
            </a:pPr>
            <a:r>
              <a:rPr lang="en-IN" sz="1400" dirty="0">
                <a:solidFill>
                  <a:schemeClr val="tx1"/>
                </a:solidFill>
                <a:effectLst/>
                <a:latin typeface="Times New Roman"/>
                <a:ea typeface="Calibri" panose="020F0502020204030204" pitchFamily="34" charset="0"/>
                <a:cs typeface="Times New Roman"/>
              </a:rPr>
              <a:t>		https://paperswithcode.com/dataset/orl (Accessed on 04/02/2023)</a:t>
            </a:r>
          </a:p>
          <a:p>
            <a:pPr marL="37465" indent="0" algn="just">
              <a:lnSpc>
                <a:spcPct val="115000"/>
              </a:lnSpc>
              <a:spcAft>
                <a:spcPts val="800"/>
              </a:spcAft>
              <a:buNone/>
            </a:pPr>
            <a:r>
              <a:rPr lang="en-IN" sz="1400" dirty="0">
                <a:solidFill>
                  <a:schemeClr val="tx1"/>
                </a:solidFill>
                <a:effectLst/>
                <a:latin typeface="Times New Roman"/>
                <a:ea typeface="Calibri" panose="020F0502020204030204" pitchFamily="34" charset="0"/>
                <a:cs typeface="Times New Roman"/>
              </a:rPr>
              <a:t>		https://www.kaggle.com/hereisburak/pins-face-recognition(Accessed on 04/02/2023)</a:t>
            </a: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[10] Khan, S., Akram, A., &amp; Usman, N. (2020). Real time automatic attendance system for face recognition using face API and OpenCV. Wireless Personal Communications, 113, 469-480.</a:t>
            </a: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[11] Sarkar, P. R., Mishra, D., &amp; </a:t>
            </a:r>
            <a:r>
              <a:rPr lang="en-IN" sz="1400" dirty="0" err="1">
                <a:solidFill>
                  <a:schemeClr val="tx1"/>
                </a:solidFill>
                <a:effectLst/>
                <a:latin typeface="Times New Roman"/>
                <a:ea typeface="Calibri" panose="020F0502020204030204" pitchFamily="34" charset="0"/>
                <a:cs typeface="Times New Roman"/>
              </a:rPr>
              <a:t>Subhramanyam</a:t>
            </a:r>
            <a:r>
              <a:rPr lang="en-IN" sz="1400" dirty="0">
                <a:solidFill>
                  <a:schemeClr val="tx1"/>
                </a:solidFill>
                <a:effectLst/>
                <a:latin typeface="Times New Roman"/>
                <a:ea typeface="Calibri" panose="020F0502020204030204" pitchFamily="34" charset="0"/>
                <a:cs typeface="Times New Roman"/>
              </a:rPr>
              <a:t>, G. R. S. (2019). Automatic attendance system using deep learning framework. In Machine intelligence and signal analysis (pp. 335-346). Springer Singapore.</a:t>
            </a:r>
          </a:p>
          <a:p>
            <a:pPr marL="37465" indent="0" algn="just">
              <a:lnSpc>
                <a:spcPct val="115000"/>
              </a:lnSpc>
              <a:spcAft>
                <a:spcPts val="800"/>
              </a:spcAft>
              <a:buNone/>
            </a:pPr>
            <a:r>
              <a:rPr lang="en-IN" sz="1400" dirty="0">
                <a:solidFill>
                  <a:schemeClr val="tx1"/>
                </a:solidFill>
                <a:effectLst/>
                <a:latin typeface="Times New Roman"/>
                <a:ea typeface="Calibri" panose="020F0502020204030204" pitchFamily="34" charset="0"/>
                <a:cs typeface="Times New Roman"/>
              </a:rPr>
              <a:t>		https://www.kaggle.com/datasets/jessicali9530/lfw-dataset(Accessed on 04/02/2023)</a:t>
            </a:r>
          </a:p>
          <a:p>
            <a:pPr indent="-305435" algn="just">
              <a:lnSpc>
                <a:spcPct val="115000"/>
              </a:lnSpc>
              <a:spcAft>
                <a:spcPts val="800"/>
              </a:spcAft>
            </a:pPr>
            <a:r>
              <a:rPr lang="en-IN" sz="1400" dirty="0">
                <a:solidFill>
                  <a:schemeClr val="tx1"/>
                </a:solidFill>
                <a:effectLst/>
                <a:latin typeface="Times New Roman"/>
                <a:ea typeface="Calibri" panose="020F0502020204030204" pitchFamily="34" charset="0"/>
                <a:cs typeface="Times New Roman"/>
              </a:rPr>
              <a:t>[12] </a:t>
            </a:r>
            <a:r>
              <a:rPr lang="en-IN" sz="1400" dirty="0" err="1">
                <a:solidFill>
                  <a:schemeClr val="tx1"/>
                </a:solidFill>
                <a:effectLst/>
                <a:latin typeface="Times New Roman"/>
                <a:ea typeface="Calibri" panose="020F0502020204030204" pitchFamily="34" charset="0"/>
                <a:cs typeface="Times New Roman"/>
              </a:rPr>
              <a:t>Athanesious</a:t>
            </a:r>
            <a:r>
              <a:rPr lang="en-IN" sz="1400" dirty="0">
                <a:solidFill>
                  <a:schemeClr val="tx1"/>
                </a:solidFill>
                <a:effectLst/>
                <a:latin typeface="Times New Roman"/>
                <a:ea typeface="Calibri" panose="020F0502020204030204" pitchFamily="34" charset="0"/>
                <a:cs typeface="Times New Roman"/>
              </a:rPr>
              <a:t>, J. J., Adithya, S., Bhardwaj, C. A., Lamba, J. S., &amp; </a:t>
            </a:r>
            <a:r>
              <a:rPr lang="en-IN" sz="1400" dirty="0" err="1">
                <a:solidFill>
                  <a:schemeClr val="tx1"/>
                </a:solidFill>
                <a:effectLst/>
                <a:latin typeface="Times New Roman"/>
                <a:ea typeface="Calibri" panose="020F0502020204030204" pitchFamily="34" charset="0"/>
                <a:cs typeface="Times New Roman"/>
              </a:rPr>
              <a:t>Vaidehi</a:t>
            </a:r>
            <a:r>
              <a:rPr lang="en-IN" sz="1400" dirty="0">
                <a:solidFill>
                  <a:schemeClr val="tx1"/>
                </a:solidFill>
                <a:effectLst/>
                <a:latin typeface="Times New Roman"/>
                <a:ea typeface="Calibri" panose="020F0502020204030204" pitchFamily="34" charset="0"/>
                <a:cs typeface="Times New Roman"/>
              </a:rPr>
              <a:t>, A. V. (2019). Deep learning based automated attendance system. Procedia Computer Science, 165, 307-313.</a:t>
            </a:r>
          </a:p>
          <a:p>
            <a:pPr marL="37465" indent="0" algn="just">
              <a:lnSpc>
                <a:spcPct val="115000"/>
              </a:lnSpc>
              <a:spcAft>
                <a:spcPts val="800"/>
              </a:spcAft>
              <a:buNone/>
            </a:pPr>
            <a:r>
              <a:rPr lang="en-IN" sz="1400" dirty="0">
                <a:solidFill>
                  <a:schemeClr val="tx1"/>
                </a:solidFill>
                <a:effectLst/>
                <a:latin typeface="Times New Roman"/>
                <a:ea typeface="Calibri" panose="020F0502020204030204" pitchFamily="34" charset="0"/>
                <a:cs typeface="Times New Roman"/>
              </a:rPr>
              <a:t>		http://shuoyang1213.me/WIDERFACE/(Accessed on 04/02/2023)</a:t>
            </a:r>
          </a:p>
        </p:txBody>
      </p:sp>
    </p:spTree>
    <p:extLst>
      <p:ext uri="{BB962C8B-B14F-4D97-AF65-F5344CB8AC3E}">
        <p14:creationId xmlns:p14="http://schemas.microsoft.com/office/powerpoint/2010/main" val="1104958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767E-D7E6-E5F4-F1B0-D583AE27859E}"/>
              </a:ext>
            </a:extLst>
          </p:cNvPr>
          <p:cNvSpPr>
            <a:spLocks noGrp="1"/>
          </p:cNvSpPr>
          <p:nvPr>
            <p:ph type="title"/>
          </p:nvPr>
        </p:nvSpPr>
        <p:spPr>
          <a:xfrm>
            <a:off x="913795" y="190500"/>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A238CF7-D0C0-3433-DE0B-6749DD381844}"/>
              </a:ext>
            </a:extLst>
          </p:cNvPr>
          <p:cNvSpPr>
            <a:spLocks noGrp="1"/>
          </p:cNvSpPr>
          <p:nvPr>
            <p:ph idx="1"/>
          </p:nvPr>
        </p:nvSpPr>
        <p:spPr>
          <a:xfrm>
            <a:off x="913795" y="1604815"/>
            <a:ext cx="10353762" cy="4591050"/>
          </a:xfrm>
        </p:spPr>
        <p:txBody>
          <a:bodyPr>
            <a:noAutofit/>
          </a:bodyPr>
          <a:lstStyle/>
          <a:p>
            <a:pPr indent="-305435"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Mandol</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Mia, S., &amp; Ahsan, S. M. M. (2021, December). Real Time Liveness Detection and Face Recognition with OpenCV and Deep Learning. In 2021 5th International Conference on Electrical Information and Communication Technology (EICT) (pp. 1-6). IEEE.</a:t>
            </a:r>
          </a:p>
          <a:p>
            <a:pPr indent="-305435"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 Shah, K.,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Bhandare</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&amp;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Bhirud</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(2021). Face recognition-based automated attendance system. In International Conference on Innovative Computing and Communications: Proceedings of ICICC 2020, Volume 1 (pp. 945-952). Springer Singapore.</a:t>
            </a:r>
          </a:p>
          <a:p>
            <a:pPr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Atallah</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 R.,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Kamsin</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Ismail, M. A., &amp; Al-</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Shamayleh</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S. (2022). Neural network with agnostic meta-learning model for face-aging recognition NN-MAML for face-aging recognition. Malaysian Journal of Computer Science, 35(1), 56-69.</a:t>
            </a:r>
          </a:p>
          <a:p>
            <a:pPr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[16] Husain, A., &amp;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Vishvakarma</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 P. (2022, March). Face Recognition Method Based on Residual Convolution Neural Network. In IOP Conference Series: Materials Science and Engineering (Vol. 1228, No. 1, p. 012005). IOP Publishing.</a:t>
            </a:r>
          </a:p>
          <a:p>
            <a:pPr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Eragi</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BenSaid</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Alimi</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(2022). Efficient Human Face Recognition in Real-Life Applications using the Discrete Wavelet Transformation (HFRDWT).</a:t>
            </a:r>
          </a:p>
          <a:p>
            <a:pPr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Lokku</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 Reddy, G. H., &amp; Prasad, M. G. (2021, June). A robust face recognition model using deep transfer metric learning built on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AlexNet</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convolutional neural network. In 2021 International conference on communication, control and information sciences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ICCISc</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(Vol. 1, pp. 1-6). IEEE.</a:t>
            </a:r>
          </a:p>
          <a:p>
            <a:pPr algn="just">
              <a:lnSpc>
                <a:spcPct val="115000"/>
              </a:lnSpc>
              <a:spcAft>
                <a:spcPts val="80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[19] Qi, X., Wu, C., Shi, Y., Qi, H., Duan, K., &amp; Wang, X. (2023). A Convolutional Neural Network Face Recognition Method Based on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BiLSTM</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Attention Mechanism. Computational Intelligence and Neuroscience, 2023.</a:t>
            </a:r>
          </a:p>
          <a:p>
            <a:pPr indent="-305435" algn="just">
              <a:lnSpc>
                <a:spcPct val="115000"/>
              </a:lnSpc>
              <a:spcAft>
                <a:spcPts val="800"/>
              </a:spcAf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305435" algn="just">
              <a:lnSpc>
                <a:spcPct val="115000"/>
              </a:lnSpc>
              <a:spcAft>
                <a:spcPts val="800"/>
              </a:spcAf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97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2E8B-94EF-C7A9-0BA9-6408C5043ECF}"/>
              </a:ext>
            </a:extLst>
          </p:cNvPr>
          <p:cNvSpPr>
            <a:spLocks noGrp="1"/>
          </p:cNvSpPr>
          <p:nvPr>
            <p:ph type="title"/>
          </p:nvPr>
        </p:nvSpPr>
        <p:spPr>
          <a:xfrm>
            <a:off x="913795" y="232527"/>
            <a:ext cx="10353762" cy="1257300"/>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3B139CA-1321-BD21-5E9B-D8F14EDA657E}"/>
              </a:ext>
            </a:extLst>
          </p:cNvPr>
          <p:cNvSpPr>
            <a:spLocks noGrp="1"/>
          </p:cNvSpPr>
          <p:nvPr>
            <p:ph idx="1"/>
          </p:nvPr>
        </p:nvSpPr>
        <p:spPr>
          <a:xfrm>
            <a:off x="810101" y="1976977"/>
            <a:ext cx="10353762" cy="3714749"/>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Facial recognition technology has seen significant advancements in recent years, with growing interest in developing more accurate and efficient models. However, the task of facial recognition remains challenging due to the high variability of faces in images, including differences in pose, expression, and lighting conditions. </a:t>
            </a:r>
          </a:p>
          <a:p>
            <a:pPr algn="just"/>
            <a:r>
              <a:rPr lang="en-US" sz="2400" dirty="0">
                <a:solidFill>
                  <a:schemeClr val="tx1"/>
                </a:solidFill>
                <a:latin typeface="Times New Roman" panose="02020603050405020304" pitchFamily="18" charset="0"/>
                <a:cs typeface="Times New Roman" panose="02020603050405020304" pitchFamily="18" charset="0"/>
              </a:rPr>
              <a:t>To address this challenge, researchers have proposed using deep learning techniques, such as convolutional neural networks (CNNs), to extract high-level features from images for face detection and recognition.</a:t>
            </a:r>
          </a:p>
        </p:txBody>
      </p:sp>
    </p:spTree>
    <p:extLst>
      <p:ext uri="{BB962C8B-B14F-4D97-AF65-F5344CB8AC3E}">
        <p14:creationId xmlns:p14="http://schemas.microsoft.com/office/powerpoint/2010/main" val="368593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FDC1-0327-9678-44EC-3B098C303AA2}"/>
              </a:ext>
            </a:extLst>
          </p:cNvPr>
          <p:cNvSpPr>
            <a:spLocks noGrp="1"/>
          </p:cNvSpPr>
          <p:nvPr>
            <p:ph type="title"/>
          </p:nvPr>
        </p:nvSpPr>
        <p:spPr/>
        <p:txBody>
          <a:bodyPr/>
          <a:lstStyle/>
          <a:p>
            <a:r>
              <a:rPr lang="en-IN" b="1" dirty="0">
                <a:solidFill>
                  <a:schemeClr val="tx1"/>
                </a:solidFill>
                <a:latin typeface="Times New Roman"/>
              </a:rPr>
              <a:t>Problem Statement</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sp>
        <p:nvSpPr>
          <p:cNvPr id="3" name="Content Placeholder 2">
            <a:extLst>
              <a:ext uri="{FF2B5EF4-FFF2-40B4-BE49-F238E27FC236}">
                <a16:creationId xmlns:a16="http://schemas.microsoft.com/office/drawing/2014/main" id="{D30FE4D9-A91A-5A41-D67D-B7BEDC1FB833}"/>
              </a:ext>
            </a:extLst>
          </p:cNvPr>
          <p:cNvSpPr>
            <a:spLocks noGrp="1"/>
          </p:cNvSpPr>
          <p:nvPr>
            <p:ph idx="1"/>
          </p:nvPr>
        </p:nvSpPr>
        <p:spPr/>
        <p:txBody>
          <a:bodyPr>
            <a:normAutofit lnSpcReduction="10000"/>
          </a:bodyPr>
          <a:lstStyle/>
          <a:p>
            <a:pPr indent="-305435" algn="just"/>
            <a:r>
              <a:rPr lang="en-US" dirty="0">
                <a:solidFill>
                  <a:schemeClr val="tx1"/>
                </a:solidFill>
                <a:latin typeface="Times New Roman"/>
                <a:cs typeface="Times New Roman"/>
              </a:rPr>
              <a:t>In this project, we focus on developing a face detection and recognition model using ResNet50, a deep CNN architecture that has shown excellent performance in image recognition tasks. </a:t>
            </a:r>
          </a:p>
          <a:p>
            <a:pPr indent="-305435" algn="just"/>
            <a:r>
              <a:rPr lang="en-US" dirty="0">
                <a:solidFill>
                  <a:schemeClr val="tx1"/>
                </a:solidFill>
                <a:latin typeface="Times New Roman"/>
                <a:cs typeface="Times New Roman"/>
              </a:rPr>
              <a:t>We use transfer learning to fine-tune the model for our specific task of facial recognition, leveraging the pre-trained ResNet50 model's existing weights and adding new layers designed to recognize faces. </a:t>
            </a:r>
          </a:p>
          <a:p>
            <a:pPr indent="-305435" algn="just"/>
            <a:r>
              <a:rPr lang="en-US" dirty="0">
                <a:solidFill>
                  <a:schemeClr val="tx1"/>
                </a:solidFill>
                <a:latin typeface="Times New Roman"/>
                <a:cs typeface="Times New Roman"/>
              </a:rPr>
              <a:t>Input will be datasets of images like AT&amp;T and </a:t>
            </a:r>
            <a:r>
              <a:rPr lang="en-US" dirty="0" err="1">
                <a:solidFill>
                  <a:schemeClr val="tx1"/>
                </a:solidFill>
                <a:latin typeface="Times New Roman"/>
                <a:cs typeface="Times New Roman"/>
              </a:rPr>
              <a:t>FaceScrub</a:t>
            </a:r>
            <a:r>
              <a:rPr lang="en-US" dirty="0">
                <a:solidFill>
                  <a:schemeClr val="tx1"/>
                </a:solidFill>
                <a:latin typeface="Times New Roman"/>
                <a:cs typeface="Times New Roman"/>
              </a:rPr>
              <a:t> datasets.</a:t>
            </a:r>
          </a:p>
          <a:p>
            <a:pPr indent="-305435" algn="just"/>
            <a:r>
              <a:rPr lang="en-US"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cs typeface="Times New Roman"/>
              </a:rPr>
              <a:t>Output will be the accuracy of our model for classification of the images (in the validation set) into correct classes.</a:t>
            </a:r>
          </a:p>
        </p:txBody>
      </p:sp>
    </p:spTree>
    <p:extLst>
      <p:ext uri="{BB962C8B-B14F-4D97-AF65-F5344CB8AC3E}">
        <p14:creationId xmlns:p14="http://schemas.microsoft.com/office/powerpoint/2010/main" val="347178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1B99-6BAC-3E16-A275-4C269845EAD1}"/>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5" name="Content Placeholder 4">
            <a:extLst>
              <a:ext uri="{FF2B5EF4-FFF2-40B4-BE49-F238E27FC236}">
                <a16:creationId xmlns:a16="http://schemas.microsoft.com/office/drawing/2014/main" id="{6E39E06F-A531-20E9-4C58-C3F5D8C9FFED}"/>
              </a:ext>
            </a:extLst>
          </p:cNvPr>
          <p:cNvGraphicFramePr>
            <a:graphicFrameLocks noGrp="1"/>
          </p:cNvGraphicFramePr>
          <p:nvPr>
            <p:ph idx="1"/>
            <p:extLst>
              <p:ext uri="{D42A27DB-BD31-4B8C-83A1-F6EECF244321}">
                <p14:modId xmlns:p14="http://schemas.microsoft.com/office/powerpoint/2010/main" val="4292144610"/>
              </p:ext>
            </p:extLst>
          </p:nvPr>
        </p:nvGraphicFramePr>
        <p:xfrm>
          <a:off x="913795" y="1942274"/>
          <a:ext cx="10353763" cy="4306124"/>
        </p:xfrm>
        <a:graphic>
          <a:graphicData uri="http://schemas.openxmlformats.org/drawingml/2006/table">
            <a:tbl>
              <a:tblPr firstRow="1" firstCol="1" bandRow="1">
                <a:tableStyleId>{073A0DAA-6AF3-43AB-8588-CEC1D06C72B9}</a:tableStyleId>
              </a:tblPr>
              <a:tblGrid>
                <a:gridCol w="1134595">
                  <a:extLst>
                    <a:ext uri="{9D8B030D-6E8A-4147-A177-3AD203B41FA5}">
                      <a16:colId xmlns:a16="http://schemas.microsoft.com/office/drawing/2014/main" val="2588112205"/>
                    </a:ext>
                  </a:extLst>
                </a:gridCol>
                <a:gridCol w="1712229">
                  <a:extLst>
                    <a:ext uri="{9D8B030D-6E8A-4147-A177-3AD203B41FA5}">
                      <a16:colId xmlns:a16="http://schemas.microsoft.com/office/drawing/2014/main" val="4039944341"/>
                    </a:ext>
                  </a:extLst>
                </a:gridCol>
                <a:gridCol w="1847738">
                  <a:extLst>
                    <a:ext uri="{9D8B030D-6E8A-4147-A177-3AD203B41FA5}">
                      <a16:colId xmlns:a16="http://schemas.microsoft.com/office/drawing/2014/main" val="2456983206"/>
                    </a:ext>
                  </a:extLst>
                </a:gridCol>
                <a:gridCol w="1428582">
                  <a:extLst>
                    <a:ext uri="{9D8B030D-6E8A-4147-A177-3AD203B41FA5}">
                      <a16:colId xmlns:a16="http://schemas.microsoft.com/office/drawing/2014/main" val="472521118"/>
                    </a:ext>
                  </a:extLst>
                </a:gridCol>
                <a:gridCol w="1685816">
                  <a:extLst>
                    <a:ext uri="{9D8B030D-6E8A-4147-A177-3AD203B41FA5}">
                      <a16:colId xmlns:a16="http://schemas.microsoft.com/office/drawing/2014/main" val="945756606"/>
                    </a:ext>
                  </a:extLst>
                </a:gridCol>
                <a:gridCol w="2544803">
                  <a:extLst>
                    <a:ext uri="{9D8B030D-6E8A-4147-A177-3AD203B41FA5}">
                      <a16:colId xmlns:a16="http://schemas.microsoft.com/office/drawing/2014/main" val="3489975855"/>
                    </a:ext>
                  </a:extLst>
                </a:gridCol>
              </a:tblGrid>
              <a:tr h="262471">
                <a:tc>
                  <a:txBody>
                    <a:bodyPr/>
                    <a:lstStyle/>
                    <a:p>
                      <a:pPr algn="ctr">
                        <a:lnSpc>
                          <a:spcPct val="115000"/>
                        </a:lnSpc>
                        <a:spcAft>
                          <a:spcPts val="800"/>
                        </a:spcAft>
                      </a:pPr>
                      <a:r>
                        <a:rPr lang="en-IN" sz="1200">
                          <a:effectLst/>
                          <a:latin typeface="Times New Roman"/>
                        </a:rPr>
                        <a:t>Ref No</a:t>
                      </a:r>
                      <a:endParaRPr lang="en-IN" sz="1200">
                        <a:effectLst/>
                        <a:latin typeface="Times New Roman"/>
                        <a:ea typeface="Calibri" panose="020F0502020204030204" pitchFamily="34" charset="0"/>
                        <a:cs typeface="Times New Roman"/>
                      </a:endParaRPr>
                    </a:p>
                  </a:txBody>
                  <a:tcPr marL="38120" marR="38120" marT="0" marB="0">
                    <a:solidFill>
                      <a:srgbClr val="080808"/>
                    </a:solidFill>
                  </a:tcPr>
                </a:tc>
                <a:tc>
                  <a:txBody>
                    <a:bodyPr/>
                    <a:lstStyle/>
                    <a:p>
                      <a:pPr algn="ctr">
                        <a:lnSpc>
                          <a:spcPct val="115000"/>
                        </a:lnSpc>
                        <a:spcAft>
                          <a:spcPts val="800"/>
                        </a:spcAft>
                      </a:pPr>
                      <a:r>
                        <a:rPr lang="en-IN" sz="1200">
                          <a:effectLst/>
                          <a:latin typeface="Times New Roman"/>
                        </a:rPr>
                        <a:t>Title</a:t>
                      </a:r>
                      <a:endParaRPr lang="en-IN" sz="1200">
                        <a:effectLst/>
                        <a:latin typeface="Times New Roman"/>
                        <a:ea typeface="Calibri" panose="020F0502020204030204" pitchFamily="34" charset="0"/>
                        <a:cs typeface="Times New Roman"/>
                      </a:endParaRPr>
                    </a:p>
                  </a:txBody>
                  <a:tcPr marL="38120" marR="38120" marT="0" marB="0">
                    <a:solidFill>
                      <a:srgbClr val="080808"/>
                    </a:solidFill>
                  </a:tcPr>
                </a:tc>
                <a:tc>
                  <a:txBody>
                    <a:bodyPr/>
                    <a:lstStyle/>
                    <a:p>
                      <a:pPr algn="ctr">
                        <a:lnSpc>
                          <a:spcPct val="115000"/>
                        </a:lnSpc>
                        <a:spcAft>
                          <a:spcPts val="800"/>
                        </a:spcAft>
                      </a:pPr>
                      <a:r>
                        <a:rPr lang="en-IN" sz="1200">
                          <a:effectLst/>
                          <a:latin typeface="Times New Roman"/>
                        </a:rPr>
                        <a:t>Method</a:t>
                      </a:r>
                      <a:endParaRPr lang="en-IN" sz="1200">
                        <a:effectLst/>
                        <a:latin typeface="Times New Roman"/>
                        <a:ea typeface="Calibri" panose="020F0502020204030204" pitchFamily="34" charset="0"/>
                        <a:cs typeface="Times New Roman"/>
                      </a:endParaRPr>
                    </a:p>
                  </a:txBody>
                  <a:tcPr marL="38120" marR="38120" marT="0" marB="0">
                    <a:solidFill>
                      <a:srgbClr val="080808"/>
                    </a:solidFill>
                  </a:tcPr>
                </a:tc>
                <a:tc>
                  <a:txBody>
                    <a:bodyPr/>
                    <a:lstStyle/>
                    <a:p>
                      <a:pPr algn="ctr">
                        <a:lnSpc>
                          <a:spcPct val="115000"/>
                        </a:lnSpc>
                        <a:spcAft>
                          <a:spcPts val="800"/>
                        </a:spcAft>
                      </a:pPr>
                      <a:r>
                        <a:rPr lang="en-IN" sz="1200">
                          <a:effectLst/>
                          <a:latin typeface="Times New Roman"/>
                        </a:rPr>
                        <a:t>Dataset</a:t>
                      </a:r>
                      <a:endParaRPr lang="en-IN" sz="1200">
                        <a:effectLst/>
                        <a:latin typeface="Times New Roman"/>
                        <a:ea typeface="Calibri" panose="020F0502020204030204" pitchFamily="34" charset="0"/>
                        <a:cs typeface="Times New Roman"/>
                      </a:endParaRPr>
                    </a:p>
                  </a:txBody>
                  <a:tcPr marL="38120" marR="38120" marT="0" marB="0">
                    <a:solidFill>
                      <a:srgbClr val="080808"/>
                    </a:solidFill>
                  </a:tcPr>
                </a:tc>
                <a:tc>
                  <a:txBody>
                    <a:bodyPr/>
                    <a:lstStyle/>
                    <a:p>
                      <a:pPr algn="ctr">
                        <a:lnSpc>
                          <a:spcPct val="115000"/>
                        </a:lnSpc>
                        <a:spcAft>
                          <a:spcPts val="800"/>
                        </a:spcAft>
                      </a:pPr>
                      <a:r>
                        <a:rPr lang="en-IN" sz="1200">
                          <a:effectLst/>
                          <a:latin typeface="Times New Roman"/>
                        </a:rPr>
                        <a:t>Performance Metrics</a:t>
                      </a:r>
                      <a:endParaRPr lang="en-IN" sz="1200">
                        <a:effectLst/>
                        <a:latin typeface="Times New Roman"/>
                        <a:ea typeface="Calibri" panose="020F0502020204030204" pitchFamily="34" charset="0"/>
                        <a:cs typeface="Times New Roman"/>
                      </a:endParaRPr>
                    </a:p>
                  </a:txBody>
                  <a:tcPr marL="38120" marR="38120" marT="0" marB="0">
                    <a:solidFill>
                      <a:srgbClr val="080808"/>
                    </a:solidFill>
                  </a:tcPr>
                </a:tc>
                <a:tc>
                  <a:txBody>
                    <a:bodyPr/>
                    <a:lstStyle/>
                    <a:p>
                      <a:pPr algn="ctr">
                        <a:lnSpc>
                          <a:spcPct val="115000"/>
                        </a:lnSpc>
                        <a:spcAft>
                          <a:spcPts val="800"/>
                        </a:spcAft>
                      </a:pPr>
                      <a:r>
                        <a:rPr lang="en-IN" sz="1200">
                          <a:effectLst/>
                          <a:latin typeface="Times New Roman"/>
                        </a:rPr>
                        <a:t>Objective/ Limitation</a:t>
                      </a:r>
                      <a:endParaRPr lang="en-IN" sz="1200">
                        <a:effectLst/>
                        <a:latin typeface="Times New Roman"/>
                        <a:ea typeface="Calibri" panose="020F0502020204030204" pitchFamily="34" charset="0"/>
                        <a:cs typeface="Times New Roman"/>
                      </a:endParaRPr>
                    </a:p>
                  </a:txBody>
                  <a:tcPr marL="38120" marR="38120" marT="0" marB="0">
                    <a:solidFill>
                      <a:srgbClr val="080808"/>
                    </a:solidFill>
                  </a:tcPr>
                </a:tc>
                <a:extLst>
                  <a:ext uri="{0D108BD9-81ED-4DB2-BD59-A6C34878D82A}">
                    <a16:rowId xmlns:a16="http://schemas.microsoft.com/office/drawing/2014/main" val="2926977608"/>
                  </a:ext>
                </a:extLst>
              </a:tr>
              <a:tr h="1617584">
                <a:tc>
                  <a:txBody>
                    <a:bodyPr/>
                    <a:lstStyle/>
                    <a:p>
                      <a:pPr algn="ctr">
                        <a:lnSpc>
                          <a:spcPct val="115000"/>
                        </a:lnSpc>
                        <a:spcAft>
                          <a:spcPts val="800"/>
                        </a:spcAft>
                      </a:pPr>
                      <a:r>
                        <a:rPr lang="en-IN" sz="1200">
                          <a:effectLst/>
                          <a:latin typeface="Times New Roman"/>
                        </a:rPr>
                        <a:t>[1]</a:t>
                      </a:r>
                      <a:endParaRPr lang="en-IN" sz="1200">
                        <a:effectLst/>
                        <a:latin typeface="Times New Roman"/>
                        <a:ea typeface="Calibri" panose="020F0502020204030204" pitchFamily="34" charset="0"/>
                        <a:cs typeface="Times New Roman"/>
                      </a:endParaRPr>
                    </a:p>
                  </a:txBody>
                  <a:tcPr marL="38120" marR="38120" marT="0" marB="0" anchor="ctr">
                    <a:solidFill>
                      <a:srgbClr val="080808"/>
                    </a:solidFill>
                  </a:tcPr>
                </a:tc>
                <a:tc>
                  <a:txBody>
                    <a:bodyPr/>
                    <a:lstStyle/>
                    <a:p>
                      <a:pPr algn="just">
                        <a:lnSpc>
                          <a:spcPct val="115000"/>
                        </a:lnSpc>
                        <a:spcAft>
                          <a:spcPts val="800"/>
                        </a:spcAft>
                      </a:pPr>
                      <a:r>
                        <a:rPr lang="en-IN" sz="1200">
                          <a:solidFill>
                            <a:schemeClr val="tx1"/>
                          </a:solidFill>
                          <a:effectLst/>
                          <a:latin typeface="Times New Roman"/>
                        </a:rPr>
                        <a:t>Discovering the Best Feature Extraction and Selection Algorithms for Spontaneous Facial Expression Recognition</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SIFT+FAP, </a:t>
                      </a:r>
                      <a:r>
                        <a:rPr lang="en-IN" sz="1200" err="1">
                          <a:solidFill>
                            <a:schemeClr val="tx1"/>
                          </a:solidFill>
                          <a:effectLst/>
                          <a:latin typeface="Times New Roman"/>
                        </a:rPr>
                        <a:t>mRMR</a:t>
                      </a:r>
                      <a:r>
                        <a:rPr lang="en-IN" sz="1200">
                          <a:solidFill>
                            <a:schemeClr val="tx1"/>
                          </a:solidFill>
                          <a:effectLst/>
                          <a:latin typeface="Times New Roman"/>
                        </a:rPr>
                        <a:t>, </a:t>
                      </a:r>
                      <a:r>
                        <a:rPr lang="en-IN" sz="1200" err="1">
                          <a:solidFill>
                            <a:schemeClr val="tx1"/>
                          </a:solidFill>
                          <a:effectLst/>
                          <a:latin typeface="Times New Roman"/>
                        </a:rPr>
                        <a:t>Adaboost</a:t>
                      </a:r>
                      <a:r>
                        <a:rPr lang="en-IN" sz="1200">
                          <a:solidFill>
                            <a:schemeClr val="tx1"/>
                          </a:solidFill>
                          <a:effectLst/>
                          <a:latin typeface="Times New Roman"/>
                        </a:rPr>
                        <a:t> and SVM</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err="1">
                          <a:solidFill>
                            <a:schemeClr val="tx1"/>
                          </a:solidFill>
                          <a:effectLst/>
                          <a:latin typeface="Times New Roman"/>
                        </a:rPr>
                        <a:t>Feedtum</a:t>
                      </a:r>
                      <a:r>
                        <a:rPr lang="en-IN" sz="1200">
                          <a:solidFill>
                            <a:schemeClr val="tx1"/>
                          </a:solidFill>
                          <a:effectLst/>
                          <a:latin typeface="Times New Roman"/>
                        </a:rPr>
                        <a:t> and NVIE</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Accuracy ± One standard deviation</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Direct comparison of texture, geometry, and their fusion, in addition to numerous selection methods</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extLst>
                  <a:ext uri="{0D108BD9-81ED-4DB2-BD59-A6C34878D82A}">
                    <a16:rowId xmlns:a16="http://schemas.microsoft.com/office/drawing/2014/main" val="4076907455"/>
                  </a:ext>
                </a:extLst>
              </a:tr>
              <a:tr h="2426069">
                <a:tc>
                  <a:txBody>
                    <a:bodyPr/>
                    <a:lstStyle/>
                    <a:p>
                      <a:pPr algn="ctr">
                        <a:lnSpc>
                          <a:spcPct val="115000"/>
                        </a:lnSpc>
                        <a:spcAft>
                          <a:spcPts val="800"/>
                        </a:spcAft>
                      </a:pPr>
                      <a:r>
                        <a:rPr lang="en-IN" sz="1200">
                          <a:effectLst/>
                          <a:latin typeface="Times New Roman"/>
                        </a:rPr>
                        <a:t>[3]</a:t>
                      </a:r>
                      <a:endParaRPr lang="en-IN" sz="1200">
                        <a:effectLst/>
                        <a:latin typeface="Times New Roman"/>
                        <a:ea typeface="Calibri" panose="020F0502020204030204" pitchFamily="34" charset="0"/>
                        <a:cs typeface="Times New Roman"/>
                      </a:endParaRPr>
                    </a:p>
                  </a:txBody>
                  <a:tcPr marL="38120" marR="38120" marT="0" marB="0" anchor="ctr">
                    <a:solidFill>
                      <a:srgbClr val="080808"/>
                    </a:solidFill>
                  </a:tcPr>
                </a:tc>
                <a:tc>
                  <a:txBody>
                    <a:bodyPr/>
                    <a:lstStyle/>
                    <a:p>
                      <a:pPr algn="just">
                        <a:lnSpc>
                          <a:spcPct val="115000"/>
                        </a:lnSpc>
                        <a:spcAft>
                          <a:spcPts val="800"/>
                        </a:spcAft>
                      </a:pPr>
                      <a:r>
                        <a:rPr lang="en-IN" sz="1200">
                          <a:solidFill>
                            <a:schemeClr val="tx1"/>
                          </a:solidFill>
                          <a:effectLst/>
                          <a:latin typeface="Times New Roman"/>
                        </a:rPr>
                        <a:t>Algorithm for Efficient Attendance Management: Face Recognition based</a:t>
                      </a:r>
                    </a:p>
                    <a:p>
                      <a:pPr algn="just">
                        <a:lnSpc>
                          <a:spcPct val="115000"/>
                        </a:lnSpc>
                        <a:spcAft>
                          <a:spcPts val="800"/>
                        </a:spcAft>
                      </a:pPr>
                      <a:r>
                        <a:rPr lang="en-IN" sz="1200">
                          <a:solidFill>
                            <a:schemeClr val="tx1"/>
                          </a:solidFill>
                          <a:effectLst/>
                          <a:latin typeface="Times New Roman"/>
                        </a:rPr>
                        <a:t>approach</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Face</a:t>
                      </a:r>
                    </a:p>
                    <a:p>
                      <a:pPr algn="just">
                        <a:lnSpc>
                          <a:spcPct val="115000"/>
                        </a:lnSpc>
                        <a:spcAft>
                          <a:spcPts val="800"/>
                        </a:spcAft>
                      </a:pPr>
                      <a:r>
                        <a:rPr lang="en-IN" sz="1200">
                          <a:solidFill>
                            <a:schemeClr val="tx1"/>
                          </a:solidFill>
                          <a:effectLst/>
                          <a:latin typeface="Times New Roman"/>
                        </a:rPr>
                        <a:t>Recognition based approach, methods (Histogram</a:t>
                      </a:r>
                    </a:p>
                    <a:p>
                      <a:pPr algn="just">
                        <a:lnSpc>
                          <a:spcPct val="115000"/>
                        </a:lnSpc>
                        <a:spcAft>
                          <a:spcPts val="800"/>
                        </a:spcAft>
                      </a:pPr>
                      <a:r>
                        <a:rPr lang="en-IN" sz="1200">
                          <a:solidFill>
                            <a:schemeClr val="tx1"/>
                          </a:solidFill>
                          <a:effectLst/>
                          <a:latin typeface="Times New Roman"/>
                        </a:rPr>
                        <a:t>normalization, median filtering, Voila and Jones, </a:t>
                      </a:r>
                      <a:r>
                        <a:rPr lang="en-IN" sz="1200" err="1">
                          <a:solidFill>
                            <a:schemeClr val="tx1"/>
                          </a:solidFill>
                          <a:effectLst/>
                          <a:latin typeface="Times New Roman"/>
                        </a:rPr>
                        <a:t>Haar</a:t>
                      </a:r>
                      <a:r>
                        <a:rPr lang="en-IN" sz="1200">
                          <a:solidFill>
                            <a:schemeClr val="tx1"/>
                          </a:solidFill>
                          <a:effectLst/>
                          <a:latin typeface="Times New Roman"/>
                        </a:rPr>
                        <a:t> classifiers, Kernel Methods, Neural Networks, </a:t>
                      </a:r>
                      <a:r>
                        <a:rPr lang="en-IN" sz="1200" err="1">
                          <a:solidFill>
                            <a:schemeClr val="tx1"/>
                          </a:solidFill>
                          <a:effectLst/>
                          <a:latin typeface="Times New Roman"/>
                        </a:rPr>
                        <a:t>EigenFace</a:t>
                      </a:r>
                      <a:r>
                        <a:rPr lang="en-IN" sz="1200">
                          <a:solidFill>
                            <a:schemeClr val="tx1"/>
                          </a:solidFill>
                          <a:effectLst/>
                          <a:latin typeface="Times New Roman"/>
                        </a:rPr>
                        <a:t>)</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Own images from database</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Accuracy</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tc>
                  <a:txBody>
                    <a:bodyPr/>
                    <a:lstStyle/>
                    <a:p>
                      <a:pPr algn="just">
                        <a:lnSpc>
                          <a:spcPct val="115000"/>
                        </a:lnSpc>
                        <a:spcAft>
                          <a:spcPts val="800"/>
                        </a:spcAft>
                      </a:pPr>
                      <a:r>
                        <a:rPr lang="en-IN" sz="1200">
                          <a:solidFill>
                            <a:schemeClr val="tx1"/>
                          </a:solidFill>
                          <a:effectLst/>
                          <a:latin typeface="Times New Roman"/>
                        </a:rPr>
                        <a:t>To increase the efficiency of face recognition algorithm using fast face detection algorithm. Limitation: There is a need to use some algorithms that can recognize the faces in veil to improve the system performance.</a:t>
                      </a:r>
                      <a:endParaRPr lang="en-IN" sz="1200">
                        <a:solidFill>
                          <a:schemeClr val="tx1"/>
                        </a:solidFill>
                        <a:effectLst/>
                        <a:latin typeface="Times New Roman"/>
                        <a:ea typeface="Calibri" panose="020F0502020204030204" pitchFamily="34" charset="0"/>
                        <a:cs typeface="Times New Roman"/>
                      </a:endParaRPr>
                    </a:p>
                  </a:txBody>
                  <a:tcPr marL="38120" marR="38120" marT="0" marB="0">
                    <a:solidFill>
                      <a:srgbClr val="1F1F1F"/>
                    </a:solidFill>
                  </a:tcPr>
                </a:tc>
                <a:extLst>
                  <a:ext uri="{0D108BD9-81ED-4DB2-BD59-A6C34878D82A}">
                    <a16:rowId xmlns:a16="http://schemas.microsoft.com/office/drawing/2014/main" val="15115365"/>
                  </a:ext>
                </a:extLst>
              </a:tr>
            </a:tbl>
          </a:graphicData>
        </a:graphic>
      </p:graphicFrame>
    </p:spTree>
    <p:extLst>
      <p:ext uri="{BB962C8B-B14F-4D97-AF65-F5344CB8AC3E}">
        <p14:creationId xmlns:p14="http://schemas.microsoft.com/office/powerpoint/2010/main" val="283126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2F3-0657-6702-5128-D17FE03DD59F}"/>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4" name="Content Placeholder 3">
            <a:extLst>
              <a:ext uri="{FF2B5EF4-FFF2-40B4-BE49-F238E27FC236}">
                <a16:creationId xmlns:a16="http://schemas.microsoft.com/office/drawing/2014/main" id="{BC55A39E-0080-FC5E-D0EC-1B19B01DE923}"/>
              </a:ext>
            </a:extLst>
          </p:cNvPr>
          <p:cNvGraphicFramePr>
            <a:graphicFrameLocks noGrp="1"/>
          </p:cNvGraphicFramePr>
          <p:nvPr>
            <p:ph idx="1"/>
            <p:extLst>
              <p:ext uri="{D42A27DB-BD31-4B8C-83A1-F6EECF244321}">
                <p14:modId xmlns:p14="http://schemas.microsoft.com/office/powerpoint/2010/main" val="4148412934"/>
              </p:ext>
            </p:extLst>
          </p:nvPr>
        </p:nvGraphicFramePr>
        <p:xfrm>
          <a:off x="821094" y="2166079"/>
          <a:ext cx="10674220" cy="3992125"/>
        </p:xfrm>
        <a:graphic>
          <a:graphicData uri="http://schemas.openxmlformats.org/drawingml/2006/table">
            <a:tbl>
              <a:tblPr firstRow="1" firstCol="1" bandRow="1">
                <a:tableStyleId>{5C22544A-7EE6-4342-B048-85BDC9FD1C3A}</a:tableStyleId>
              </a:tblPr>
              <a:tblGrid>
                <a:gridCol w="1134194">
                  <a:extLst>
                    <a:ext uri="{9D8B030D-6E8A-4147-A177-3AD203B41FA5}">
                      <a16:colId xmlns:a16="http://schemas.microsoft.com/office/drawing/2014/main" val="2488438481"/>
                    </a:ext>
                  </a:extLst>
                </a:gridCol>
                <a:gridCol w="1818501">
                  <a:extLst>
                    <a:ext uri="{9D8B030D-6E8A-4147-A177-3AD203B41FA5}">
                      <a16:colId xmlns:a16="http://schemas.microsoft.com/office/drawing/2014/main" val="472574813"/>
                    </a:ext>
                  </a:extLst>
                </a:gridCol>
                <a:gridCol w="1904927">
                  <a:extLst>
                    <a:ext uri="{9D8B030D-6E8A-4147-A177-3AD203B41FA5}">
                      <a16:colId xmlns:a16="http://schemas.microsoft.com/office/drawing/2014/main" val="578876769"/>
                    </a:ext>
                  </a:extLst>
                </a:gridCol>
                <a:gridCol w="1457404">
                  <a:extLst>
                    <a:ext uri="{9D8B030D-6E8A-4147-A177-3AD203B41FA5}">
                      <a16:colId xmlns:a16="http://schemas.microsoft.com/office/drawing/2014/main" val="412350375"/>
                    </a:ext>
                  </a:extLst>
                </a:gridCol>
                <a:gridCol w="1735627">
                  <a:extLst>
                    <a:ext uri="{9D8B030D-6E8A-4147-A177-3AD203B41FA5}">
                      <a16:colId xmlns:a16="http://schemas.microsoft.com/office/drawing/2014/main" val="1557417338"/>
                    </a:ext>
                  </a:extLst>
                </a:gridCol>
                <a:gridCol w="2623567">
                  <a:extLst>
                    <a:ext uri="{9D8B030D-6E8A-4147-A177-3AD203B41FA5}">
                      <a16:colId xmlns:a16="http://schemas.microsoft.com/office/drawing/2014/main" val="3455014747"/>
                    </a:ext>
                  </a:extLst>
                </a:gridCol>
              </a:tblGrid>
              <a:tr h="417277">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Ref No</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Title</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Method</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Dataset</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Performance Metrics</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Objective/ Limitation</a:t>
                      </a:r>
                    </a:p>
                  </a:txBody>
                  <a:tcPr marL="68580" marR="68580" marT="0" marB="0">
                    <a:solidFill>
                      <a:srgbClr val="070707"/>
                    </a:solidFill>
                  </a:tcPr>
                </a:tc>
                <a:extLst>
                  <a:ext uri="{0D108BD9-81ED-4DB2-BD59-A6C34878D82A}">
                    <a16:rowId xmlns:a16="http://schemas.microsoft.com/office/drawing/2014/main" val="1336763321"/>
                  </a:ext>
                </a:extLst>
              </a:tr>
              <a:tr h="2244140">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[2]</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0" kern="1200" dirty="0">
                          <a:solidFill>
                            <a:schemeClr val="lt1"/>
                          </a:solidFill>
                          <a:effectLst/>
                          <a:latin typeface="Times New Roman"/>
                          <a:ea typeface="+mn-ea"/>
                          <a:cs typeface="+mn-cs"/>
                        </a:rPr>
                        <a:t>Direct comparison of texture, geometry, and their fusion, in addition to numerous selection methods</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dirty="0" err="1">
                          <a:solidFill>
                            <a:schemeClr val="lt1"/>
                          </a:solidFill>
                          <a:effectLst/>
                          <a:latin typeface="Times New Roman"/>
                          <a:ea typeface="+mn-ea"/>
                          <a:cs typeface="+mn-cs"/>
                        </a:rPr>
                        <a:t>Adaboost</a:t>
                      </a:r>
                      <a:r>
                        <a:rPr lang="en-IN" sz="1200" b="0" kern="1200" dirty="0">
                          <a:solidFill>
                            <a:schemeClr val="lt1"/>
                          </a:solidFill>
                          <a:effectLst/>
                          <a:latin typeface="Times New Roman"/>
                          <a:ea typeface="+mn-ea"/>
                          <a:cs typeface="+mn-cs"/>
                        </a:rPr>
                        <a:t>, Detector Cascade</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dirty="0">
                          <a:solidFill>
                            <a:schemeClr val="lt1"/>
                          </a:solidFill>
                          <a:effectLst/>
                          <a:latin typeface="Times New Roman"/>
                          <a:ea typeface="+mn-ea"/>
                          <a:cs typeface="+mn-cs"/>
                        </a:rPr>
                        <a:t>Original Dataset</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dirty="0">
                          <a:solidFill>
                            <a:schemeClr val="lt1"/>
                          </a:solidFill>
                          <a:effectLst/>
                          <a:latin typeface="Times New Roman"/>
                          <a:ea typeface="+mn-ea"/>
                          <a:cs typeface="+mn-cs"/>
                        </a:rPr>
                        <a:t>Accuracy</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a:solidFill>
                            <a:schemeClr val="lt1"/>
                          </a:solidFill>
                          <a:effectLst/>
                          <a:latin typeface="Times New Roman"/>
                          <a:ea typeface="+mn-ea"/>
                          <a:cs typeface="+mn-cs"/>
                        </a:rPr>
                        <a:t>Achieve high detection rate in processing images extremely rapidly.</a:t>
                      </a:r>
                    </a:p>
                  </a:txBody>
                  <a:tcPr marL="68580" marR="68580" marT="0" marB="0">
                    <a:solidFill>
                      <a:srgbClr val="1F1F1F"/>
                    </a:solidFill>
                  </a:tcPr>
                </a:tc>
                <a:extLst>
                  <a:ext uri="{0D108BD9-81ED-4DB2-BD59-A6C34878D82A}">
                    <a16:rowId xmlns:a16="http://schemas.microsoft.com/office/drawing/2014/main" val="4188656031"/>
                  </a:ext>
                </a:extLst>
              </a:tr>
              <a:tr h="1330708">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[4]</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0" kern="1200">
                          <a:solidFill>
                            <a:schemeClr val="lt1"/>
                          </a:solidFill>
                          <a:effectLst/>
                          <a:latin typeface="Times New Roman"/>
                          <a:ea typeface="+mn-ea"/>
                          <a:cs typeface="+mn-cs"/>
                        </a:rPr>
                        <a:t>Real Time Human Face Detection And Tracking</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a:solidFill>
                            <a:schemeClr val="lt1"/>
                          </a:solidFill>
                          <a:effectLst/>
                          <a:latin typeface="Times New Roman"/>
                          <a:ea typeface="+mn-ea"/>
                          <a:cs typeface="+mn-cs"/>
                        </a:rPr>
                        <a:t>Vila Jones algorithm, </a:t>
                      </a:r>
                      <a:r>
                        <a:rPr lang="en-IN" sz="1200" b="0" kern="1200" err="1">
                          <a:solidFill>
                            <a:schemeClr val="lt1"/>
                          </a:solidFill>
                          <a:effectLst/>
                          <a:latin typeface="Times New Roman"/>
                          <a:ea typeface="+mn-ea"/>
                          <a:cs typeface="+mn-cs"/>
                        </a:rPr>
                        <a:t>Adaboost</a:t>
                      </a:r>
                      <a:r>
                        <a:rPr lang="en-IN" sz="1200" b="0" kern="1200">
                          <a:solidFill>
                            <a:schemeClr val="lt1"/>
                          </a:solidFill>
                          <a:effectLst/>
                          <a:latin typeface="Times New Roman"/>
                          <a:ea typeface="+mn-ea"/>
                          <a:cs typeface="+mn-cs"/>
                        </a:rPr>
                        <a:t>, Cascading</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a:solidFill>
                            <a:schemeClr val="lt1"/>
                          </a:solidFill>
                          <a:effectLst/>
                          <a:latin typeface="Times New Roman"/>
                          <a:ea typeface="+mn-ea"/>
                          <a:cs typeface="+mn-cs"/>
                        </a:rPr>
                        <a:t>Own dataset</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dirty="0">
                          <a:solidFill>
                            <a:schemeClr val="lt1"/>
                          </a:solidFill>
                          <a:effectLst/>
                          <a:latin typeface="Times New Roman"/>
                          <a:ea typeface="+mn-ea"/>
                          <a:cs typeface="+mn-cs"/>
                        </a:rPr>
                        <a:t>Accuracy</a:t>
                      </a:r>
                    </a:p>
                  </a:txBody>
                  <a:tcPr marL="68580" marR="68580" marT="0" marB="0">
                    <a:solidFill>
                      <a:srgbClr val="1F1F1F"/>
                    </a:solidFill>
                  </a:tcPr>
                </a:tc>
                <a:tc>
                  <a:txBody>
                    <a:bodyPr/>
                    <a:lstStyle/>
                    <a:p>
                      <a:pPr marL="0" algn="ctr" defTabSz="457200" rtl="0" eaLnBrk="1" latinLnBrk="0" hangingPunct="1">
                        <a:lnSpc>
                          <a:spcPct val="115000"/>
                        </a:lnSpc>
                        <a:spcAft>
                          <a:spcPts val="800"/>
                        </a:spcAft>
                      </a:pPr>
                      <a:r>
                        <a:rPr lang="en-IN" sz="1200" b="0" kern="1200" dirty="0">
                          <a:solidFill>
                            <a:schemeClr val="lt1"/>
                          </a:solidFill>
                          <a:effectLst/>
                          <a:latin typeface="Times New Roman"/>
                          <a:ea typeface="+mn-ea"/>
                          <a:cs typeface="+mn-cs"/>
                        </a:rPr>
                        <a:t>Real time human face detection and tracking</a:t>
                      </a:r>
                    </a:p>
                  </a:txBody>
                  <a:tcPr marL="68580" marR="68580" marT="0" marB="0">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326434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2F3-0657-6702-5128-D17FE03DD59F}"/>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4" name="Content Placeholder 3">
            <a:extLst>
              <a:ext uri="{FF2B5EF4-FFF2-40B4-BE49-F238E27FC236}">
                <a16:creationId xmlns:a16="http://schemas.microsoft.com/office/drawing/2014/main" id="{BC55A39E-0080-FC5E-D0EC-1B19B01DE923}"/>
              </a:ext>
            </a:extLst>
          </p:cNvPr>
          <p:cNvGraphicFramePr>
            <a:graphicFrameLocks noGrp="1"/>
          </p:cNvGraphicFramePr>
          <p:nvPr>
            <p:ph idx="1"/>
            <p:extLst>
              <p:ext uri="{D42A27DB-BD31-4B8C-83A1-F6EECF244321}">
                <p14:modId xmlns:p14="http://schemas.microsoft.com/office/powerpoint/2010/main" val="1157869643"/>
              </p:ext>
            </p:extLst>
          </p:nvPr>
        </p:nvGraphicFramePr>
        <p:xfrm>
          <a:off x="913795" y="2149311"/>
          <a:ext cx="10637475" cy="4008893"/>
        </p:xfrm>
        <a:graphic>
          <a:graphicData uri="http://schemas.openxmlformats.org/drawingml/2006/table">
            <a:tbl>
              <a:tblPr firstRow="1" firstCol="1" bandRow="1">
                <a:tableStyleId>{5C22544A-7EE6-4342-B048-85BDC9FD1C3A}</a:tableStyleId>
              </a:tblPr>
              <a:tblGrid>
                <a:gridCol w="1130290">
                  <a:extLst>
                    <a:ext uri="{9D8B030D-6E8A-4147-A177-3AD203B41FA5}">
                      <a16:colId xmlns:a16="http://schemas.microsoft.com/office/drawing/2014/main" val="2488438481"/>
                    </a:ext>
                  </a:extLst>
                </a:gridCol>
                <a:gridCol w="1812241">
                  <a:extLst>
                    <a:ext uri="{9D8B030D-6E8A-4147-A177-3AD203B41FA5}">
                      <a16:colId xmlns:a16="http://schemas.microsoft.com/office/drawing/2014/main" val="472574813"/>
                    </a:ext>
                  </a:extLst>
                </a:gridCol>
                <a:gridCol w="1898369">
                  <a:extLst>
                    <a:ext uri="{9D8B030D-6E8A-4147-A177-3AD203B41FA5}">
                      <a16:colId xmlns:a16="http://schemas.microsoft.com/office/drawing/2014/main" val="578876769"/>
                    </a:ext>
                  </a:extLst>
                </a:gridCol>
                <a:gridCol w="1452387">
                  <a:extLst>
                    <a:ext uri="{9D8B030D-6E8A-4147-A177-3AD203B41FA5}">
                      <a16:colId xmlns:a16="http://schemas.microsoft.com/office/drawing/2014/main" val="412350375"/>
                    </a:ext>
                  </a:extLst>
                </a:gridCol>
                <a:gridCol w="1729652">
                  <a:extLst>
                    <a:ext uri="{9D8B030D-6E8A-4147-A177-3AD203B41FA5}">
                      <a16:colId xmlns:a16="http://schemas.microsoft.com/office/drawing/2014/main" val="1557417338"/>
                    </a:ext>
                  </a:extLst>
                </a:gridCol>
                <a:gridCol w="2614536">
                  <a:extLst>
                    <a:ext uri="{9D8B030D-6E8A-4147-A177-3AD203B41FA5}">
                      <a16:colId xmlns:a16="http://schemas.microsoft.com/office/drawing/2014/main" val="3455014747"/>
                    </a:ext>
                  </a:extLst>
                </a:gridCol>
              </a:tblGrid>
              <a:tr h="419030">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Ref No</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Title</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Method</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Dataset</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Performance Metrics</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Objective/ Limitation</a:t>
                      </a:r>
                    </a:p>
                  </a:txBody>
                  <a:tcPr marL="68580" marR="68580" marT="0" marB="0">
                    <a:solidFill>
                      <a:srgbClr val="070707"/>
                    </a:solidFill>
                  </a:tcPr>
                </a:tc>
                <a:extLst>
                  <a:ext uri="{0D108BD9-81ED-4DB2-BD59-A6C34878D82A}">
                    <a16:rowId xmlns:a16="http://schemas.microsoft.com/office/drawing/2014/main" val="1336763321"/>
                  </a:ext>
                </a:extLst>
              </a:tr>
              <a:tr h="2253566">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[5] </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Convolutional Neural Networks (CNNs) for face mask detection and recognition.</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Own Dataset - of over 500 images with masks and without masks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Exact value not mentioned</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its sensitivity to different lighting conditions, camera angles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4188656031"/>
                  </a:ext>
                </a:extLst>
              </a:tr>
              <a:tr h="1336297">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[6]</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CNN</a:t>
                      </a:r>
                      <a:r>
                        <a:rPr lang="en-US" sz="1200">
                          <a:solidFill>
                            <a:schemeClr val="tx1"/>
                          </a:solidFill>
                          <a:effectLst/>
                          <a:latin typeface="Times New Roman" panose="02020603050405020304" pitchFamily="18" charset="0"/>
                          <a:ea typeface="Calibri" panose="020F0502020204030204" pitchFamily="34" charset="0"/>
                        </a:rPr>
                        <a:t>, Mobile_NetV2, Tensorflow framework</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Own local dataset, separate test dataset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96.85</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S</a:t>
                      </a:r>
                      <a:r>
                        <a:rPr lang="en-IN" sz="1200" dirty="0">
                          <a:solidFill>
                            <a:schemeClr val="tx1"/>
                          </a:solidFill>
                          <a:effectLst/>
                          <a:latin typeface="Times New Roman" panose="02020603050405020304" pitchFamily="18" charset="0"/>
                          <a:ea typeface="Calibri" panose="020F0502020204030204" pitchFamily="34" charset="0"/>
                        </a:rPr>
                        <a:t>mall or imbalanced dataset</a:t>
                      </a:r>
                      <a:r>
                        <a:rPr lang="en-US" sz="1200" dirty="0">
                          <a:solidFill>
                            <a:schemeClr val="tx1"/>
                          </a:solidFill>
                          <a:effectLst/>
                          <a:latin typeface="Times New Roman" panose="02020603050405020304" pitchFamily="18" charset="0"/>
                          <a:ea typeface="Calibri" panose="020F0502020204030204" pitchFamily="34" charset="0"/>
                        </a:rPr>
                        <a:t>, </a:t>
                      </a:r>
                      <a:r>
                        <a:rPr lang="en-IN" sz="1200" dirty="0">
                          <a:solidFill>
                            <a:schemeClr val="tx1"/>
                          </a:solidFill>
                          <a:effectLst/>
                          <a:latin typeface="Times New Roman" panose="02020603050405020304" pitchFamily="18" charset="0"/>
                          <a:ea typeface="Calibri" panose="020F0502020204030204" pitchFamily="34" charset="0"/>
                        </a:rPr>
                        <a:t>focus</a:t>
                      </a:r>
                      <a:r>
                        <a:rPr lang="en-US" sz="1200" dirty="0">
                          <a:solidFill>
                            <a:schemeClr val="tx1"/>
                          </a:solidFill>
                          <a:effectLst/>
                          <a:latin typeface="Times New Roman" panose="02020603050405020304" pitchFamily="18" charset="0"/>
                          <a:ea typeface="Calibri" panose="020F0502020204030204" pitchFamily="34" charset="0"/>
                        </a:rPr>
                        <a:t>ed </a:t>
                      </a:r>
                      <a:r>
                        <a:rPr lang="en-IN" sz="1200" dirty="0">
                          <a:solidFill>
                            <a:schemeClr val="tx1"/>
                          </a:solidFill>
                          <a:effectLst/>
                          <a:latin typeface="Times New Roman" panose="02020603050405020304" pitchFamily="18" charset="0"/>
                          <a:ea typeface="Calibri" panose="020F0502020204030204" pitchFamily="34" charset="0"/>
                        </a:rPr>
                        <a:t>on evaluating the performance in controlled environments, </a:t>
                      </a:r>
                      <a:r>
                        <a:rPr lang="en-US" sz="1200" dirty="0">
                          <a:solidFill>
                            <a:schemeClr val="tx1"/>
                          </a:solidFill>
                          <a:effectLst/>
                          <a:latin typeface="Times New Roman" panose="02020603050405020304" pitchFamily="18" charset="0"/>
                          <a:ea typeface="Calibri" panose="020F0502020204030204" pitchFamily="34" charset="0"/>
                        </a:rPr>
                        <a:t>not scalable</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375973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2F3-0657-6702-5128-D17FE03DD59F}"/>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4" name="Content Placeholder 3">
            <a:extLst>
              <a:ext uri="{FF2B5EF4-FFF2-40B4-BE49-F238E27FC236}">
                <a16:creationId xmlns:a16="http://schemas.microsoft.com/office/drawing/2014/main" id="{BC55A39E-0080-FC5E-D0EC-1B19B01DE923}"/>
              </a:ext>
            </a:extLst>
          </p:cNvPr>
          <p:cNvGraphicFramePr>
            <a:graphicFrameLocks noGrp="1"/>
          </p:cNvGraphicFramePr>
          <p:nvPr>
            <p:ph idx="1"/>
            <p:extLst>
              <p:ext uri="{D42A27DB-BD31-4B8C-83A1-F6EECF244321}">
                <p14:modId xmlns:p14="http://schemas.microsoft.com/office/powerpoint/2010/main" val="1490851918"/>
              </p:ext>
            </p:extLst>
          </p:nvPr>
        </p:nvGraphicFramePr>
        <p:xfrm>
          <a:off x="821094" y="2166079"/>
          <a:ext cx="10674220" cy="3992125"/>
        </p:xfrm>
        <a:graphic>
          <a:graphicData uri="http://schemas.openxmlformats.org/drawingml/2006/table">
            <a:tbl>
              <a:tblPr firstRow="1" firstCol="1" bandRow="1">
                <a:tableStyleId>{5C22544A-7EE6-4342-B048-85BDC9FD1C3A}</a:tableStyleId>
              </a:tblPr>
              <a:tblGrid>
                <a:gridCol w="1134194">
                  <a:extLst>
                    <a:ext uri="{9D8B030D-6E8A-4147-A177-3AD203B41FA5}">
                      <a16:colId xmlns:a16="http://schemas.microsoft.com/office/drawing/2014/main" val="2488438481"/>
                    </a:ext>
                  </a:extLst>
                </a:gridCol>
                <a:gridCol w="1818501">
                  <a:extLst>
                    <a:ext uri="{9D8B030D-6E8A-4147-A177-3AD203B41FA5}">
                      <a16:colId xmlns:a16="http://schemas.microsoft.com/office/drawing/2014/main" val="472574813"/>
                    </a:ext>
                  </a:extLst>
                </a:gridCol>
                <a:gridCol w="1904927">
                  <a:extLst>
                    <a:ext uri="{9D8B030D-6E8A-4147-A177-3AD203B41FA5}">
                      <a16:colId xmlns:a16="http://schemas.microsoft.com/office/drawing/2014/main" val="578876769"/>
                    </a:ext>
                  </a:extLst>
                </a:gridCol>
                <a:gridCol w="1457404">
                  <a:extLst>
                    <a:ext uri="{9D8B030D-6E8A-4147-A177-3AD203B41FA5}">
                      <a16:colId xmlns:a16="http://schemas.microsoft.com/office/drawing/2014/main" val="412350375"/>
                    </a:ext>
                  </a:extLst>
                </a:gridCol>
                <a:gridCol w="1735627">
                  <a:extLst>
                    <a:ext uri="{9D8B030D-6E8A-4147-A177-3AD203B41FA5}">
                      <a16:colId xmlns:a16="http://schemas.microsoft.com/office/drawing/2014/main" val="1557417338"/>
                    </a:ext>
                  </a:extLst>
                </a:gridCol>
                <a:gridCol w="2623567">
                  <a:extLst>
                    <a:ext uri="{9D8B030D-6E8A-4147-A177-3AD203B41FA5}">
                      <a16:colId xmlns:a16="http://schemas.microsoft.com/office/drawing/2014/main" val="3455014747"/>
                    </a:ext>
                  </a:extLst>
                </a:gridCol>
              </a:tblGrid>
              <a:tr h="417277">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Ref No</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Title</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Method</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Dataset</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Performance Metrics</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Objective/ Limitation</a:t>
                      </a:r>
                    </a:p>
                  </a:txBody>
                  <a:tcPr marL="68580" marR="68580" marT="0" marB="0">
                    <a:solidFill>
                      <a:srgbClr val="070707"/>
                    </a:solidFill>
                  </a:tcPr>
                </a:tc>
                <a:extLst>
                  <a:ext uri="{0D108BD9-81ED-4DB2-BD59-A6C34878D82A}">
                    <a16:rowId xmlns:a16="http://schemas.microsoft.com/office/drawing/2014/main" val="1336763321"/>
                  </a:ext>
                </a:extLst>
              </a:tr>
              <a:tr h="2244140">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[7]</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KNN, python libraries like bumpy, PIL, Keras OpenFace, Nvidia Software Development Kit.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Own dataset with photos of 11 student faces with 15 images to train and 5 images to test for each student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 </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100% for the dataset they created</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It was not tested on a real life dataset which can lead to decrease in accuracy. It doesn't work well for faces with masks.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4188656031"/>
                  </a:ext>
                </a:extLst>
              </a:tr>
              <a:tr h="1330708">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[8]</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U</a:t>
                      </a:r>
                      <a:r>
                        <a:rPr lang="en-IN" sz="1200">
                          <a:solidFill>
                            <a:schemeClr val="tx1"/>
                          </a:solidFill>
                          <a:effectLst/>
                          <a:latin typeface="Times New Roman" panose="02020603050405020304" pitchFamily="18" charset="0"/>
                          <a:ea typeface="Calibri" panose="020F0502020204030204" pitchFamily="34" charset="0"/>
                        </a:rPr>
                        <a:t>nsupervised learning approach</a:t>
                      </a:r>
                      <a:r>
                        <a:rPr lang="en-US" sz="1200">
                          <a:solidFill>
                            <a:schemeClr val="tx1"/>
                          </a:solidFill>
                          <a:effectLst/>
                          <a:latin typeface="Times New Roman" panose="02020603050405020304" pitchFamily="18" charset="0"/>
                          <a:ea typeface="Calibri" panose="020F0502020204030204" pitchFamily="34" charset="0"/>
                        </a:rPr>
                        <a:t>, </a:t>
                      </a:r>
                      <a:r>
                        <a:rPr lang="en-IN" sz="1200">
                          <a:solidFill>
                            <a:schemeClr val="tx1"/>
                          </a:solidFill>
                          <a:effectLst/>
                          <a:latin typeface="Times New Roman" panose="02020603050405020304" pitchFamily="18" charset="0"/>
                          <a:ea typeface="Calibri" panose="020F0502020204030204" pitchFamily="34" charset="0"/>
                        </a:rPr>
                        <a:t>GAN to generate synthetic face images</a:t>
                      </a:r>
                      <a:r>
                        <a:rPr lang="en-US" sz="1200">
                          <a:solidFill>
                            <a:schemeClr val="tx1"/>
                          </a:solidFill>
                          <a:effectLst/>
                          <a:latin typeface="Times New Roman" panose="02020603050405020304" pitchFamily="18" charset="0"/>
                          <a:ea typeface="Calibri" panose="020F0502020204030204" pitchFamily="34" charset="0"/>
                        </a:rPr>
                        <a:t>, </a:t>
                      </a:r>
                      <a:r>
                        <a:rPr lang="en-IN" sz="1200">
                          <a:solidFill>
                            <a:schemeClr val="tx1"/>
                          </a:solidFill>
                          <a:effectLst/>
                          <a:latin typeface="Times New Roman" panose="02020603050405020304" pitchFamily="18" charset="0"/>
                          <a:ea typeface="Calibri" panose="020F0502020204030204" pitchFamily="34" charset="0"/>
                        </a:rPr>
                        <a:t>CNN</a:t>
                      </a:r>
                      <a:r>
                        <a:rPr lang="en-US" sz="1200">
                          <a:solidFill>
                            <a:schemeClr val="tx1"/>
                          </a:solidFill>
                          <a:effectLst/>
                          <a:latin typeface="Times New Roman" panose="02020603050405020304" pitchFamily="18" charset="0"/>
                          <a:ea typeface="Calibri" panose="020F0502020204030204" pitchFamily="34" charset="0"/>
                        </a:rPr>
                        <a:t> for detection, ResNet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One n</a:t>
                      </a:r>
                      <a:r>
                        <a:rPr lang="en-IN" sz="1200">
                          <a:solidFill>
                            <a:schemeClr val="tx1"/>
                          </a:solidFill>
                          <a:effectLst/>
                          <a:latin typeface="Times New Roman" panose="02020603050405020304" pitchFamily="18" charset="0"/>
                          <a:ea typeface="Calibri" panose="020F0502020204030204" pitchFamily="34" charset="0"/>
                        </a:rPr>
                        <a:t>ormal</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light face detection dataset WIDER FACE and the</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low-light face detection dataset DARK FACE</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60.7%</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dirty="0" err="1">
                          <a:solidFill>
                            <a:schemeClr val="tx1"/>
                          </a:solidFill>
                          <a:effectLst/>
                          <a:latin typeface="Times New Roman" panose="02020603050405020304" pitchFamily="18" charset="0"/>
                          <a:ea typeface="Calibri" panose="020F0502020204030204" pitchFamily="34" charset="0"/>
                        </a:rPr>
                        <a:t>Pr</a:t>
                      </a:r>
                      <a:r>
                        <a:rPr lang="en-IN" sz="1200" dirty="0" err="1">
                          <a:solidFill>
                            <a:schemeClr val="tx1"/>
                          </a:solidFill>
                          <a:effectLst/>
                          <a:latin typeface="Times New Roman" panose="02020603050405020304" pitchFamily="18" charset="0"/>
                          <a:ea typeface="Calibri" panose="020F0502020204030204" pitchFamily="34" charset="0"/>
                        </a:rPr>
                        <a:t>oposed</a:t>
                      </a:r>
                      <a:r>
                        <a:rPr lang="en-IN" sz="1200" dirty="0">
                          <a:solidFill>
                            <a:schemeClr val="tx1"/>
                          </a:solidFill>
                          <a:effectLst/>
                          <a:latin typeface="Times New Roman" panose="02020603050405020304" pitchFamily="18" charset="0"/>
                          <a:ea typeface="Calibri" panose="020F0502020204030204" pitchFamily="34" charset="0"/>
                        </a:rPr>
                        <a:t> HLA still requires many low-light</a:t>
                      </a:r>
                      <a:endParaRPr lang="en-IN" sz="1100" dirty="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Images</a:t>
                      </a:r>
                      <a:r>
                        <a:rPr lang="en-US" sz="1200" dirty="0">
                          <a:solidFill>
                            <a:schemeClr val="tx1"/>
                          </a:solidFill>
                          <a:effectLst/>
                          <a:latin typeface="Times New Roman" panose="02020603050405020304" pitchFamily="18" charset="0"/>
                          <a:ea typeface="Calibri" panose="020F0502020204030204" pitchFamily="34" charset="0"/>
                        </a:rPr>
                        <a:t>, extend HLA</a:t>
                      </a:r>
                      <a:endParaRPr lang="en-IN" sz="1100" dirty="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to other high-level tasks</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7029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2F3-0657-6702-5128-D17FE03DD59F}"/>
              </a:ext>
            </a:extLst>
          </p:cNvPr>
          <p:cNvSpPr>
            <a:spLocks noGrp="1"/>
          </p:cNvSpPr>
          <p:nvPr>
            <p:ph type="title"/>
          </p:nvPr>
        </p:nvSpPr>
        <p:spPr/>
        <p:txBody>
          <a:bodyPr/>
          <a:lstStyle/>
          <a:p>
            <a:r>
              <a:rPr lang="en-IN" b="1" dirty="0">
                <a:solidFill>
                  <a:schemeClr val="tx1"/>
                </a:solidFill>
                <a:latin typeface="Times New Roman"/>
              </a:rPr>
              <a:t>Literature Review</a:t>
            </a:r>
            <a:endParaRPr lang="en-IN" b="1" dirty="0">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latin typeface="Times New Roman"/>
            </a:endParaRPr>
          </a:p>
        </p:txBody>
      </p:sp>
      <p:graphicFrame>
        <p:nvGraphicFramePr>
          <p:cNvPr id="4" name="Content Placeholder 3">
            <a:extLst>
              <a:ext uri="{FF2B5EF4-FFF2-40B4-BE49-F238E27FC236}">
                <a16:creationId xmlns:a16="http://schemas.microsoft.com/office/drawing/2014/main" id="{BC55A39E-0080-FC5E-D0EC-1B19B01DE923}"/>
              </a:ext>
            </a:extLst>
          </p:cNvPr>
          <p:cNvGraphicFramePr>
            <a:graphicFrameLocks noGrp="1"/>
          </p:cNvGraphicFramePr>
          <p:nvPr>
            <p:ph idx="1"/>
            <p:extLst>
              <p:ext uri="{D42A27DB-BD31-4B8C-83A1-F6EECF244321}">
                <p14:modId xmlns:p14="http://schemas.microsoft.com/office/powerpoint/2010/main" val="423830647"/>
              </p:ext>
            </p:extLst>
          </p:nvPr>
        </p:nvGraphicFramePr>
        <p:xfrm>
          <a:off x="821094" y="2166079"/>
          <a:ext cx="10674220" cy="3992125"/>
        </p:xfrm>
        <a:graphic>
          <a:graphicData uri="http://schemas.openxmlformats.org/drawingml/2006/table">
            <a:tbl>
              <a:tblPr firstRow="1" firstCol="1" bandRow="1">
                <a:tableStyleId>{5C22544A-7EE6-4342-B048-85BDC9FD1C3A}</a:tableStyleId>
              </a:tblPr>
              <a:tblGrid>
                <a:gridCol w="1134194">
                  <a:extLst>
                    <a:ext uri="{9D8B030D-6E8A-4147-A177-3AD203B41FA5}">
                      <a16:colId xmlns:a16="http://schemas.microsoft.com/office/drawing/2014/main" val="2488438481"/>
                    </a:ext>
                  </a:extLst>
                </a:gridCol>
                <a:gridCol w="1818501">
                  <a:extLst>
                    <a:ext uri="{9D8B030D-6E8A-4147-A177-3AD203B41FA5}">
                      <a16:colId xmlns:a16="http://schemas.microsoft.com/office/drawing/2014/main" val="472574813"/>
                    </a:ext>
                  </a:extLst>
                </a:gridCol>
                <a:gridCol w="1904927">
                  <a:extLst>
                    <a:ext uri="{9D8B030D-6E8A-4147-A177-3AD203B41FA5}">
                      <a16:colId xmlns:a16="http://schemas.microsoft.com/office/drawing/2014/main" val="578876769"/>
                    </a:ext>
                  </a:extLst>
                </a:gridCol>
                <a:gridCol w="1457404">
                  <a:extLst>
                    <a:ext uri="{9D8B030D-6E8A-4147-A177-3AD203B41FA5}">
                      <a16:colId xmlns:a16="http://schemas.microsoft.com/office/drawing/2014/main" val="412350375"/>
                    </a:ext>
                  </a:extLst>
                </a:gridCol>
                <a:gridCol w="1735627">
                  <a:extLst>
                    <a:ext uri="{9D8B030D-6E8A-4147-A177-3AD203B41FA5}">
                      <a16:colId xmlns:a16="http://schemas.microsoft.com/office/drawing/2014/main" val="1557417338"/>
                    </a:ext>
                  </a:extLst>
                </a:gridCol>
                <a:gridCol w="2623567">
                  <a:extLst>
                    <a:ext uri="{9D8B030D-6E8A-4147-A177-3AD203B41FA5}">
                      <a16:colId xmlns:a16="http://schemas.microsoft.com/office/drawing/2014/main" val="3455014747"/>
                    </a:ext>
                  </a:extLst>
                </a:gridCol>
              </a:tblGrid>
              <a:tr h="417277">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Ref No</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dirty="0">
                          <a:solidFill>
                            <a:schemeClr val="lt1"/>
                          </a:solidFill>
                          <a:effectLst/>
                          <a:latin typeface="Times New Roman"/>
                          <a:ea typeface="+mn-ea"/>
                          <a:cs typeface="+mn-cs"/>
                        </a:rPr>
                        <a:t>Title</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Method</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Dataset</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Performance Metrics</a:t>
                      </a:r>
                    </a:p>
                  </a:txBody>
                  <a:tcPr marL="68580" marR="68580" marT="0" marB="0">
                    <a:solidFill>
                      <a:srgbClr val="070707"/>
                    </a:solidFill>
                  </a:tcPr>
                </a:tc>
                <a:tc>
                  <a:txBody>
                    <a:bodyPr/>
                    <a:lstStyle/>
                    <a:p>
                      <a:pPr marL="0" algn="ctr" defTabSz="457200" rtl="0" eaLnBrk="1" latinLnBrk="0" hangingPunct="1">
                        <a:lnSpc>
                          <a:spcPct val="115000"/>
                        </a:lnSpc>
                        <a:spcAft>
                          <a:spcPts val="800"/>
                        </a:spcAft>
                      </a:pPr>
                      <a:r>
                        <a:rPr lang="en-IN" sz="1200" b="1" kern="1200">
                          <a:solidFill>
                            <a:schemeClr val="lt1"/>
                          </a:solidFill>
                          <a:effectLst/>
                          <a:latin typeface="Times New Roman"/>
                          <a:ea typeface="+mn-ea"/>
                          <a:cs typeface="+mn-cs"/>
                        </a:rPr>
                        <a:t>Objective/ Limitation</a:t>
                      </a:r>
                    </a:p>
                  </a:txBody>
                  <a:tcPr marL="68580" marR="68580" marT="0" marB="0">
                    <a:solidFill>
                      <a:srgbClr val="070707"/>
                    </a:solidFill>
                  </a:tcPr>
                </a:tc>
                <a:extLst>
                  <a:ext uri="{0D108BD9-81ED-4DB2-BD59-A6C34878D82A}">
                    <a16:rowId xmlns:a16="http://schemas.microsoft.com/office/drawing/2014/main" val="1336763321"/>
                  </a:ext>
                </a:extLst>
              </a:tr>
              <a:tr h="2244140">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[9]</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CNN</a:t>
                      </a:r>
                      <a:r>
                        <a:rPr lang="en-US" sz="1200">
                          <a:solidFill>
                            <a:schemeClr val="tx1"/>
                          </a:solidFill>
                          <a:effectLst/>
                          <a:latin typeface="Times New Roman" panose="02020603050405020304" pitchFamily="18" charset="0"/>
                          <a:ea typeface="Calibri" panose="020F0502020204030204" pitchFamily="34" charset="0"/>
                        </a:rPr>
                        <a:t> with </a:t>
                      </a:r>
                      <a:r>
                        <a:rPr lang="en-IN" sz="1200">
                          <a:solidFill>
                            <a:schemeClr val="tx1"/>
                          </a:solidFill>
                          <a:effectLst/>
                          <a:latin typeface="Times New Roman" panose="02020603050405020304" pitchFamily="18" charset="0"/>
                          <a:ea typeface="Calibri" panose="020F0502020204030204" pitchFamily="34" charset="0"/>
                        </a:rPr>
                        <a:t>multiple convolutional</a:t>
                      </a:r>
                      <a:r>
                        <a:rPr lang="en-US" sz="1200">
                          <a:solidFill>
                            <a:schemeClr val="tx1"/>
                          </a:solidFill>
                          <a:effectLst/>
                          <a:latin typeface="Times New Roman" panose="02020603050405020304" pitchFamily="18" charset="0"/>
                          <a:ea typeface="Calibri" panose="020F0502020204030204" pitchFamily="34" charset="0"/>
                        </a:rPr>
                        <a:t> &amp; </a:t>
                      </a:r>
                      <a:r>
                        <a:rPr lang="en-IN" sz="1200">
                          <a:solidFill>
                            <a:schemeClr val="tx1"/>
                          </a:solidFill>
                          <a:effectLst/>
                          <a:latin typeface="Times New Roman" panose="02020603050405020304" pitchFamily="18" charset="0"/>
                          <a:ea typeface="Calibri" panose="020F0502020204030204" pitchFamily="34" charset="0"/>
                        </a:rPr>
                        <a:t>pooling layers, fully connected layers</a:t>
                      </a:r>
                      <a:r>
                        <a:rPr lang="en-US" sz="1200">
                          <a:solidFill>
                            <a:schemeClr val="tx1"/>
                          </a:solidFill>
                          <a:effectLst/>
                          <a:latin typeface="Times New Roman" panose="02020603050405020304" pitchFamily="18" charset="0"/>
                          <a:ea typeface="Calibri" panose="020F0502020204030204" pitchFamily="34" charset="0"/>
                        </a:rPr>
                        <a:t>, FaceNet and OpenFace architectures, TensorFlow and Keras libraries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LFW and Pin Faces </a:t>
                      </a:r>
                      <a:r>
                        <a:rPr lang="en-US" sz="1200">
                          <a:solidFill>
                            <a:schemeClr val="tx1"/>
                          </a:solidFill>
                          <a:effectLst/>
                          <a:latin typeface="Times New Roman" panose="02020603050405020304" pitchFamily="18" charset="0"/>
                          <a:ea typeface="Calibri" panose="020F0502020204030204" pitchFamily="34" charset="0"/>
                        </a:rPr>
                        <a:t>as </a:t>
                      </a:r>
                      <a:r>
                        <a:rPr lang="en-IN" sz="1200">
                          <a:solidFill>
                            <a:schemeClr val="tx1"/>
                          </a:solidFill>
                          <a:effectLst/>
                          <a:latin typeface="Times New Roman" panose="02020603050405020304" pitchFamily="18" charset="0"/>
                          <a:ea typeface="Calibri" panose="020F0502020204030204" pitchFamily="34" charset="0"/>
                        </a:rPr>
                        <a:t>network learning datasets</a:t>
                      </a:r>
                      <a:r>
                        <a:rPr lang="en-US" sz="1200">
                          <a:solidFill>
                            <a:schemeClr val="tx1"/>
                          </a:solidFill>
                          <a:effectLst/>
                          <a:latin typeface="Times New Roman" panose="02020603050405020304" pitchFamily="18" charset="0"/>
                          <a:ea typeface="Calibri" panose="020F0502020204030204" pitchFamily="34" charset="0"/>
                        </a:rPr>
                        <a:t>, </a:t>
                      </a:r>
                      <a:endParaRPr lang="en-IN" sz="1100">
                        <a:solidFill>
                          <a:schemeClr val="tx1"/>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ORL Faces dataset</a:t>
                      </a:r>
                      <a:r>
                        <a:rPr lang="en-US" sz="1200">
                          <a:solidFill>
                            <a:schemeClr val="tx1"/>
                          </a:solidFill>
                          <a:effectLst/>
                          <a:latin typeface="Times New Roman" panose="02020603050405020304" pitchFamily="18" charset="0"/>
                          <a:ea typeface="Calibri" panose="020F0502020204030204" pitchFamily="34" charset="0"/>
                        </a:rPr>
                        <a:t> for testing</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Accuracy, Precision, Recall</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98%</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P</a:t>
                      </a:r>
                      <a:r>
                        <a:rPr lang="en-IN" sz="1200">
                          <a:solidFill>
                            <a:schemeClr val="tx1"/>
                          </a:solidFill>
                          <a:effectLst/>
                          <a:latin typeface="Times New Roman" panose="02020603050405020304" pitchFamily="18" charset="0"/>
                          <a:ea typeface="Calibri" panose="020F0502020204030204" pitchFamily="34" charset="0"/>
                        </a:rPr>
                        <a:t>rivacy concerns</a:t>
                      </a:r>
                      <a:r>
                        <a:rPr lang="en-US" sz="1200">
                          <a:solidFill>
                            <a:schemeClr val="tx1"/>
                          </a:solidFill>
                          <a:effectLst/>
                          <a:latin typeface="Times New Roman" panose="02020603050405020304" pitchFamily="18" charset="0"/>
                          <a:ea typeface="Calibri" panose="020F0502020204030204" pitchFamily="34" charset="0"/>
                        </a:rPr>
                        <a:t>, ethical implications</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4188656031"/>
                  </a:ext>
                </a:extLst>
              </a:tr>
              <a:tr h="1330708">
                <a:tc>
                  <a:txBody>
                    <a:bodyPr/>
                    <a:lstStyle/>
                    <a:p>
                      <a:pPr algn="just">
                        <a:lnSpc>
                          <a:spcPct val="107000"/>
                        </a:lnSpc>
                        <a:spcAft>
                          <a:spcPts val="800"/>
                        </a:spcAft>
                      </a:pPr>
                      <a:r>
                        <a:rPr lang="en-US" sz="1200" dirty="0">
                          <a:solidFill>
                            <a:schemeClr val="tx1"/>
                          </a:solidFill>
                          <a:effectLst/>
                          <a:latin typeface="Times New Roman" panose="02020603050405020304" pitchFamily="18" charset="0"/>
                          <a:ea typeface="Calibri" panose="020F0502020204030204" pitchFamily="34" charset="0"/>
                        </a:rPr>
                        <a:t>[10]</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070707"/>
                    </a:solidFill>
                  </a:tcPr>
                </a:tc>
                <a:tc>
                  <a:txBody>
                    <a:bodyPr/>
                    <a:lstStyle/>
                    <a:p>
                      <a:pPr algn="just">
                        <a:lnSpc>
                          <a:spcPct val="107000"/>
                        </a:lnSpc>
                        <a:spcAft>
                          <a:spcPts val="800"/>
                        </a:spcAft>
                      </a:pPr>
                      <a:r>
                        <a:rPr lang="en-US" sz="1200">
                          <a:solidFill>
                            <a:schemeClr val="tx1"/>
                          </a:solidFill>
                          <a:effectLst/>
                          <a:latin typeface="Times New Roman" panose="02020603050405020304" pitchFamily="18" charset="0"/>
                          <a:ea typeface="Calibri" panose="020F0502020204030204" pitchFamily="34" charset="0"/>
                        </a:rPr>
                        <a:t>RCNN, YOLO V3, Azure</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Own dataset with 20 photos of each student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Accuracy</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a:solidFill>
                            <a:schemeClr val="tx1"/>
                          </a:solidFill>
                          <a:effectLst/>
                          <a:latin typeface="Times New Roman" panose="02020603050405020304" pitchFamily="18" charset="0"/>
                          <a:ea typeface="Calibri" panose="020F0502020204030204" pitchFamily="34" charset="0"/>
                        </a:rPr>
                        <a:t>100% but only in paper’s dataset</a:t>
                      </a:r>
                      <a:endParaRPr lang="en-IN" sz="110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tc>
                  <a:txBody>
                    <a:bodyPr/>
                    <a:lstStyle/>
                    <a:p>
                      <a:pPr algn="just">
                        <a:lnSpc>
                          <a:spcPct val="107000"/>
                        </a:lnSpc>
                        <a:spcAft>
                          <a:spcPts val="800"/>
                        </a:spcAft>
                      </a:pPr>
                      <a:r>
                        <a:rPr lang="en-IN" sz="1200" dirty="0">
                          <a:solidFill>
                            <a:schemeClr val="tx1"/>
                          </a:solidFill>
                          <a:effectLst/>
                          <a:latin typeface="Times New Roman" panose="02020603050405020304" pitchFamily="18" charset="0"/>
                          <a:ea typeface="Calibri" panose="020F0502020204030204" pitchFamily="34" charset="0"/>
                        </a:rPr>
                        <a:t>The model is not tested for a large number of people.</a:t>
                      </a:r>
                      <a:endParaRPr lang="en-IN" sz="110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1F1F1F"/>
                    </a:solidFill>
                  </a:tcPr>
                </a:tc>
                <a:extLst>
                  <a:ext uri="{0D108BD9-81ED-4DB2-BD59-A6C34878D82A}">
                    <a16:rowId xmlns:a16="http://schemas.microsoft.com/office/drawing/2014/main" val="1030597789"/>
                  </a:ext>
                </a:extLst>
              </a:tr>
            </a:tbl>
          </a:graphicData>
        </a:graphic>
      </p:graphicFrame>
    </p:spTree>
    <p:extLst>
      <p:ext uri="{BB962C8B-B14F-4D97-AF65-F5344CB8AC3E}">
        <p14:creationId xmlns:p14="http://schemas.microsoft.com/office/powerpoint/2010/main" val="724253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7E70FC5-1855-47AB-8CE1-CB3C873A8988}">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{7E716795-4A3E-4363-A984-67A0B9182AEF}tf11665031_win32</Template>
  <TotalTime>110</TotalTime>
  <Words>3335</Words>
  <Application>Microsoft Office PowerPoint</Application>
  <PresentationFormat>Widescreen</PresentationFormat>
  <Paragraphs>307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Nova</vt:lpstr>
      <vt:lpstr>Arial Nova Light</vt:lpstr>
      <vt:lpstr>Calibri</vt:lpstr>
      <vt:lpstr>Cambria Math</vt:lpstr>
      <vt:lpstr>Times New Roman</vt:lpstr>
      <vt:lpstr>Wingdings 2</vt:lpstr>
      <vt:lpstr>SlateVTI</vt:lpstr>
      <vt:lpstr>Auto-Attendance System using Face Detection and Recognition</vt:lpstr>
      <vt:lpstr>Contents</vt:lpstr>
      <vt:lpstr>Introduction</vt:lpstr>
      <vt:lpstr>Problem Statement</vt:lpstr>
      <vt:lpstr>Literature Review</vt:lpstr>
      <vt:lpstr>Literature Review</vt:lpstr>
      <vt:lpstr>Literature Review</vt:lpstr>
      <vt:lpstr>Literature Review</vt:lpstr>
      <vt:lpstr>Literature Review</vt:lpstr>
      <vt:lpstr>Literature Review</vt:lpstr>
      <vt:lpstr>Literature Review</vt:lpstr>
      <vt:lpstr>About Dataset AT&amp;T</vt:lpstr>
      <vt:lpstr>About Dataset FaceScrub</vt:lpstr>
      <vt:lpstr>Proposed Methodology</vt:lpstr>
      <vt:lpstr>Proposed Methodology</vt:lpstr>
      <vt:lpstr>Sample Screenshots</vt:lpstr>
      <vt:lpstr>Performance Measure</vt:lpstr>
      <vt:lpstr>Performance Measure</vt:lpstr>
      <vt:lpstr>Performance Measure</vt:lpstr>
      <vt:lpstr>Results</vt:lpstr>
      <vt:lpstr>Comparison (AT&amp;T Dataset)</vt:lpstr>
      <vt:lpstr>Comparison (FaceScrub Dataset)</vt:lpstr>
      <vt:lpstr>Conclusion</vt:lpstr>
      <vt:lpstr>Reference</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Auto-Attendance System using Face Detection and Recognition</dc:title>
  <dc:creator>Somit Jain</dc:creator>
  <cp:lastModifiedBy>Shobhit</cp:lastModifiedBy>
  <cp:revision>7</cp:revision>
  <dcterms:created xsi:type="dcterms:W3CDTF">2023-01-16T16:45:29Z</dcterms:created>
  <dcterms:modified xsi:type="dcterms:W3CDTF">2023-04-09T15:25:05Z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