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8"/>
  </p:notesMasterIdLst>
  <p:handoutMasterIdLst>
    <p:handoutMasterId r:id="rId29"/>
  </p:handoutMasterIdLst>
  <p:sldIdLst>
    <p:sldId id="256" r:id="rId5"/>
    <p:sldId id="350" r:id="rId6"/>
    <p:sldId id="351" r:id="rId7"/>
    <p:sldId id="353" r:id="rId8"/>
    <p:sldId id="354" r:id="rId9"/>
    <p:sldId id="355" r:id="rId10"/>
    <p:sldId id="356" r:id="rId11"/>
    <p:sldId id="357" r:id="rId12"/>
    <p:sldId id="363" r:id="rId13"/>
    <p:sldId id="364" r:id="rId14"/>
    <p:sldId id="361" r:id="rId15"/>
    <p:sldId id="369" r:id="rId16"/>
    <p:sldId id="368" r:id="rId17"/>
    <p:sldId id="370" r:id="rId18"/>
    <p:sldId id="371" r:id="rId19"/>
    <p:sldId id="365" r:id="rId20"/>
    <p:sldId id="366" r:id="rId21"/>
    <p:sldId id="367" r:id="rId22"/>
    <p:sldId id="362" r:id="rId23"/>
    <p:sldId id="360" r:id="rId24"/>
    <p:sldId id="358" r:id="rId25"/>
    <p:sldId id="359" r:id="rId26"/>
    <p:sldId id="372" r:id="rId27"/>
  </p:sldIdLst>
  <p:sldSz cx="12192000" cy="6858000"/>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32">
          <p15:clr>
            <a:srgbClr val="A4A3A4"/>
          </p15:clr>
        </p15:guide>
        <p15:guide id="2" pos="21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817"/>
    <a:srgbClr val="02913F"/>
    <a:srgbClr val="FF66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p:restoredLeft sz="16876" autoAdjust="0"/>
    <p:restoredTop sz="94660"/>
  </p:normalViewPr>
  <p:slideViewPr>
    <p:cSldViewPr snapToGrid="0">
      <p:cViewPr varScale="1">
        <p:scale>
          <a:sx n="82" d="100"/>
          <a:sy n="82" d="100"/>
        </p:scale>
        <p:origin x="634" y="58"/>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92" y="-84"/>
      </p:cViewPr>
      <p:guideLst>
        <p:guide orient="horz" pos="2932"/>
        <p:guide pos="219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7072"/>
          </a:xfrm>
          <a:prstGeom prst="rect">
            <a:avLst/>
          </a:prstGeom>
        </p:spPr>
        <p:txBody>
          <a:bodyPr vert="horz" lIns="92930" tIns="46465" rIns="92930" bIns="46465" rtlCol="0"/>
          <a:lstStyle>
            <a:lvl1pPr algn="r">
              <a:defRPr sz="1200"/>
            </a:lvl1pPr>
          </a:lstStyle>
          <a:p>
            <a:fld id="{938537A3-A6F7-4783-BDB6-7DC0BEEEEEC0}" type="datetimeFigureOut">
              <a:rPr lang="en-US" smtClean="0"/>
              <a:pPr/>
              <a:t>11/14/2022</a:t>
            </a:fld>
            <a:endParaRPr lang="en-US"/>
          </a:p>
        </p:txBody>
      </p:sp>
      <p:sp>
        <p:nvSpPr>
          <p:cNvPr id="4" name="Footer Placeholder 3"/>
          <p:cNvSpPr>
            <a:spLocks noGrp="1"/>
          </p:cNvSpPr>
          <p:nvPr>
            <p:ph type="ftr" sz="quarter" idx="2"/>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842030"/>
            <a:ext cx="3013763" cy="467071"/>
          </a:xfrm>
          <a:prstGeom prst="rect">
            <a:avLst/>
          </a:prstGeom>
        </p:spPr>
        <p:txBody>
          <a:bodyPr vert="horz" lIns="92930" tIns="46465" rIns="92930" bIns="46465" rtlCol="0" anchor="b"/>
          <a:lstStyle>
            <a:lvl1pPr algn="r">
              <a:defRPr sz="1200"/>
            </a:lvl1pPr>
          </a:lstStyle>
          <a:p>
            <a:fld id="{AB61F01D-6436-450D-994C-43E6949FEE88}" type="slidenum">
              <a:rPr lang="en-US" smtClean="0"/>
              <a:pPr/>
              <a:t>‹#›</a:t>
            </a:fld>
            <a:endParaRPr lang="en-US"/>
          </a:p>
        </p:txBody>
      </p:sp>
    </p:spTree>
    <p:extLst>
      <p:ext uri="{BB962C8B-B14F-4D97-AF65-F5344CB8AC3E}">
        <p14:creationId xmlns:p14="http://schemas.microsoft.com/office/powerpoint/2010/main" val="32848050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939466" y="0"/>
            <a:ext cx="3013763" cy="467072"/>
          </a:xfrm>
          <a:prstGeom prst="rect">
            <a:avLst/>
          </a:prstGeom>
        </p:spPr>
        <p:txBody>
          <a:bodyPr vert="horz" lIns="92930" tIns="46465" rIns="92930" bIns="46465" rtlCol="0"/>
          <a:lstStyle>
            <a:lvl1pPr algn="r">
              <a:defRPr sz="1200"/>
            </a:lvl1pPr>
          </a:lstStyle>
          <a:p>
            <a:fld id="{295D91E2-2157-41B9-9656-13242E48E25E}" type="datetimeFigureOut">
              <a:rPr lang="en-US" smtClean="0"/>
              <a:pPr/>
              <a:t>11/14/2022</a:t>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95484" y="4480004"/>
            <a:ext cx="5563870" cy="3665458"/>
          </a:xfrm>
          <a:prstGeom prst="rect">
            <a:avLst/>
          </a:prstGeom>
        </p:spPr>
        <p:txBody>
          <a:bodyPr vert="horz" lIns="92930" tIns="46465" rIns="92930" bIns="4646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30"/>
            <a:ext cx="3013763" cy="467071"/>
          </a:xfrm>
          <a:prstGeom prst="rect">
            <a:avLst/>
          </a:prstGeom>
        </p:spPr>
        <p:txBody>
          <a:bodyPr vert="horz" lIns="92930" tIns="46465" rIns="92930" bIns="46465" rtlCol="0" anchor="b"/>
          <a:lstStyle>
            <a:lvl1pPr algn="r">
              <a:defRPr sz="1200"/>
            </a:lvl1pPr>
          </a:lstStyle>
          <a:p>
            <a:fld id="{81ED2424-9EC9-4358-8FD4-490518D6AFB9}" type="slidenum">
              <a:rPr lang="en-US" smtClean="0"/>
              <a:pPr/>
              <a:t>‹#›</a:t>
            </a:fld>
            <a:endParaRPr lang="en-US"/>
          </a:p>
        </p:txBody>
      </p:sp>
    </p:spTree>
    <p:extLst>
      <p:ext uri="{BB962C8B-B14F-4D97-AF65-F5344CB8AC3E}">
        <p14:creationId xmlns:p14="http://schemas.microsoft.com/office/powerpoint/2010/main" val="2027536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ED2424-9EC9-4358-8FD4-490518D6AFB9}" type="slidenum">
              <a:rPr lang="en-US" smtClean="0"/>
              <a:pPr/>
              <a:t>1</a:t>
            </a:fld>
            <a:endParaRPr lang="en-US"/>
          </a:p>
        </p:txBody>
      </p:sp>
    </p:spTree>
    <p:extLst>
      <p:ext uri="{BB962C8B-B14F-4D97-AF65-F5344CB8AC3E}">
        <p14:creationId xmlns:p14="http://schemas.microsoft.com/office/powerpoint/2010/main" val="1782293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ED2424-9EC9-4358-8FD4-490518D6AFB9}" type="slidenum">
              <a:rPr lang="en-US" smtClean="0"/>
              <a:pPr/>
              <a:t>11</a:t>
            </a:fld>
            <a:endParaRPr lang="en-US"/>
          </a:p>
        </p:txBody>
      </p:sp>
    </p:spTree>
    <p:extLst>
      <p:ext uri="{BB962C8B-B14F-4D97-AF65-F5344CB8AC3E}">
        <p14:creationId xmlns:p14="http://schemas.microsoft.com/office/powerpoint/2010/main" val="746890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ED2424-9EC9-4358-8FD4-490518D6AFB9}" type="slidenum">
              <a:rPr lang="en-US" smtClean="0"/>
              <a:pPr/>
              <a:t>21</a:t>
            </a:fld>
            <a:endParaRPr lang="en-US"/>
          </a:p>
        </p:txBody>
      </p:sp>
    </p:spTree>
    <p:extLst>
      <p:ext uri="{BB962C8B-B14F-4D97-AF65-F5344CB8AC3E}">
        <p14:creationId xmlns:p14="http://schemas.microsoft.com/office/powerpoint/2010/main" val="22934782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60C33BFF-B6BB-4AF2-B32C-98D334C5136F}" type="datetime1">
              <a:rPr lang="en-US" smtClean="0"/>
              <a:t>11/14/2022</a:t>
            </a:fld>
            <a:endParaRPr lang="en-US" dirty="0"/>
          </a:p>
        </p:txBody>
      </p:sp>
      <p:sp>
        <p:nvSpPr>
          <p:cNvPr id="5" name="Footer Placeholder 4"/>
          <p:cNvSpPr>
            <a:spLocks noGrp="1"/>
          </p:cNvSpPr>
          <p:nvPr>
            <p:ph type="ftr" sz="quarter" idx="11"/>
          </p:nvPr>
        </p:nvSpPr>
        <p:spPr/>
        <p:txBody>
          <a:bodyPr/>
          <a:lstStyle/>
          <a:p>
            <a:r>
              <a:rPr lang="en-US" dirty="0"/>
              <a:t>Indira College of Engineering &amp; Management, </a:t>
            </a:r>
            <a:r>
              <a:rPr lang="en-US" dirty="0" err="1"/>
              <a:t>Parandwadi</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dirty="0"/>
          </a:p>
        </p:txBody>
      </p:sp>
      <p:pic>
        <p:nvPicPr>
          <p:cNvPr id="8" name="Picture 7"/>
          <p:cNvPicPr>
            <a:picLocks noChangeAspect="1"/>
          </p:cNvPicPr>
          <p:nvPr userDrawn="1"/>
        </p:nvPicPr>
        <p:blipFill>
          <a:blip r:embed="rId2" cstate="print"/>
          <a:stretch>
            <a:fillRect/>
          </a:stretch>
        </p:blipFill>
        <p:spPr>
          <a:xfrm>
            <a:off x="0" y="0"/>
            <a:ext cx="1524000" cy="1448081"/>
          </a:xfrm>
          <a:prstGeom prst="rect">
            <a:avLst/>
          </a:prstGeom>
        </p:spPr>
      </p:pic>
      <p:sp>
        <p:nvSpPr>
          <p:cNvPr id="19" name="Rectangle 18"/>
          <p:cNvSpPr/>
          <p:nvPr userDrawn="1"/>
        </p:nvSpPr>
        <p:spPr>
          <a:xfrm>
            <a:off x="558800" y="5832132"/>
            <a:ext cx="10985500" cy="687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598038" y="5992610"/>
            <a:ext cx="9751387" cy="646331"/>
          </a:xfrm>
          <a:prstGeom prst="rect">
            <a:avLst/>
          </a:prstGeom>
        </p:spPr>
        <p:txBody>
          <a:bodyPr wrap="none">
            <a:spAutoFit/>
          </a:bodyPr>
          <a:lstStyle/>
          <a:p>
            <a:r>
              <a:rPr lang="en-US" sz="3600" dirty="0"/>
              <a:t>Indira College of Engineering &amp;Management, Pune</a:t>
            </a:r>
          </a:p>
        </p:txBody>
      </p:sp>
      <p:grpSp>
        <p:nvGrpSpPr>
          <p:cNvPr id="20" name="Group 19"/>
          <p:cNvGrpSpPr/>
          <p:nvPr userDrawn="1"/>
        </p:nvGrpSpPr>
        <p:grpSpPr>
          <a:xfrm>
            <a:off x="846138" y="5838357"/>
            <a:ext cx="10519593" cy="172724"/>
            <a:chOff x="846138" y="6130457"/>
            <a:chExt cx="10519593" cy="172724"/>
          </a:xfrm>
        </p:grpSpPr>
        <p:sp>
          <p:nvSpPr>
            <p:cNvPr id="21" name="Rectangle 20"/>
            <p:cNvSpPr/>
            <p:nvPr/>
          </p:nvSpPr>
          <p:spPr>
            <a:xfrm>
              <a:off x="846907" y="6130457"/>
              <a:ext cx="10515600" cy="9144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46138" y="6254136"/>
              <a:ext cx="10517981" cy="49045"/>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846138" y="6223270"/>
              <a:ext cx="10519593"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3322263" y="3441517"/>
            <a:ext cx="5388667" cy="196204"/>
            <a:chOff x="3322263" y="3441517"/>
            <a:chExt cx="5388667" cy="196204"/>
          </a:xfrm>
        </p:grpSpPr>
        <p:grpSp>
          <p:nvGrpSpPr>
            <p:cNvPr id="11" name="Group 10"/>
            <p:cNvGrpSpPr/>
            <p:nvPr userDrawn="1"/>
          </p:nvGrpSpPr>
          <p:grpSpPr>
            <a:xfrm>
              <a:off x="8528050" y="3441517"/>
              <a:ext cx="182880" cy="182880"/>
              <a:chOff x="11349807" y="6251573"/>
              <a:chExt cx="351692" cy="356616"/>
            </a:xfrm>
          </p:grpSpPr>
          <p:sp>
            <p:nvSpPr>
              <p:cNvPr id="12" name="Oval 11"/>
              <p:cNvSpPr/>
              <p:nvPr userDrawn="1"/>
            </p:nvSpPr>
            <p:spPr>
              <a:xfrm>
                <a:off x="11349807" y="6251573"/>
                <a:ext cx="351692" cy="356616"/>
              </a:xfrm>
              <a:prstGeom prst="ellipse">
                <a:avLst/>
              </a:prstGeom>
              <a:blipFill dpi="0" rotWithShape="1">
                <a:blip r:embed="rId3">
                  <a:alphaModFix amt="75000"/>
                </a:blip>
                <a:srcRect/>
                <a:tile tx="0" ty="0" sx="100000" sy="100000" flip="none" algn="tl"/>
              </a:blipFill>
              <a:ln>
                <a:noFill/>
              </a:ln>
              <a:effectLst>
                <a:outerShdw blurRad="50800" dist="76200" dir="2700000" algn="tl" rotWithShape="0">
                  <a:srgbClr val="00B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11438785" y="6343013"/>
                <a:ext cx="173736" cy="1737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3322263" y="3454841"/>
              <a:ext cx="182880" cy="182880"/>
              <a:chOff x="490501" y="6264206"/>
              <a:chExt cx="351692" cy="356616"/>
            </a:xfrm>
          </p:grpSpPr>
          <p:sp>
            <p:nvSpPr>
              <p:cNvPr id="15" name="Oval 14"/>
              <p:cNvSpPr/>
              <p:nvPr userDrawn="1"/>
            </p:nvSpPr>
            <p:spPr>
              <a:xfrm>
                <a:off x="490501" y="6264206"/>
                <a:ext cx="351692" cy="356616"/>
              </a:xfrm>
              <a:prstGeom prst="ellipse">
                <a:avLst/>
              </a:prstGeom>
              <a:blipFill dpi="0" rotWithShape="1">
                <a:blip r:embed="rId3">
                  <a:alphaModFix amt="75000"/>
                </a:blip>
                <a:srcRect/>
                <a:tile tx="0" ty="0" sx="100000" sy="100000" flip="none" algn="tl"/>
              </a:blipFill>
              <a:ln>
                <a:noFill/>
              </a:ln>
              <a:effectLst>
                <a:outerShdw blurRad="50800" dist="76200" dir="8100000" algn="tr" rotWithShape="0">
                  <a:srgbClr val="00B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userDrawn="1"/>
            </p:nvSpPr>
            <p:spPr>
              <a:xfrm>
                <a:off x="579479" y="6355646"/>
                <a:ext cx="173736" cy="1737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3"/>
            <p:cNvPicPr>
              <a:picLocks noChangeAspect="1"/>
            </p:cNvPicPr>
            <p:nvPr userDrawn="1"/>
          </p:nvPicPr>
          <p:blipFill>
            <a:blip r:embed="rId4"/>
            <a:stretch>
              <a:fillRect/>
            </a:stretch>
          </p:blipFill>
          <p:spPr>
            <a:xfrm>
              <a:off x="3496669" y="3508318"/>
              <a:ext cx="5038344" cy="81782"/>
            </a:xfrm>
            <a:prstGeom prst="rect">
              <a:avLst/>
            </a:prstGeom>
          </p:spPr>
        </p:pic>
      </p:grpSp>
    </p:spTree>
    <p:extLst>
      <p:ext uri="{BB962C8B-B14F-4D97-AF65-F5344CB8AC3E}">
        <p14:creationId xmlns:p14="http://schemas.microsoft.com/office/powerpoint/2010/main" val="373435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0DD4AD-667F-40E4-9808-7F64AA55750A}" type="datetime1">
              <a:rPr lang="en-US" smtClean="0"/>
              <a:t>11/14/2022</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701965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1AC4DC-B657-4EA9-911E-8E90666D7DDC}" type="datetime1">
              <a:rPr lang="en-US" smtClean="0"/>
              <a:t>11/14/2022</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426382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7D8DC8D-F771-4392-B118-C220E83B2BDC}" type="datetime1">
              <a:rPr lang="en-US" smtClean="0"/>
              <a:t>11/14/2022</a:t>
            </a:fld>
            <a:endParaRPr lang="en-US"/>
          </a:p>
        </p:txBody>
      </p:sp>
      <p:sp>
        <p:nvSpPr>
          <p:cNvPr id="5" name="Footer Placeholder 4"/>
          <p:cNvSpPr>
            <a:spLocks noGrp="1"/>
          </p:cNvSpPr>
          <p:nvPr>
            <p:ph type="ftr" sz="quarter" idx="11"/>
          </p:nvPr>
        </p:nvSpPr>
        <p:spPr/>
        <p:txBody>
          <a:bodyPr/>
          <a:lstStyle/>
          <a:p>
            <a:r>
              <a:rPr lang="en-US" dirty="0"/>
              <a:t>Indira College of Engineering &amp; Management, </a:t>
            </a:r>
            <a:r>
              <a:rPr lang="en-US" dirty="0" err="1"/>
              <a:t>Parandwadi</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338109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6F76C9-48E8-4E71-ADA2-31E967BE86D6}" type="datetime1">
              <a:rPr lang="en-US" smtClean="0"/>
              <a:t>11/14/2022</a:t>
            </a:fld>
            <a:endParaRPr lang="en-US"/>
          </a:p>
        </p:txBody>
      </p:sp>
      <p:sp>
        <p:nvSpPr>
          <p:cNvPr id="5" name="Footer Placeholder 4"/>
          <p:cNvSpPr>
            <a:spLocks noGrp="1"/>
          </p:cNvSpPr>
          <p:nvPr>
            <p:ph type="ftr" sz="quarter" idx="11"/>
          </p:nvPr>
        </p:nvSpPr>
        <p:spPr/>
        <p:txBody>
          <a:bodyPr/>
          <a:lstStyle/>
          <a:p>
            <a:r>
              <a:rPr lang="en-US" dirty="0"/>
              <a:t>Indira College of Engineering&amp; Management, </a:t>
            </a:r>
            <a:r>
              <a:rPr lang="en-US" dirty="0" err="1"/>
              <a:t>Parandwadi</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1022492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AB2D7C-4C0D-495E-A2AA-D741D00659F9}" type="datetime1">
              <a:rPr lang="en-US" smtClean="0"/>
              <a:t>11/14/2022</a:t>
            </a:fld>
            <a:endParaRPr lang="en-US"/>
          </a:p>
        </p:txBody>
      </p:sp>
      <p:sp>
        <p:nvSpPr>
          <p:cNvPr id="6" name="Footer Placeholder 5"/>
          <p:cNvSpPr>
            <a:spLocks noGrp="1"/>
          </p:cNvSpPr>
          <p:nvPr>
            <p:ph type="ftr" sz="quarter" idx="11"/>
          </p:nvPr>
        </p:nvSpPr>
        <p:spPr/>
        <p:txBody>
          <a:bodyPr/>
          <a:lstStyle/>
          <a:p>
            <a:r>
              <a:rPr lang="en-US"/>
              <a:t>Indira College of Engineering Management, Parandwadi</a:t>
            </a:r>
          </a:p>
        </p:txBody>
      </p:sp>
      <p:sp>
        <p:nvSpPr>
          <p:cNvPr id="7" name="Slide Number Placeholder 6"/>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160346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B1146F-6F4D-4C02-9716-3A7F512C039E}" type="datetime1">
              <a:rPr lang="en-US" smtClean="0"/>
              <a:t>11/14/2022</a:t>
            </a:fld>
            <a:endParaRPr lang="en-US"/>
          </a:p>
        </p:txBody>
      </p:sp>
      <p:sp>
        <p:nvSpPr>
          <p:cNvPr id="8" name="Footer Placeholder 7"/>
          <p:cNvSpPr>
            <a:spLocks noGrp="1"/>
          </p:cNvSpPr>
          <p:nvPr>
            <p:ph type="ftr" sz="quarter" idx="11"/>
          </p:nvPr>
        </p:nvSpPr>
        <p:spPr/>
        <p:txBody>
          <a:bodyPr/>
          <a:lstStyle/>
          <a:p>
            <a:r>
              <a:rPr lang="en-US"/>
              <a:t>Indira College of Engineering Management, Parandwadi</a:t>
            </a:r>
          </a:p>
        </p:txBody>
      </p:sp>
      <p:sp>
        <p:nvSpPr>
          <p:cNvPr id="9" name="Slide Number Placeholder 8"/>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4229476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AD2669-1DBB-47D6-82C5-AF9F56DE18BC}" type="datetime1">
              <a:rPr lang="en-US" smtClean="0"/>
              <a:t>11/14/2022</a:t>
            </a:fld>
            <a:endParaRPr lang="en-US"/>
          </a:p>
        </p:txBody>
      </p:sp>
      <p:sp>
        <p:nvSpPr>
          <p:cNvPr id="4" name="Footer Placeholder 3"/>
          <p:cNvSpPr>
            <a:spLocks noGrp="1"/>
          </p:cNvSpPr>
          <p:nvPr>
            <p:ph type="ftr" sz="quarter" idx="11"/>
          </p:nvPr>
        </p:nvSpPr>
        <p:spPr/>
        <p:txBody>
          <a:bodyPr/>
          <a:lstStyle/>
          <a:p>
            <a:r>
              <a:rPr lang="en-US"/>
              <a:t>Indira College of Engineering Management, Parandwadi</a:t>
            </a:r>
          </a:p>
        </p:txBody>
      </p:sp>
      <p:sp>
        <p:nvSpPr>
          <p:cNvPr id="5" name="Slide Number Placeholder 4"/>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283566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33243-97CC-4F9D-821F-4B4FF82122D0}" type="datetime1">
              <a:rPr lang="en-US" smtClean="0"/>
              <a:t>11/14/2022</a:t>
            </a:fld>
            <a:endParaRPr lang="en-US"/>
          </a:p>
        </p:txBody>
      </p:sp>
      <p:sp>
        <p:nvSpPr>
          <p:cNvPr id="3" name="Footer Placeholder 2"/>
          <p:cNvSpPr>
            <a:spLocks noGrp="1"/>
          </p:cNvSpPr>
          <p:nvPr>
            <p:ph type="ftr" sz="quarter" idx="11"/>
          </p:nvPr>
        </p:nvSpPr>
        <p:spPr/>
        <p:txBody>
          <a:bodyPr/>
          <a:lstStyle/>
          <a:p>
            <a:r>
              <a:rPr lang="en-US"/>
              <a:t>Indira College of Engineering Management, Parandwadi</a:t>
            </a:r>
          </a:p>
        </p:txBody>
      </p:sp>
      <p:sp>
        <p:nvSpPr>
          <p:cNvPr id="4" name="Slide Number Placeholder 3"/>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422411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0F31FC-283C-4F79-9153-72AD0D3C26A7}" type="datetime1">
              <a:rPr lang="en-US" smtClean="0"/>
              <a:t>11/14/2022</a:t>
            </a:fld>
            <a:endParaRPr lang="en-US"/>
          </a:p>
        </p:txBody>
      </p:sp>
      <p:sp>
        <p:nvSpPr>
          <p:cNvPr id="6" name="Footer Placeholder 5"/>
          <p:cNvSpPr>
            <a:spLocks noGrp="1"/>
          </p:cNvSpPr>
          <p:nvPr>
            <p:ph type="ftr" sz="quarter" idx="11"/>
          </p:nvPr>
        </p:nvSpPr>
        <p:spPr/>
        <p:txBody>
          <a:bodyPr/>
          <a:lstStyle/>
          <a:p>
            <a:r>
              <a:rPr lang="en-US"/>
              <a:t>Indira College of Engineering Management, Parandwadi</a:t>
            </a:r>
          </a:p>
        </p:txBody>
      </p:sp>
      <p:sp>
        <p:nvSpPr>
          <p:cNvPr id="7" name="Slide Number Placeholder 6"/>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191908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D9AE9-4EC3-443A-AC43-79710BE738EF}" type="datetime1">
              <a:rPr lang="en-US" smtClean="0"/>
              <a:t>11/14/2022</a:t>
            </a:fld>
            <a:endParaRPr lang="en-US"/>
          </a:p>
        </p:txBody>
      </p:sp>
      <p:sp>
        <p:nvSpPr>
          <p:cNvPr id="6" name="Footer Placeholder 5"/>
          <p:cNvSpPr>
            <a:spLocks noGrp="1"/>
          </p:cNvSpPr>
          <p:nvPr>
            <p:ph type="ftr" sz="quarter" idx="11"/>
          </p:nvPr>
        </p:nvSpPr>
        <p:spPr/>
        <p:txBody>
          <a:bodyPr/>
          <a:lstStyle/>
          <a:p>
            <a:r>
              <a:rPr lang="en-US"/>
              <a:t>Indira College of Engineering Management, Parandwadi</a:t>
            </a:r>
          </a:p>
        </p:txBody>
      </p:sp>
      <p:sp>
        <p:nvSpPr>
          <p:cNvPr id="7" name="Slide Number Placeholder 6"/>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2777402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2797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45384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DB7AA-6460-4546-B88B-12D8ADACDB35}" type="datetime1">
              <a:rPr lang="en-US" smtClean="0"/>
              <a:t>11/14/2022</a:t>
            </a:fld>
            <a:endParaRPr lang="en-US"/>
          </a:p>
        </p:txBody>
      </p:sp>
      <p:sp>
        <p:nvSpPr>
          <p:cNvPr id="5" name="Footer Placeholder 4"/>
          <p:cNvSpPr>
            <a:spLocks noGrp="1"/>
          </p:cNvSpPr>
          <p:nvPr>
            <p:ph type="ftr" sz="quarter" idx="3"/>
          </p:nvPr>
        </p:nvSpPr>
        <p:spPr>
          <a:xfrm>
            <a:off x="4038600" y="645384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Indira College of Engineering &amp; Management, </a:t>
            </a:r>
            <a:r>
              <a:rPr lang="en-US" dirty="0" err="1"/>
              <a:t>Parandwadi</a:t>
            </a:r>
            <a:endParaRPr lang="en-US" dirty="0"/>
          </a:p>
        </p:txBody>
      </p:sp>
      <p:sp>
        <p:nvSpPr>
          <p:cNvPr id="6" name="Slide Number Placeholder 5"/>
          <p:cNvSpPr>
            <a:spLocks noGrp="1"/>
          </p:cNvSpPr>
          <p:nvPr>
            <p:ph type="sldNum" sz="quarter" idx="4"/>
          </p:nvPr>
        </p:nvSpPr>
        <p:spPr>
          <a:xfrm>
            <a:off x="8610600" y="645384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160E8-E870-46BA-8C3F-B490E99DB9E1}" type="slidenum">
              <a:rPr lang="en-US" smtClean="0"/>
              <a:pPr/>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
            <a:ext cx="842047" cy="800100"/>
          </a:xfrm>
          <a:prstGeom prst="rect">
            <a:avLst/>
          </a:prstGeom>
        </p:spPr>
      </p:pic>
      <p:grpSp>
        <p:nvGrpSpPr>
          <p:cNvPr id="13" name="Group 12"/>
          <p:cNvGrpSpPr/>
          <p:nvPr userDrawn="1"/>
        </p:nvGrpSpPr>
        <p:grpSpPr>
          <a:xfrm>
            <a:off x="846138" y="6285205"/>
            <a:ext cx="10519593" cy="172724"/>
            <a:chOff x="846138" y="6130457"/>
            <a:chExt cx="10519593" cy="172724"/>
          </a:xfrm>
        </p:grpSpPr>
        <p:sp>
          <p:nvSpPr>
            <p:cNvPr id="9" name="Rectangle 8"/>
            <p:cNvSpPr/>
            <p:nvPr/>
          </p:nvSpPr>
          <p:spPr>
            <a:xfrm>
              <a:off x="846907" y="6130457"/>
              <a:ext cx="10515600" cy="9144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46138" y="6254136"/>
              <a:ext cx="10517981" cy="49045"/>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846138" y="6223270"/>
              <a:ext cx="10519593"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3761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author/37280776600" TargetMode="External"/><Relationship Id="rId2" Type="http://schemas.openxmlformats.org/officeDocument/2006/relationships/hyperlink" Target="https://ieeexplore.ieee.org/author/3708642609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637" y="1627355"/>
            <a:ext cx="11952514" cy="1342960"/>
          </a:xfrm>
        </p:spPr>
        <p:txBody>
          <a:bodyPr>
            <a:normAutofit/>
          </a:bodyPr>
          <a:lstStyle/>
          <a:p>
            <a:r>
              <a:rPr lang="en-US" dirty="0"/>
              <a:t>Digital Card using Augmented Reality</a:t>
            </a:r>
          </a:p>
        </p:txBody>
      </p:sp>
      <p:sp>
        <p:nvSpPr>
          <p:cNvPr id="3" name="Subtitle 2"/>
          <p:cNvSpPr>
            <a:spLocks noGrp="1"/>
          </p:cNvSpPr>
          <p:nvPr>
            <p:ph type="subTitle" idx="1"/>
          </p:nvPr>
        </p:nvSpPr>
        <p:spPr>
          <a:xfrm>
            <a:off x="862012" y="3602037"/>
            <a:ext cx="4054518" cy="2327275"/>
          </a:xfrm>
        </p:spPr>
        <p:txBody>
          <a:bodyPr>
            <a:normAutofit/>
          </a:bodyPr>
          <a:lstStyle/>
          <a:p>
            <a:r>
              <a:rPr lang="en-US" dirty="0"/>
              <a:t> </a:t>
            </a:r>
            <a:r>
              <a:rPr lang="en-US" sz="2600" b="1" dirty="0"/>
              <a:t>Team Members: </a:t>
            </a:r>
            <a:endParaRPr lang="en-US" sz="2600" dirty="0"/>
          </a:p>
          <a:p>
            <a:pPr algn="l"/>
            <a:r>
              <a:rPr lang="en-US" dirty="0"/>
              <a:t>1. Anuradha Pise</a:t>
            </a:r>
          </a:p>
          <a:p>
            <a:pPr algn="l"/>
            <a:r>
              <a:rPr lang="en-US" dirty="0"/>
              <a:t>2. Rohini </a:t>
            </a:r>
            <a:r>
              <a:rPr lang="en-US" dirty="0" err="1"/>
              <a:t>Devkar</a:t>
            </a:r>
            <a:endParaRPr lang="en-US" dirty="0"/>
          </a:p>
          <a:p>
            <a:pPr algn="l"/>
            <a:r>
              <a:rPr lang="en-US" dirty="0"/>
              <a:t>3. Kalyani </a:t>
            </a:r>
            <a:r>
              <a:rPr lang="en-US" dirty="0" err="1"/>
              <a:t>Rajebhosale</a:t>
            </a:r>
            <a:endParaRPr lang="en-US" dirty="0"/>
          </a:p>
          <a:p>
            <a:pPr algn="l"/>
            <a:r>
              <a:rPr lang="en-US" dirty="0"/>
              <a:t>4. Ankita </a:t>
            </a:r>
            <a:r>
              <a:rPr lang="en-US" dirty="0" err="1"/>
              <a:t>Shelke</a:t>
            </a:r>
            <a:endParaRPr lang="en-US" dirty="0"/>
          </a:p>
          <a:p>
            <a:pPr algn="l"/>
            <a:endParaRPr lang="en-US" dirty="0"/>
          </a:p>
          <a:p>
            <a:endParaRPr lang="en-US" dirty="0"/>
          </a:p>
        </p:txBody>
      </p:sp>
      <p:sp>
        <p:nvSpPr>
          <p:cNvPr id="4" name="Subtitle 2"/>
          <p:cNvSpPr txBox="1">
            <a:spLocks/>
          </p:cNvSpPr>
          <p:nvPr/>
        </p:nvSpPr>
        <p:spPr>
          <a:xfrm>
            <a:off x="6886575" y="4397374"/>
            <a:ext cx="4443413" cy="15319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 Guided by: </a:t>
            </a:r>
          </a:p>
          <a:p>
            <a:r>
              <a:rPr lang="en-US" sz="2200" dirty="0"/>
              <a:t>Dr. Vikas </a:t>
            </a:r>
            <a:r>
              <a:rPr lang="en-US" sz="2200" dirty="0" err="1"/>
              <a:t>Nandgaonkar</a:t>
            </a:r>
            <a:endParaRPr lang="en-US" sz="2200" dirty="0"/>
          </a:p>
          <a:p>
            <a:endParaRPr lang="en-US" dirty="0"/>
          </a:p>
          <a:p>
            <a:endParaRPr lang="en-US" dirty="0"/>
          </a:p>
        </p:txBody>
      </p:sp>
    </p:spTree>
    <p:extLst>
      <p:ext uri="{BB962C8B-B14F-4D97-AF65-F5344CB8AC3E}">
        <p14:creationId xmlns:p14="http://schemas.microsoft.com/office/powerpoint/2010/main" val="2865116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A114D-B843-745D-A304-6F4F8A6A09E8}"/>
              </a:ext>
            </a:extLst>
          </p:cNvPr>
          <p:cNvSpPr>
            <a:spLocks noGrp="1"/>
          </p:cNvSpPr>
          <p:nvPr>
            <p:ph type="title"/>
          </p:nvPr>
        </p:nvSpPr>
        <p:spPr>
          <a:xfrm>
            <a:off x="838200" y="39029"/>
            <a:ext cx="10515600" cy="884702"/>
          </a:xfrm>
        </p:spPr>
        <p:txBody>
          <a:bodyPr>
            <a:normAutofit/>
          </a:bodyPr>
          <a:lstStyle/>
          <a:p>
            <a:r>
              <a:rPr lang="en-US" b="1" dirty="0"/>
              <a:t>Hardware Requirements</a:t>
            </a:r>
            <a:endParaRPr lang="en-IN" b="1" dirty="0"/>
          </a:p>
        </p:txBody>
      </p:sp>
      <p:graphicFrame>
        <p:nvGraphicFramePr>
          <p:cNvPr id="7" name="Content Placeholder 6">
            <a:extLst>
              <a:ext uri="{FF2B5EF4-FFF2-40B4-BE49-F238E27FC236}">
                <a16:creationId xmlns:a16="http://schemas.microsoft.com/office/drawing/2014/main" id="{4E6EF2B9-B048-FF86-2E4F-87FF8EE32595}"/>
              </a:ext>
            </a:extLst>
          </p:cNvPr>
          <p:cNvGraphicFramePr>
            <a:graphicFrameLocks noGrp="1"/>
          </p:cNvGraphicFramePr>
          <p:nvPr>
            <p:ph idx="1"/>
            <p:extLst>
              <p:ext uri="{D42A27DB-BD31-4B8C-83A1-F6EECF244321}">
                <p14:modId xmlns:p14="http://schemas.microsoft.com/office/powerpoint/2010/main" val="3038639744"/>
              </p:ext>
            </p:extLst>
          </p:nvPr>
        </p:nvGraphicFramePr>
        <p:xfrm>
          <a:off x="2501596" y="1690688"/>
          <a:ext cx="7188807" cy="4084959"/>
        </p:xfrm>
        <a:graphic>
          <a:graphicData uri="http://schemas.openxmlformats.org/drawingml/2006/table">
            <a:tbl>
              <a:tblPr firstRow="1" firstCol="1" lastRow="1" lastCol="1" bandRow="1" bandCol="1">
                <a:tableStyleId>{5C22544A-7EE6-4342-B048-85BDC9FD1C3A}</a:tableStyleId>
              </a:tblPr>
              <a:tblGrid>
                <a:gridCol w="856112">
                  <a:extLst>
                    <a:ext uri="{9D8B030D-6E8A-4147-A177-3AD203B41FA5}">
                      <a16:colId xmlns:a16="http://schemas.microsoft.com/office/drawing/2014/main" val="3693730816"/>
                    </a:ext>
                  </a:extLst>
                </a:gridCol>
                <a:gridCol w="2756286">
                  <a:extLst>
                    <a:ext uri="{9D8B030D-6E8A-4147-A177-3AD203B41FA5}">
                      <a16:colId xmlns:a16="http://schemas.microsoft.com/office/drawing/2014/main" val="3273944039"/>
                    </a:ext>
                  </a:extLst>
                </a:gridCol>
                <a:gridCol w="3576409">
                  <a:extLst>
                    <a:ext uri="{9D8B030D-6E8A-4147-A177-3AD203B41FA5}">
                      <a16:colId xmlns:a16="http://schemas.microsoft.com/office/drawing/2014/main" val="143181184"/>
                    </a:ext>
                  </a:extLst>
                </a:gridCol>
              </a:tblGrid>
              <a:tr h="817782">
                <a:tc>
                  <a:txBody>
                    <a:bodyPr/>
                    <a:lstStyle/>
                    <a:p>
                      <a:pPr marL="67945" algn="ctr">
                        <a:lnSpc>
                          <a:spcPts val="1350"/>
                        </a:lnSpc>
                        <a:spcBef>
                          <a:spcPts val="5"/>
                        </a:spcBef>
                      </a:pPr>
                      <a:r>
                        <a:rPr lang="en-US" sz="1800" b="1" dirty="0" err="1">
                          <a:solidFill>
                            <a:schemeClr val="tx1"/>
                          </a:solidFill>
                          <a:effectLst/>
                        </a:rPr>
                        <a:t>Sr.No</a:t>
                      </a:r>
                      <a:r>
                        <a:rPr lang="en-US" sz="1800" b="1" dirty="0">
                          <a:solidFill>
                            <a:schemeClr val="tx1"/>
                          </a:solidFill>
                          <a:effectLst/>
                        </a:rPr>
                        <a:t>.</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tc>
                  <a:txBody>
                    <a:bodyPr/>
                    <a:lstStyle/>
                    <a:p>
                      <a:pPr marL="709930" algn="ctr">
                        <a:lnSpc>
                          <a:spcPts val="1350"/>
                        </a:lnSpc>
                        <a:spcBef>
                          <a:spcPts val="5"/>
                        </a:spcBef>
                        <a:spcAft>
                          <a:spcPts val="0"/>
                        </a:spcAft>
                      </a:pPr>
                      <a:r>
                        <a:rPr lang="en-US" sz="1800" b="1" dirty="0">
                          <a:solidFill>
                            <a:schemeClr val="tx1"/>
                          </a:solidFill>
                          <a:effectLst/>
                        </a:rPr>
                        <a:t>Component</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tc>
                  <a:txBody>
                    <a:bodyPr/>
                    <a:lstStyle/>
                    <a:p>
                      <a:pPr marL="81915" algn="ctr">
                        <a:lnSpc>
                          <a:spcPts val="1350"/>
                        </a:lnSpc>
                        <a:spcBef>
                          <a:spcPts val="5"/>
                        </a:spcBef>
                        <a:spcAft>
                          <a:spcPts val="0"/>
                        </a:spcAft>
                      </a:pPr>
                      <a:r>
                        <a:rPr lang="en-US" sz="1800" b="1" dirty="0">
                          <a:solidFill>
                            <a:schemeClr val="tx1"/>
                          </a:solidFill>
                          <a:effectLst/>
                        </a:rPr>
                        <a:t>Details(Technical details with Purpose)</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764386816"/>
                  </a:ext>
                </a:extLst>
              </a:tr>
              <a:tr h="817782">
                <a:tc>
                  <a:txBody>
                    <a:bodyPr/>
                    <a:lstStyle/>
                    <a:p>
                      <a:pPr marL="67945" algn="ctr">
                        <a:lnSpc>
                          <a:spcPts val="1350"/>
                        </a:lnSpc>
                      </a:pPr>
                      <a:r>
                        <a:rPr lang="en-US" sz="1800" b="0">
                          <a:solidFill>
                            <a:schemeClr val="tx1"/>
                          </a:solidFill>
                          <a:effectLst/>
                        </a:rPr>
                        <a:t>1</a:t>
                      </a:r>
                      <a:endParaRPr lang="en-IN" sz="16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tc>
                  <a:txBody>
                    <a:bodyPr/>
                    <a:lstStyle/>
                    <a:p>
                      <a:pPr marL="66675" algn="ctr">
                        <a:lnSpc>
                          <a:spcPts val="1350"/>
                        </a:lnSpc>
                      </a:pPr>
                      <a:r>
                        <a:rPr lang="en-US" sz="1800" b="0" dirty="0">
                          <a:solidFill>
                            <a:schemeClr val="tx1"/>
                          </a:solidFill>
                          <a:effectLst/>
                        </a:rPr>
                        <a:t>Processor</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tc>
                  <a:txBody>
                    <a:bodyPr/>
                    <a:lstStyle/>
                    <a:p>
                      <a:pPr marL="67945" algn="ctr">
                        <a:lnSpc>
                          <a:spcPts val="1350"/>
                        </a:lnSpc>
                      </a:pPr>
                      <a:r>
                        <a:rPr lang="en-US" sz="1800" b="0" dirty="0">
                          <a:solidFill>
                            <a:schemeClr val="tx1"/>
                          </a:solidFill>
                          <a:effectLst/>
                        </a:rPr>
                        <a:t>11th Gen Intel(R) Core (TM) i5</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128342580"/>
                  </a:ext>
                </a:extLst>
              </a:tr>
              <a:tr h="813831">
                <a:tc>
                  <a:txBody>
                    <a:bodyPr/>
                    <a:lstStyle/>
                    <a:p>
                      <a:pPr marL="67945" algn="ctr">
                        <a:lnSpc>
                          <a:spcPts val="1350"/>
                        </a:lnSpc>
                      </a:pPr>
                      <a:r>
                        <a:rPr lang="en-US" sz="1800" b="0">
                          <a:solidFill>
                            <a:schemeClr val="tx1"/>
                          </a:solidFill>
                          <a:effectLst/>
                        </a:rPr>
                        <a:t>2</a:t>
                      </a:r>
                      <a:endParaRPr lang="en-IN" sz="16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tc>
                  <a:txBody>
                    <a:bodyPr/>
                    <a:lstStyle/>
                    <a:p>
                      <a:pPr marL="66675" algn="ctr">
                        <a:lnSpc>
                          <a:spcPts val="1350"/>
                        </a:lnSpc>
                      </a:pPr>
                      <a:r>
                        <a:rPr lang="en-US" sz="1800" b="0" dirty="0">
                          <a:solidFill>
                            <a:schemeClr val="tx1"/>
                          </a:solidFill>
                          <a:effectLst/>
                        </a:rPr>
                        <a:t>Memory</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tc>
                  <a:txBody>
                    <a:bodyPr/>
                    <a:lstStyle/>
                    <a:p>
                      <a:pPr marL="67945" algn="ctr">
                        <a:lnSpc>
                          <a:spcPts val="1350"/>
                        </a:lnSpc>
                      </a:pPr>
                      <a:r>
                        <a:rPr lang="en-US" sz="1800" b="0" dirty="0">
                          <a:solidFill>
                            <a:schemeClr val="tx1"/>
                          </a:solidFill>
                          <a:effectLst/>
                        </a:rPr>
                        <a:t> 8GB </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871185026"/>
                  </a:ext>
                </a:extLst>
              </a:tr>
              <a:tr h="817782">
                <a:tc>
                  <a:txBody>
                    <a:bodyPr/>
                    <a:lstStyle/>
                    <a:p>
                      <a:pPr marL="67945" algn="ctr">
                        <a:lnSpc>
                          <a:spcPts val="1365"/>
                        </a:lnSpc>
                      </a:pPr>
                      <a:r>
                        <a:rPr lang="en-US" sz="1800" b="0">
                          <a:solidFill>
                            <a:schemeClr val="tx1"/>
                          </a:solidFill>
                          <a:effectLst/>
                        </a:rPr>
                        <a:t>3</a:t>
                      </a:r>
                      <a:endParaRPr lang="en-IN" sz="16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tc>
                  <a:txBody>
                    <a:bodyPr/>
                    <a:lstStyle/>
                    <a:p>
                      <a:pPr algn="ctr"/>
                      <a:r>
                        <a:rPr lang="en-IN" sz="2000" dirty="0">
                          <a:solidFill>
                            <a:srgbClr val="000000"/>
                          </a:solidFill>
                          <a:effectLst/>
                          <a:latin typeface="Times New Roman" panose="02020603050405020304" pitchFamily="18" charset="0"/>
                          <a:ea typeface="Times New Roman" panose="02020603050405020304" pitchFamily="18" charset="0"/>
                        </a:rPr>
                        <a:t>Speed</a:t>
                      </a:r>
                      <a:endParaRPr lang="en-IN" sz="2000" dirty="0">
                        <a:solidFill>
                          <a:srgbClr val="00000A"/>
                        </a:solidFill>
                        <a:effectLst/>
                        <a:latin typeface="Times New Roman" panose="02020603050405020304" pitchFamily="18" charset="0"/>
                        <a:ea typeface="Times New Roman" panose="02020603050405020304" pitchFamily="18" charset="0"/>
                      </a:endParaRPr>
                    </a:p>
                  </a:txBody>
                  <a:tcPr marL="9525" marR="9525" marT="9525"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tc>
                  <a:txBody>
                    <a:bodyPr/>
                    <a:lstStyle/>
                    <a:p>
                      <a:pPr algn="ctr"/>
                      <a:r>
                        <a:rPr lang="en-US" sz="1200" dirty="0">
                          <a:solidFill>
                            <a:srgbClr val="000000"/>
                          </a:solidFill>
                          <a:effectLst/>
                          <a:latin typeface="Times New Roman" panose="02020603050405020304" pitchFamily="18" charset="0"/>
                          <a:ea typeface="Times New Roman" panose="02020603050405020304" pitchFamily="18" charset="0"/>
                        </a:rPr>
                        <a:t> </a:t>
                      </a:r>
                      <a:r>
                        <a:rPr lang="en-US" sz="1800" b="0" dirty="0">
                          <a:solidFill>
                            <a:srgbClr val="000000"/>
                          </a:solidFill>
                          <a:effectLst/>
                          <a:latin typeface="Times New Roman" panose="02020603050405020304" pitchFamily="18" charset="0"/>
                          <a:ea typeface="Times New Roman" panose="02020603050405020304" pitchFamily="18" charset="0"/>
                        </a:rPr>
                        <a:t>2.80GB</a:t>
                      </a:r>
                      <a:endParaRPr lang="en-IN" sz="1200" b="0" dirty="0">
                        <a:solidFill>
                          <a:srgbClr val="00000A"/>
                        </a:solidFill>
                        <a:effectLst/>
                        <a:latin typeface="Times New Roman" panose="02020603050405020304" pitchFamily="18" charset="0"/>
                        <a:ea typeface="Times New Roman" panose="02020603050405020304" pitchFamily="18" charset="0"/>
                      </a:endParaRPr>
                    </a:p>
                  </a:txBody>
                  <a:tcPr marL="9525" marR="9525" marT="9525"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4216588110"/>
                  </a:ext>
                </a:extLst>
              </a:tr>
              <a:tr h="817782">
                <a:tc>
                  <a:txBody>
                    <a:bodyPr/>
                    <a:lstStyle/>
                    <a:p>
                      <a:pPr marL="67945" algn="ctr">
                        <a:lnSpc>
                          <a:spcPts val="1350"/>
                        </a:lnSpc>
                      </a:pPr>
                      <a:r>
                        <a:rPr lang="en-US" sz="1800" b="0">
                          <a:solidFill>
                            <a:schemeClr val="tx1"/>
                          </a:solidFill>
                          <a:effectLst/>
                        </a:rPr>
                        <a:t>4</a:t>
                      </a:r>
                      <a:endParaRPr lang="en-IN" sz="16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tc>
                  <a:txBody>
                    <a:bodyPr/>
                    <a:lstStyle/>
                    <a:p>
                      <a:pPr algn="ctr"/>
                      <a:r>
                        <a:rPr lang="en-IN" sz="1800" b="0" dirty="0" err="1">
                          <a:solidFill>
                            <a:srgbClr val="000000"/>
                          </a:solidFill>
                          <a:effectLst/>
                          <a:latin typeface="Times New Roman" panose="02020603050405020304" pitchFamily="18" charset="0"/>
                          <a:ea typeface="Times New Roman" panose="02020603050405020304" pitchFamily="18" charset="0"/>
                        </a:rPr>
                        <a:t>HardDisk</a:t>
                      </a:r>
                      <a:endParaRPr lang="en-IN" sz="1800" b="0" dirty="0">
                        <a:solidFill>
                          <a:srgbClr val="00000A"/>
                        </a:solidFill>
                        <a:effectLst/>
                        <a:latin typeface="Times New Roman" panose="02020603050405020304" pitchFamily="18" charset="0"/>
                        <a:ea typeface="Times New Roman" panose="02020603050405020304" pitchFamily="18" charset="0"/>
                      </a:endParaRPr>
                    </a:p>
                  </a:txBody>
                  <a:tcPr marL="9525" marR="9525" marT="9525"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tc>
                  <a:txBody>
                    <a:bodyPr/>
                    <a:lstStyle/>
                    <a:p>
                      <a:pPr algn="ctr"/>
                      <a:r>
                        <a:rPr lang="en-US" sz="1200" dirty="0">
                          <a:solidFill>
                            <a:srgbClr val="000000"/>
                          </a:solidFill>
                          <a:effectLst/>
                          <a:latin typeface="Times New Roman" panose="02020603050405020304" pitchFamily="18" charset="0"/>
                          <a:ea typeface="Times New Roman" panose="02020603050405020304" pitchFamily="18" charset="0"/>
                        </a:rPr>
                        <a:t> </a:t>
                      </a:r>
                      <a:r>
                        <a:rPr lang="en-US" sz="1800" b="0" dirty="0">
                          <a:solidFill>
                            <a:srgbClr val="000000"/>
                          </a:solidFill>
                          <a:effectLst/>
                          <a:latin typeface="Times New Roman" panose="02020603050405020304" pitchFamily="18" charset="0"/>
                          <a:ea typeface="Times New Roman" panose="02020603050405020304" pitchFamily="18" charset="0"/>
                        </a:rPr>
                        <a:t>40GB</a:t>
                      </a:r>
                      <a:endParaRPr lang="en-IN" sz="1200" b="0" dirty="0">
                        <a:solidFill>
                          <a:srgbClr val="00000A"/>
                        </a:solidFill>
                        <a:effectLst/>
                        <a:latin typeface="Times New Roman" panose="02020603050405020304" pitchFamily="18" charset="0"/>
                        <a:ea typeface="Times New Roman" panose="02020603050405020304" pitchFamily="18" charset="0"/>
                      </a:endParaRPr>
                    </a:p>
                  </a:txBody>
                  <a:tcPr marL="9525" marR="9525" marT="9525"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97397411"/>
                  </a:ext>
                </a:extLst>
              </a:tr>
            </a:tbl>
          </a:graphicData>
        </a:graphic>
      </p:graphicFrame>
      <p:sp>
        <p:nvSpPr>
          <p:cNvPr id="4" name="Date Placeholder 3">
            <a:extLst>
              <a:ext uri="{FF2B5EF4-FFF2-40B4-BE49-F238E27FC236}">
                <a16:creationId xmlns:a16="http://schemas.microsoft.com/office/drawing/2014/main" id="{DF64F9CD-AC00-A1DB-5432-30C6804A4607}"/>
              </a:ext>
            </a:extLst>
          </p:cNvPr>
          <p:cNvSpPr>
            <a:spLocks noGrp="1"/>
          </p:cNvSpPr>
          <p:nvPr>
            <p:ph type="dt" sz="half" idx="10"/>
          </p:nvPr>
        </p:nvSpPr>
        <p:spPr/>
        <p:txBody>
          <a:bodyPr/>
          <a:lstStyle/>
          <a:p>
            <a:fld id="{17D8DC8D-F771-4392-B118-C220E83B2BDC}" type="datetime1">
              <a:rPr lang="en-US" smtClean="0"/>
              <a:t>11/14/2022</a:t>
            </a:fld>
            <a:endParaRPr lang="en-US"/>
          </a:p>
        </p:txBody>
      </p:sp>
      <p:sp>
        <p:nvSpPr>
          <p:cNvPr id="5" name="Footer Placeholder 4">
            <a:extLst>
              <a:ext uri="{FF2B5EF4-FFF2-40B4-BE49-F238E27FC236}">
                <a16:creationId xmlns:a16="http://schemas.microsoft.com/office/drawing/2014/main" id="{11B6EE5E-E82D-DF70-4A32-818038C8DBB2}"/>
              </a:ext>
            </a:extLst>
          </p:cNvPr>
          <p:cNvSpPr>
            <a:spLocks noGrp="1"/>
          </p:cNvSpPr>
          <p:nvPr>
            <p:ph type="ftr" sz="quarter" idx="11"/>
          </p:nvPr>
        </p:nvSpPr>
        <p:spPr/>
        <p:txBody>
          <a:bodyPr/>
          <a:lstStyle/>
          <a:p>
            <a:r>
              <a:rPr lang="en-US"/>
              <a:t>Indira College of Engineering &amp; Management, Parandwadi</a:t>
            </a:r>
            <a:endParaRPr lang="en-US" dirty="0"/>
          </a:p>
        </p:txBody>
      </p:sp>
      <p:sp>
        <p:nvSpPr>
          <p:cNvPr id="6" name="Slide Number Placeholder 5">
            <a:extLst>
              <a:ext uri="{FF2B5EF4-FFF2-40B4-BE49-F238E27FC236}">
                <a16:creationId xmlns:a16="http://schemas.microsoft.com/office/drawing/2014/main" id="{AA1EDE59-9584-01EA-5507-C61C12B9A555}"/>
              </a:ext>
            </a:extLst>
          </p:cNvPr>
          <p:cNvSpPr>
            <a:spLocks noGrp="1"/>
          </p:cNvSpPr>
          <p:nvPr>
            <p:ph type="sldNum" sz="quarter" idx="12"/>
          </p:nvPr>
        </p:nvSpPr>
        <p:spPr/>
        <p:txBody>
          <a:bodyPr/>
          <a:lstStyle/>
          <a:p>
            <a:fld id="{ACB160E8-E870-46BA-8C3F-B490E99DB9E1}" type="slidenum">
              <a:rPr lang="en-US" smtClean="0"/>
              <a:pPr/>
              <a:t>10</a:t>
            </a:fld>
            <a:endParaRPr lang="en-US"/>
          </a:p>
        </p:txBody>
      </p:sp>
    </p:spTree>
    <p:extLst>
      <p:ext uri="{BB962C8B-B14F-4D97-AF65-F5344CB8AC3E}">
        <p14:creationId xmlns:p14="http://schemas.microsoft.com/office/powerpoint/2010/main" val="1429790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09258"/>
            <a:ext cx="11063076" cy="894032"/>
          </a:xfrm>
        </p:spPr>
        <p:txBody>
          <a:bodyPr>
            <a:noAutofit/>
          </a:bodyPr>
          <a:lstStyle/>
          <a:p>
            <a:r>
              <a:rPr lang="en-US" sz="4000" b="1" dirty="0">
                <a:solidFill>
                  <a:schemeClr val="tx1">
                    <a:lumMod val="95000"/>
                    <a:lumOff val="5000"/>
                  </a:schemeClr>
                </a:solidFill>
                <a:latin typeface="+mn-lt"/>
                <a:ea typeface="+mn-ea"/>
                <a:cs typeface="+mn-cs"/>
              </a:rPr>
              <a:t>Planning and Scheduling of Project (Gantt Chart)</a:t>
            </a:r>
            <a:br>
              <a:rPr lang="en-US" sz="4000" b="1" dirty="0">
                <a:solidFill>
                  <a:schemeClr val="tx1">
                    <a:lumMod val="95000"/>
                    <a:lumOff val="5000"/>
                  </a:schemeClr>
                </a:solidFill>
                <a:latin typeface="+mn-lt"/>
                <a:ea typeface="+mn-ea"/>
                <a:cs typeface="+mn-cs"/>
              </a:rPr>
            </a:br>
            <a:endParaRPr lang="en-US" sz="4000" b="1" dirty="0">
              <a:solidFill>
                <a:schemeClr val="tx1">
                  <a:lumMod val="95000"/>
                  <a:lumOff val="5000"/>
                </a:schemeClr>
              </a:solidFill>
              <a:latin typeface="+mn-lt"/>
              <a:ea typeface="+mn-ea"/>
              <a:cs typeface="+mn-cs"/>
            </a:endParaRPr>
          </a:p>
        </p:txBody>
      </p:sp>
      <p:graphicFrame>
        <p:nvGraphicFramePr>
          <p:cNvPr id="7" name="Table 7">
            <a:extLst>
              <a:ext uri="{FF2B5EF4-FFF2-40B4-BE49-F238E27FC236}">
                <a16:creationId xmlns:a16="http://schemas.microsoft.com/office/drawing/2014/main" id="{1D36689F-3459-DE51-28C5-481082A54517}"/>
              </a:ext>
            </a:extLst>
          </p:cNvPr>
          <p:cNvGraphicFramePr>
            <a:graphicFrameLocks noGrp="1"/>
          </p:cNvGraphicFramePr>
          <p:nvPr>
            <p:ph idx="1"/>
            <p:extLst>
              <p:ext uri="{D42A27DB-BD31-4B8C-83A1-F6EECF244321}">
                <p14:modId xmlns:p14="http://schemas.microsoft.com/office/powerpoint/2010/main" val="623087905"/>
              </p:ext>
            </p:extLst>
          </p:nvPr>
        </p:nvGraphicFramePr>
        <p:xfrm>
          <a:off x="564462" y="1520325"/>
          <a:ext cx="11063076" cy="3888000"/>
        </p:xfrm>
        <a:graphic>
          <a:graphicData uri="http://schemas.openxmlformats.org/drawingml/2006/table">
            <a:tbl>
              <a:tblPr firstRow="1" bandRow="1">
                <a:tableStyleId>{5C22544A-7EE6-4342-B048-85BDC9FD1C3A}</a:tableStyleId>
              </a:tblPr>
              <a:tblGrid>
                <a:gridCol w="1692000">
                  <a:extLst>
                    <a:ext uri="{9D8B030D-6E8A-4147-A177-3AD203B41FA5}">
                      <a16:colId xmlns:a16="http://schemas.microsoft.com/office/drawing/2014/main" val="1297067007"/>
                    </a:ext>
                  </a:extLst>
                </a:gridCol>
                <a:gridCol w="780923">
                  <a:extLst>
                    <a:ext uri="{9D8B030D-6E8A-4147-A177-3AD203B41FA5}">
                      <a16:colId xmlns:a16="http://schemas.microsoft.com/office/drawing/2014/main" val="2115388843"/>
                    </a:ext>
                  </a:extLst>
                </a:gridCol>
                <a:gridCol w="780923">
                  <a:extLst>
                    <a:ext uri="{9D8B030D-6E8A-4147-A177-3AD203B41FA5}">
                      <a16:colId xmlns:a16="http://schemas.microsoft.com/office/drawing/2014/main" val="1141013248"/>
                    </a:ext>
                  </a:extLst>
                </a:gridCol>
                <a:gridCol w="780923">
                  <a:extLst>
                    <a:ext uri="{9D8B030D-6E8A-4147-A177-3AD203B41FA5}">
                      <a16:colId xmlns:a16="http://schemas.microsoft.com/office/drawing/2014/main" val="3795542511"/>
                    </a:ext>
                  </a:extLst>
                </a:gridCol>
                <a:gridCol w="780923">
                  <a:extLst>
                    <a:ext uri="{9D8B030D-6E8A-4147-A177-3AD203B41FA5}">
                      <a16:colId xmlns:a16="http://schemas.microsoft.com/office/drawing/2014/main" val="1159702148"/>
                    </a:ext>
                  </a:extLst>
                </a:gridCol>
                <a:gridCol w="780923">
                  <a:extLst>
                    <a:ext uri="{9D8B030D-6E8A-4147-A177-3AD203B41FA5}">
                      <a16:colId xmlns:a16="http://schemas.microsoft.com/office/drawing/2014/main" val="2827965755"/>
                    </a:ext>
                  </a:extLst>
                </a:gridCol>
                <a:gridCol w="780923">
                  <a:extLst>
                    <a:ext uri="{9D8B030D-6E8A-4147-A177-3AD203B41FA5}">
                      <a16:colId xmlns:a16="http://schemas.microsoft.com/office/drawing/2014/main" val="3595313631"/>
                    </a:ext>
                  </a:extLst>
                </a:gridCol>
                <a:gridCol w="780923">
                  <a:extLst>
                    <a:ext uri="{9D8B030D-6E8A-4147-A177-3AD203B41FA5}">
                      <a16:colId xmlns:a16="http://schemas.microsoft.com/office/drawing/2014/main" val="510163639"/>
                    </a:ext>
                  </a:extLst>
                </a:gridCol>
                <a:gridCol w="780923">
                  <a:extLst>
                    <a:ext uri="{9D8B030D-6E8A-4147-A177-3AD203B41FA5}">
                      <a16:colId xmlns:a16="http://schemas.microsoft.com/office/drawing/2014/main" val="362373123"/>
                    </a:ext>
                  </a:extLst>
                </a:gridCol>
                <a:gridCol w="780923">
                  <a:extLst>
                    <a:ext uri="{9D8B030D-6E8A-4147-A177-3AD203B41FA5}">
                      <a16:colId xmlns:a16="http://schemas.microsoft.com/office/drawing/2014/main" val="425371634"/>
                    </a:ext>
                  </a:extLst>
                </a:gridCol>
                <a:gridCol w="780923">
                  <a:extLst>
                    <a:ext uri="{9D8B030D-6E8A-4147-A177-3AD203B41FA5}">
                      <a16:colId xmlns:a16="http://schemas.microsoft.com/office/drawing/2014/main" val="3525601001"/>
                    </a:ext>
                  </a:extLst>
                </a:gridCol>
                <a:gridCol w="780923">
                  <a:extLst>
                    <a:ext uri="{9D8B030D-6E8A-4147-A177-3AD203B41FA5}">
                      <a16:colId xmlns:a16="http://schemas.microsoft.com/office/drawing/2014/main" val="638001672"/>
                    </a:ext>
                  </a:extLst>
                </a:gridCol>
                <a:gridCol w="780923">
                  <a:extLst>
                    <a:ext uri="{9D8B030D-6E8A-4147-A177-3AD203B41FA5}">
                      <a16:colId xmlns:a16="http://schemas.microsoft.com/office/drawing/2014/main" val="1307483236"/>
                    </a:ext>
                  </a:extLst>
                </a:gridCol>
              </a:tblGrid>
              <a:tr h="432000">
                <a:tc>
                  <a:txBody>
                    <a:bodyPr/>
                    <a:lstStyle/>
                    <a:p>
                      <a:endParaRPr lang="en-IN" sz="16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gridSpan="4">
                  <a:txBody>
                    <a:bodyPr/>
                    <a:lstStyle/>
                    <a:p>
                      <a:pPr algn="ctr"/>
                      <a:r>
                        <a:rPr lang="en-US" dirty="0">
                          <a:solidFill>
                            <a:schemeClr val="tx1"/>
                          </a:solidFill>
                        </a:rPr>
                        <a:t>August                        </a:t>
                      </a:r>
                      <a:endParaRPr lang="en-IN" dirty="0">
                        <a:solidFill>
                          <a:schemeClr val="tx1"/>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4">
                        <a:lumMod val="60000"/>
                        <a:lumOff val="40000"/>
                      </a:schemeClr>
                    </a:solidFill>
                  </a:tcPr>
                </a:tc>
                <a:tc hMerge="1">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hMerge="1">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hMerge="1">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gridSpan="4">
                  <a:txBody>
                    <a:bodyPr/>
                    <a:lstStyle/>
                    <a:p>
                      <a:pPr algn="l"/>
                      <a:r>
                        <a:rPr lang="en-US" dirty="0">
                          <a:solidFill>
                            <a:schemeClr val="tx1"/>
                          </a:solidFill>
                        </a:rPr>
                        <a:t>    September          October</a:t>
                      </a:r>
                      <a:endParaRPr lang="en-IN" dirty="0">
                        <a:solidFill>
                          <a:schemeClr val="tx1"/>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6"/>
                    </a:solidFill>
                  </a:tcPr>
                </a:tc>
                <a:tc hMerge="1">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hMerge="1">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hMerge="1">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gridSpan="4">
                  <a:txBody>
                    <a:bodyPr/>
                    <a:lstStyle/>
                    <a:p>
                      <a:pPr algn="ctr"/>
                      <a:r>
                        <a:rPr lang="en-US" dirty="0">
                          <a:solidFill>
                            <a:schemeClr val="tx1"/>
                          </a:solidFill>
                        </a:rPr>
                        <a:t>November          December</a:t>
                      </a:r>
                      <a:endParaRPr lang="en-IN" dirty="0">
                        <a:solidFill>
                          <a:schemeClr val="tx1"/>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5">
                        <a:lumMod val="60000"/>
                        <a:lumOff val="40000"/>
                      </a:schemeClr>
                    </a:solidFill>
                  </a:tcPr>
                </a:tc>
                <a:tc hMerge="1">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hMerge="1">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hMerge="1">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655612285"/>
                  </a:ext>
                </a:extLst>
              </a:tr>
              <a:tr h="432000">
                <a:tc>
                  <a:txBody>
                    <a:bodyPr/>
                    <a:lstStyle/>
                    <a:p>
                      <a:r>
                        <a:rPr lang="en-US" sz="1600" dirty="0"/>
                        <a:t>Task Month</a:t>
                      </a:r>
                      <a:endParaRPr lang="en-IN" sz="16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2">
                        <a:lumMod val="75000"/>
                      </a:schemeClr>
                    </a:solidFill>
                  </a:tcPr>
                </a:tc>
                <a:tc>
                  <a:txBody>
                    <a:bodyPr/>
                    <a:lstStyle/>
                    <a:p>
                      <a:pPr algn="ctr"/>
                      <a:r>
                        <a:rPr lang="en-US" sz="1200" dirty="0"/>
                        <a:t>Week 01</a:t>
                      </a:r>
                      <a:endParaRPr lang="en-IN"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200" dirty="0"/>
                        <a:t>Week 02</a:t>
                      </a:r>
                      <a:endParaRPr lang="en-IN"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200" dirty="0"/>
                        <a:t>Week 03</a:t>
                      </a:r>
                      <a:endParaRPr lang="en-IN"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200" dirty="0"/>
                        <a:t>Week 04</a:t>
                      </a:r>
                      <a:endParaRPr lang="en-IN"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200" dirty="0"/>
                        <a:t>Week 03</a:t>
                      </a:r>
                      <a:endParaRPr lang="en-IN"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200" dirty="0"/>
                        <a:t>Week 04</a:t>
                      </a:r>
                      <a:endParaRPr lang="en-IN"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200"/>
                        <a:t>Week 03</a:t>
                      </a:r>
                      <a:endParaRPr lang="en-IN"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200"/>
                        <a:t>Week 04</a:t>
                      </a:r>
                      <a:endParaRPr lang="en-IN"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200" dirty="0"/>
                        <a:t>Week 01</a:t>
                      </a:r>
                      <a:endParaRPr lang="en-IN"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200" dirty="0"/>
                        <a:t>Week 02</a:t>
                      </a:r>
                      <a:endParaRPr lang="en-IN"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200" dirty="0"/>
                        <a:t>Week 03</a:t>
                      </a:r>
                      <a:endParaRPr lang="en-IN"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200" dirty="0"/>
                        <a:t>Week 04</a:t>
                      </a:r>
                      <a:endParaRPr lang="en-IN" sz="12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84559831"/>
                  </a:ext>
                </a:extLst>
              </a:tr>
              <a:tr h="432000">
                <a:tc>
                  <a:txBody>
                    <a:bodyPr/>
                    <a:lstStyle/>
                    <a:p>
                      <a:r>
                        <a:rPr lang="en-US" sz="1600" dirty="0"/>
                        <a:t>Market Research</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2">
                        <a:lumMod val="75000"/>
                      </a:schemeClr>
                    </a:solid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151822058"/>
                  </a:ext>
                </a:extLst>
              </a:tr>
              <a:tr h="432000">
                <a:tc>
                  <a:txBody>
                    <a:bodyPr/>
                    <a:lstStyle/>
                    <a:p>
                      <a:r>
                        <a:rPr lang="en-US" sz="1600" dirty="0"/>
                        <a:t>Project Selection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2">
                        <a:lumMod val="75000"/>
                      </a:schemeClr>
                    </a:solid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760713015"/>
                  </a:ext>
                </a:extLst>
              </a:tr>
              <a:tr h="432000">
                <a:tc>
                  <a:txBody>
                    <a:bodyPr/>
                    <a:lstStyle/>
                    <a:p>
                      <a:r>
                        <a:rPr lang="en-US" sz="1600" dirty="0"/>
                        <a:t>Planning</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2">
                        <a:lumMod val="75000"/>
                      </a:schemeClr>
                    </a:solid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332819536"/>
                  </a:ext>
                </a:extLst>
              </a:tr>
              <a:tr h="432000">
                <a:tc>
                  <a:txBody>
                    <a:bodyPr/>
                    <a:lstStyle/>
                    <a:p>
                      <a:r>
                        <a:rPr lang="en-US" sz="1600" dirty="0"/>
                        <a:t>Development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2">
                        <a:lumMod val="75000"/>
                      </a:schemeClr>
                    </a:solid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r>
                        <a:rPr lang="en-US" dirty="0"/>
                        <a:t>     </a:t>
                      </a:r>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r>
                        <a:rPr lang="en-US" dirty="0"/>
                        <a:t>    </a:t>
                      </a:r>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873617921"/>
                  </a:ext>
                </a:extLst>
              </a:tr>
              <a:tr h="432000">
                <a:tc>
                  <a:txBody>
                    <a:bodyPr/>
                    <a:lstStyle/>
                    <a:p>
                      <a:r>
                        <a:rPr lang="en-US" sz="1600" dirty="0"/>
                        <a:t>Testing</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2">
                        <a:lumMod val="75000"/>
                      </a:schemeClr>
                    </a:solid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160741503"/>
                  </a:ext>
                </a:extLst>
              </a:tr>
              <a:tr h="432000">
                <a:tc>
                  <a:txBody>
                    <a:bodyPr/>
                    <a:lstStyle/>
                    <a:p>
                      <a:r>
                        <a:rPr lang="en-US" sz="1600" dirty="0"/>
                        <a:t>Final Assessment</a:t>
                      </a:r>
                      <a:endParaRPr lang="en-IN" sz="16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2">
                        <a:lumMod val="75000"/>
                      </a:schemeClr>
                    </a:solidFill>
                  </a:tcPr>
                </a:tc>
                <a:tc>
                  <a:txBody>
                    <a:bodyPr/>
                    <a:lstStyle/>
                    <a:p>
                      <a:endParaRPr lang="en-IN"/>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070681096"/>
                  </a:ext>
                </a:extLst>
              </a:tr>
              <a:tr h="432000">
                <a:tc>
                  <a:txBody>
                    <a:bodyPr/>
                    <a:lstStyle/>
                    <a:p>
                      <a:r>
                        <a:rPr lang="en-US" sz="1600" dirty="0"/>
                        <a:t>Documentation</a:t>
                      </a:r>
                      <a:endParaRPr lang="en-IN" sz="16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2">
                        <a:lumMod val="75000"/>
                      </a:schemeClr>
                    </a:solid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75150045"/>
                  </a:ext>
                </a:extLst>
              </a:tr>
            </a:tbl>
          </a:graphicData>
        </a:graphic>
      </p:graphicFrame>
      <p:sp>
        <p:nvSpPr>
          <p:cNvPr id="4" name="Date Placeholder 3"/>
          <p:cNvSpPr>
            <a:spLocks noGrp="1"/>
          </p:cNvSpPr>
          <p:nvPr>
            <p:ph type="dt" sz="half" idx="10"/>
          </p:nvPr>
        </p:nvSpPr>
        <p:spPr/>
        <p:txBody>
          <a:bodyPr/>
          <a:lstStyle/>
          <a:p>
            <a:fld id="{17D8DC8D-F771-4392-B118-C220E83B2BDC}" type="datetime1">
              <a:rPr lang="en-US" smtClean="0"/>
              <a:t>11/14/2022</a:t>
            </a:fld>
            <a:endParaRPr lang="en-US"/>
          </a:p>
        </p:txBody>
      </p:sp>
      <p:sp>
        <p:nvSpPr>
          <p:cNvPr id="5" name="Footer Placeholder 4"/>
          <p:cNvSpPr>
            <a:spLocks noGrp="1"/>
          </p:cNvSpPr>
          <p:nvPr>
            <p:ph type="ftr" sz="quarter" idx="11"/>
          </p:nvPr>
        </p:nvSpPr>
        <p:spPr/>
        <p:txBody>
          <a:bodyPr/>
          <a:lstStyle/>
          <a:p>
            <a:r>
              <a:rPr lang="en-US"/>
              <a:t>Indira College of Engineering &amp; Management, Parandwadi</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pPr/>
              <a:t>11</a:t>
            </a:fld>
            <a:endParaRPr lang="en-US" dirty="0"/>
          </a:p>
        </p:txBody>
      </p:sp>
      <p:sp>
        <p:nvSpPr>
          <p:cNvPr id="9" name="Arrow: Pentagon 8">
            <a:extLst>
              <a:ext uri="{FF2B5EF4-FFF2-40B4-BE49-F238E27FC236}">
                <a16:creationId xmlns:a16="http://schemas.microsoft.com/office/drawing/2014/main" id="{16152203-5DBC-D0F3-8E10-E8E813395714}"/>
              </a:ext>
            </a:extLst>
          </p:cNvPr>
          <p:cNvSpPr/>
          <p:nvPr/>
        </p:nvSpPr>
        <p:spPr>
          <a:xfrm>
            <a:off x="2369522" y="2442276"/>
            <a:ext cx="1324947" cy="307909"/>
          </a:xfrm>
          <a:prstGeom prst="homePlat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r>
              <a:rPr lang="en-US" baseline="30000" dirty="0">
                <a:solidFill>
                  <a:schemeClr val="tx1"/>
                </a:solidFill>
              </a:rPr>
              <a:t>st</a:t>
            </a:r>
            <a:r>
              <a:rPr lang="en-US" dirty="0">
                <a:solidFill>
                  <a:schemeClr val="tx1"/>
                </a:solidFill>
              </a:rPr>
              <a:t> -8</a:t>
            </a:r>
            <a:r>
              <a:rPr lang="en-US" baseline="30000" dirty="0">
                <a:solidFill>
                  <a:schemeClr val="tx1"/>
                </a:solidFill>
              </a:rPr>
              <a:t>th</a:t>
            </a:r>
            <a:r>
              <a:rPr lang="en-US" dirty="0">
                <a:solidFill>
                  <a:schemeClr val="tx1"/>
                </a:solidFill>
              </a:rPr>
              <a:t> </a:t>
            </a:r>
            <a:endParaRPr lang="en-IN" dirty="0">
              <a:solidFill>
                <a:schemeClr val="tx1"/>
              </a:solidFill>
            </a:endParaRPr>
          </a:p>
        </p:txBody>
      </p:sp>
      <p:sp>
        <p:nvSpPr>
          <p:cNvPr id="10" name="Arrow: Pentagon 9">
            <a:extLst>
              <a:ext uri="{FF2B5EF4-FFF2-40B4-BE49-F238E27FC236}">
                <a16:creationId xmlns:a16="http://schemas.microsoft.com/office/drawing/2014/main" id="{A524769C-EFFE-1965-2EC3-DEB3802617FD}"/>
              </a:ext>
            </a:extLst>
          </p:cNvPr>
          <p:cNvSpPr/>
          <p:nvPr/>
        </p:nvSpPr>
        <p:spPr>
          <a:xfrm>
            <a:off x="3893975" y="2878345"/>
            <a:ext cx="1324947" cy="307909"/>
          </a:xfrm>
          <a:prstGeom prst="homePlat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r>
              <a:rPr lang="en-US" baseline="30000" dirty="0">
                <a:solidFill>
                  <a:schemeClr val="tx1"/>
                </a:solidFill>
              </a:rPr>
              <a:t>nd</a:t>
            </a:r>
            <a:r>
              <a:rPr lang="en-US" dirty="0">
                <a:solidFill>
                  <a:schemeClr val="tx1"/>
                </a:solidFill>
              </a:rPr>
              <a:t>-26</a:t>
            </a:r>
            <a:r>
              <a:rPr lang="en-US" baseline="30000" dirty="0">
                <a:solidFill>
                  <a:schemeClr val="tx1"/>
                </a:solidFill>
              </a:rPr>
              <a:t>th</a:t>
            </a:r>
            <a:r>
              <a:rPr lang="en-US" dirty="0">
                <a:solidFill>
                  <a:schemeClr val="tx1"/>
                </a:solidFill>
              </a:rPr>
              <a:t> </a:t>
            </a:r>
            <a:endParaRPr lang="en-IN" dirty="0">
              <a:solidFill>
                <a:schemeClr val="tx1"/>
              </a:solidFill>
            </a:endParaRPr>
          </a:p>
        </p:txBody>
      </p:sp>
      <p:sp>
        <p:nvSpPr>
          <p:cNvPr id="11" name="Arrow: Pentagon 10">
            <a:extLst>
              <a:ext uri="{FF2B5EF4-FFF2-40B4-BE49-F238E27FC236}">
                <a16:creationId xmlns:a16="http://schemas.microsoft.com/office/drawing/2014/main" id="{93BA69C6-F846-9DBD-1F99-5F26D566F021}"/>
              </a:ext>
            </a:extLst>
          </p:cNvPr>
          <p:cNvSpPr/>
          <p:nvPr/>
        </p:nvSpPr>
        <p:spPr>
          <a:xfrm>
            <a:off x="5425752" y="3297241"/>
            <a:ext cx="1654588" cy="307909"/>
          </a:xfrm>
          <a:prstGeom prst="homePlat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27</a:t>
            </a:r>
            <a:r>
              <a:rPr lang="en-US" baseline="30000" dirty="0">
                <a:solidFill>
                  <a:schemeClr val="tx1"/>
                </a:solidFill>
              </a:rPr>
              <a:t>th</a:t>
            </a:r>
            <a:r>
              <a:rPr lang="en-US" dirty="0">
                <a:solidFill>
                  <a:schemeClr val="tx1"/>
                </a:solidFill>
              </a:rPr>
              <a:t> -30</a:t>
            </a:r>
            <a:r>
              <a:rPr lang="en-US" baseline="30000" dirty="0">
                <a:solidFill>
                  <a:schemeClr val="tx1"/>
                </a:solidFill>
              </a:rPr>
              <a:t>th</a:t>
            </a:r>
            <a:r>
              <a:rPr lang="en-US" dirty="0">
                <a:solidFill>
                  <a:schemeClr val="tx1"/>
                </a:solidFill>
              </a:rPr>
              <a:t> </a:t>
            </a:r>
            <a:endParaRPr lang="en-IN" dirty="0">
              <a:solidFill>
                <a:schemeClr val="tx1"/>
              </a:solidFill>
            </a:endParaRPr>
          </a:p>
        </p:txBody>
      </p:sp>
      <p:sp>
        <p:nvSpPr>
          <p:cNvPr id="12" name="Arrow: Pentagon 11">
            <a:extLst>
              <a:ext uri="{FF2B5EF4-FFF2-40B4-BE49-F238E27FC236}">
                <a16:creationId xmlns:a16="http://schemas.microsoft.com/office/drawing/2014/main" id="{0243D8EA-DA76-F657-5AFE-E80C4C454CC1}"/>
              </a:ext>
            </a:extLst>
          </p:cNvPr>
          <p:cNvSpPr/>
          <p:nvPr/>
        </p:nvSpPr>
        <p:spPr>
          <a:xfrm>
            <a:off x="7080340" y="3740548"/>
            <a:ext cx="3379276" cy="307909"/>
          </a:xfrm>
          <a:prstGeom prst="homePlat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r>
              <a:rPr lang="en-US" baseline="30000" dirty="0">
                <a:solidFill>
                  <a:schemeClr val="tx1"/>
                </a:solidFill>
              </a:rPr>
              <a:t>th</a:t>
            </a:r>
            <a:r>
              <a:rPr lang="en-US" dirty="0">
                <a:solidFill>
                  <a:schemeClr val="tx1"/>
                </a:solidFill>
              </a:rPr>
              <a:t>-28</a:t>
            </a:r>
            <a:r>
              <a:rPr lang="en-US" baseline="30000" dirty="0">
                <a:solidFill>
                  <a:schemeClr val="tx1"/>
                </a:solidFill>
              </a:rPr>
              <a:t>th</a:t>
            </a:r>
            <a:r>
              <a:rPr lang="en-US" dirty="0"/>
              <a:t> </a:t>
            </a:r>
            <a:endParaRPr lang="en-IN" dirty="0"/>
          </a:p>
        </p:txBody>
      </p:sp>
      <p:pic>
        <p:nvPicPr>
          <p:cNvPr id="16" name="Graphic 15" descr="Flag">
            <a:extLst>
              <a:ext uri="{FF2B5EF4-FFF2-40B4-BE49-F238E27FC236}">
                <a16:creationId xmlns:a16="http://schemas.microsoft.com/office/drawing/2014/main" id="{EC10267C-EEA2-34DC-9A0E-70BF90A1B9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18922" y="2825446"/>
            <a:ext cx="413660" cy="372160"/>
          </a:xfrm>
          <a:prstGeom prst="rect">
            <a:avLst/>
          </a:prstGeom>
        </p:spPr>
      </p:pic>
      <p:pic>
        <p:nvPicPr>
          <p:cNvPr id="18" name="Graphic 17" descr="Flag">
            <a:extLst>
              <a:ext uri="{FF2B5EF4-FFF2-40B4-BE49-F238E27FC236}">
                <a16:creationId xmlns:a16="http://schemas.microsoft.com/office/drawing/2014/main" id="{65E2DB3C-C702-C10A-B3A7-A76A53AE29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83638" y="5022870"/>
            <a:ext cx="413660" cy="372160"/>
          </a:xfrm>
          <a:prstGeom prst="rect">
            <a:avLst/>
          </a:prstGeom>
        </p:spPr>
      </p:pic>
      <p:sp>
        <p:nvSpPr>
          <p:cNvPr id="21" name="Rectangle 20">
            <a:extLst>
              <a:ext uri="{FF2B5EF4-FFF2-40B4-BE49-F238E27FC236}">
                <a16:creationId xmlns:a16="http://schemas.microsoft.com/office/drawing/2014/main" id="{466A5A29-47D1-49AE-A26B-633ECBCC6672}"/>
              </a:ext>
            </a:extLst>
          </p:cNvPr>
          <p:cNvSpPr/>
          <p:nvPr/>
        </p:nvSpPr>
        <p:spPr>
          <a:xfrm>
            <a:off x="1615747" y="5645021"/>
            <a:ext cx="382555" cy="22393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FB7CAFC9-C5B9-812E-D243-BE00480D24A2}"/>
              </a:ext>
            </a:extLst>
          </p:cNvPr>
          <p:cNvSpPr/>
          <p:nvPr/>
        </p:nvSpPr>
        <p:spPr>
          <a:xfrm>
            <a:off x="3893975" y="5680811"/>
            <a:ext cx="382555" cy="22393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3D73625-4EFA-7C44-48C2-3D864A15FF9E}"/>
              </a:ext>
            </a:extLst>
          </p:cNvPr>
          <p:cNvSpPr/>
          <p:nvPr/>
        </p:nvSpPr>
        <p:spPr>
          <a:xfrm>
            <a:off x="5971592" y="5657913"/>
            <a:ext cx="382555" cy="223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9F24B39C-A91A-BD13-D541-20D675949796}"/>
              </a:ext>
            </a:extLst>
          </p:cNvPr>
          <p:cNvSpPr txBox="1"/>
          <p:nvPr/>
        </p:nvSpPr>
        <p:spPr>
          <a:xfrm>
            <a:off x="2084160" y="5626431"/>
            <a:ext cx="1610309" cy="307777"/>
          </a:xfrm>
          <a:prstGeom prst="rect">
            <a:avLst/>
          </a:prstGeom>
          <a:noFill/>
        </p:spPr>
        <p:txBody>
          <a:bodyPr wrap="square" rtlCol="0">
            <a:spAutoFit/>
          </a:bodyPr>
          <a:lstStyle/>
          <a:p>
            <a:r>
              <a:rPr lang="en-US" sz="1400" dirty="0"/>
              <a:t>Market Team</a:t>
            </a:r>
            <a:endParaRPr lang="en-IN" sz="1400" dirty="0"/>
          </a:p>
        </p:txBody>
      </p:sp>
      <p:sp>
        <p:nvSpPr>
          <p:cNvPr id="25" name="TextBox 24">
            <a:extLst>
              <a:ext uri="{FF2B5EF4-FFF2-40B4-BE49-F238E27FC236}">
                <a16:creationId xmlns:a16="http://schemas.microsoft.com/office/drawing/2014/main" id="{3F30C776-618F-20CD-8774-DEC0A43D0BF5}"/>
              </a:ext>
            </a:extLst>
          </p:cNvPr>
          <p:cNvSpPr txBox="1"/>
          <p:nvPr/>
        </p:nvSpPr>
        <p:spPr>
          <a:xfrm>
            <a:off x="4375625" y="5626431"/>
            <a:ext cx="1610309" cy="307777"/>
          </a:xfrm>
          <a:prstGeom prst="rect">
            <a:avLst/>
          </a:prstGeom>
          <a:noFill/>
        </p:spPr>
        <p:txBody>
          <a:bodyPr wrap="square" rtlCol="0">
            <a:spAutoFit/>
          </a:bodyPr>
          <a:lstStyle/>
          <a:p>
            <a:r>
              <a:rPr lang="en-US" sz="1400" dirty="0"/>
              <a:t>Planning Team</a:t>
            </a:r>
            <a:endParaRPr lang="en-IN" sz="1400" dirty="0"/>
          </a:p>
        </p:txBody>
      </p:sp>
      <p:sp>
        <p:nvSpPr>
          <p:cNvPr id="26" name="TextBox 25">
            <a:extLst>
              <a:ext uri="{FF2B5EF4-FFF2-40B4-BE49-F238E27FC236}">
                <a16:creationId xmlns:a16="http://schemas.microsoft.com/office/drawing/2014/main" id="{F5824A01-DC05-CA51-7097-F14ADDF0B4D1}"/>
              </a:ext>
            </a:extLst>
          </p:cNvPr>
          <p:cNvSpPr txBox="1"/>
          <p:nvPr/>
        </p:nvSpPr>
        <p:spPr>
          <a:xfrm>
            <a:off x="6447101" y="5638889"/>
            <a:ext cx="1610309" cy="307777"/>
          </a:xfrm>
          <a:prstGeom prst="rect">
            <a:avLst/>
          </a:prstGeom>
          <a:noFill/>
        </p:spPr>
        <p:txBody>
          <a:bodyPr wrap="square" rtlCol="0">
            <a:spAutoFit/>
          </a:bodyPr>
          <a:lstStyle/>
          <a:p>
            <a:r>
              <a:rPr lang="en-US" sz="1400" dirty="0"/>
              <a:t>Development Team</a:t>
            </a:r>
            <a:endParaRPr lang="en-IN" sz="1400" dirty="0"/>
          </a:p>
        </p:txBody>
      </p:sp>
      <p:pic>
        <p:nvPicPr>
          <p:cNvPr id="27" name="Graphic 26" descr="Flag">
            <a:extLst>
              <a:ext uri="{FF2B5EF4-FFF2-40B4-BE49-F238E27FC236}">
                <a16:creationId xmlns:a16="http://schemas.microsoft.com/office/drawing/2014/main" id="{9BCD1ABE-CEF2-70CF-537F-8E96167CA3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03770" y="5638889"/>
            <a:ext cx="413660" cy="372160"/>
          </a:xfrm>
          <a:prstGeom prst="rect">
            <a:avLst/>
          </a:prstGeom>
        </p:spPr>
      </p:pic>
      <p:sp>
        <p:nvSpPr>
          <p:cNvPr id="28" name="TextBox 27">
            <a:extLst>
              <a:ext uri="{FF2B5EF4-FFF2-40B4-BE49-F238E27FC236}">
                <a16:creationId xmlns:a16="http://schemas.microsoft.com/office/drawing/2014/main" id="{B7B60EF6-BDF6-EE4C-9536-05D3C4DA6371}"/>
              </a:ext>
            </a:extLst>
          </p:cNvPr>
          <p:cNvSpPr txBox="1"/>
          <p:nvPr/>
        </p:nvSpPr>
        <p:spPr>
          <a:xfrm>
            <a:off x="8938378" y="5671080"/>
            <a:ext cx="989393" cy="307777"/>
          </a:xfrm>
          <a:prstGeom prst="rect">
            <a:avLst/>
          </a:prstGeom>
          <a:noFill/>
        </p:spPr>
        <p:txBody>
          <a:bodyPr wrap="square" rtlCol="0">
            <a:spAutoFit/>
          </a:bodyPr>
          <a:lstStyle/>
          <a:p>
            <a:r>
              <a:rPr lang="en-US" sz="1400" dirty="0"/>
              <a:t>Milestone</a:t>
            </a:r>
            <a:endParaRPr lang="en-IN" sz="1400" dirty="0"/>
          </a:p>
        </p:txBody>
      </p:sp>
      <p:sp>
        <p:nvSpPr>
          <p:cNvPr id="3" name="Arrow: Pentagon 2">
            <a:extLst>
              <a:ext uri="{FF2B5EF4-FFF2-40B4-BE49-F238E27FC236}">
                <a16:creationId xmlns:a16="http://schemas.microsoft.com/office/drawing/2014/main" id="{F1260CFB-9B0E-F675-BEA6-AA64769C8E20}"/>
              </a:ext>
            </a:extLst>
          </p:cNvPr>
          <p:cNvSpPr/>
          <p:nvPr/>
        </p:nvSpPr>
        <p:spPr>
          <a:xfrm>
            <a:off x="9694507" y="4143998"/>
            <a:ext cx="1324948" cy="307909"/>
          </a:xfrm>
          <a:prstGeom prst="homePlat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r>
              <a:rPr lang="en-US" baseline="30000" dirty="0">
                <a:solidFill>
                  <a:schemeClr val="tx1"/>
                </a:solidFill>
              </a:rPr>
              <a:t>st</a:t>
            </a:r>
            <a:r>
              <a:rPr lang="en-US" dirty="0">
                <a:solidFill>
                  <a:schemeClr val="tx1"/>
                </a:solidFill>
              </a:rPr>
              <a:t> -20</a:t>
            </a:r>
            <a:r>
              <a:rPr lang="en-US" baseline="30000" dirty="0">
                <a:solidFill>
                  <a:schemeClr val="tx1"/>
                </a:solidFill>
              </a:rPr>
              <a:t>th</a:t>
            </a:r>
            <a:r>
              <a:rPr lang="en-US" dirty="0">
                <a:solidFill>
                  <a:schemeClr val="tx1"/>
                </a:solidFill>
              </a:rPr>
              <a:t> </a:t>
            </a:r>
            <a:r>
              <a:rPr lang="en-US" dirty="0"/>
              <a:t> </a:t>
            </a:r>
            <a:endParaRPr lang="en-IN" dirty="0"/>
          </a:p>
        </p:txBody>
      </p:sp>
      <p:pic>
        <p:nvPicPr>
          <p:cNvPr id="19" name="Graphic 18" descr="End">
            <a:extLst>
              <a:ext uri="{FF2B5EF4-FFF2-40B4-BE49-F238E27FC236}">
                <a16:creationId xmlns:a16="http://schemas.microsoft.com/office/drawing/2014/main" id="{E911F12E-77AA-B65A-1591-850968961B8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43037" y="3721411"/>
            <a:ext cx="333693" cy="333693"/>
          </a:xfrm>
          <a:prstGeom prst="rect">
            <a:avLst/>
          </a:prstGeom>
        </p:spPr>
      </p:pic>
      <p:pic>
        <p:nvPicPr>
          <p:cNvPr id="20" name="Graphic 19" descr="End">
            <a:extLst>
              <a:ext uri="{FF2B5EF4-FFF2-40B4-BE49-F238E27FC236}">
                <a16:creationId xmlns:a16="http://schemas.microsoft.com/office/drawing/2014/main" id="{DF388629-EA53-D675-0D4E-2EC6B1FCF80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07840" y="5667368"/>
            <a:ext cx="333693" cy="333693"/>
          </a:xfrm>
          <a:prstGeom prst="rect">
            <a:avLst/>
          </a:prstGeom>
        </p:spPr>
      </p:pic>
      <p:sp>
        <p:nvSpPr>
          <p:cNvPr id="30" name="TextBox 29">
            <a:extLst>
              <a:ext uri="{FF2B5EF4-FFF2-40B4-BE49-F238E27FC236}">
                <a16:creationId xmlns:a16="http://schemas.microsoft.com/office/drawing/2014/main" id="{57BD1805-E57F-612C-B9F7-86071E0A1A8B}"/>
              </a:ext>
            </a:extLst>
          </p:cNvPr>
          <p:cNvSpPr txBox="1"/>
          <p:nvPr/>
        </p:nvSpPr>
        <p:spPr>
          <a:xfrm>
            <a:off x="10497038" y="5671080"/>
            <a:ext cx="989393" cy="307777"/>
          </a:xfrm>
          <a:prstGeom prst="rect">
            <a:avLst/>
          </a:prstGeom>
          <a:noFill/>
        </p:spPr>
        <p:txBody>
          <a:bodyPr wrap="square" rtlCol="0">
            <a:spAutoFit/>
          </a:bodyPr>
          <a:lstStyle/>
          <a:p>
            <a:r>
              <a:rPr lang="en-US" sz="1400" dirty="0"/>
              <a:t>Continue</a:t>
            </a:r>
            <a:endParaRPr lang="en-IN" sz="1400" dirty="0"/>
          </a:p>
        </p:txBody>
      </p:sp>
      <p:pic>
        <p:nvPicPr>
          <p:cNvPr id="31" name="Graphic 30" descr="End">
            <a:extLst>
              <a:ext uri="{FF2B5EF4-FFF2-40B4-BE49-F238E27FC236}">
                <a16:creationId xmlns:a16="http://schemas.microsoft.com/office/drawing/2014/main" id="{146A265E-9E21-5944-DBD3-CC44564E7A3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45335" y="4131105"/>
            <a:ext cx="333693" cy="333693"/>
          </a:xfrm>
          <a:prstGeom prst="rect">
            <a:avLst/>
          </a:prstGeom>
        </p:spPr>
      </p:pic>
      <p:sp>
        <p:nvSpPr>
          <p:cNvPr id="8" name="Arrow: Pentagon 7">
            <a:extLst>
              <a:ext uri="{FF2B5EF4-FFF2-40B4-BE49-F238E27FC236}">
                <a16:creationId xmlns:a16="http://schemas.microsoft.com/office/drawing/2014/main" id="{BF7F51A4-CC63-5383-BBDD-468BAFC8A247}"/>
              </a:ext>
            </a:extLst>
          </p:cNvPr>
          <p:cNvSpPr/>
          <p:nvPr/>
        </p:nvSpPr>
        <p:spPr>
          <a:xfrm>
            <a:off x="7283790" y="4620974"/>
            <a:ext cx="1654588" cy="307909"/>
          </a:xfrm>
          <a:prstGeom prst="homePlat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27</a:t>
            </a:r>
            <a:r>
              <a:rPr lang="en-US" baseline="30000" dirty="0">
                <a:solidFill>
                  <a:schemeClr val="tx1"/>
                </a:solidFill>
              </a:rPr>
              <a:t>th</a:t>
            </a:r>
            <a:r>
              <a:rPr lang="en-US" dirty="0">
                <a:solidFill>
                  <a:schemeClr val="tx1"/>
                </a:solidFill>
              </a:rPr>
              <a:t> -5</a:t>
            </a:r>
            <a:r>
              <a:rPr lang="en-US" baseline="30000" dirty="0">
                <a:solidFill>
                  <a:schemeClr val="tx1"/>
                </a:solidFill>
              </a:rPr>
              <a:t>th</a:t>
            </a:r>
            <a:r>
              <a:rPr lang="en-US" dirty="0">
                <a:solidFill>
                  <a:schemeClr val="tx1"/>
                </a:solidFill>
              </a:rPr>
              <a:t> </a:t>
            </a:r>
            <a:endParaRPr lang="en-IN" dirty="0">
              <a:solidFill>
                <a:schemeClr val="tx1"/>
              </a:solidFill>
            </a:endParaRPr>
          </a:p>
        </p:txBody>
      </p:sp>
      <p:sp>
        <p:nvSpPr>
          <p:cNvPr id="17" name="Arrow: Pentagon 16">
            <a:extLst>
              <a:ext uri="{FF2B5EF4-FFF2-40B4-BE49-F238E27FC236}">
                <a16:creationId xmlns:a16="http://schemas.microsoft.com/office/drawing/2014/main" id="{D8107FF2-2265-9141-C8A2-33B86D34B56F}"/>
              </a:ext>
            </a:extLst>
          </p:cNvPr>
          <p:cNvSpPr/>
          <p:nvPr/>
        </p:nvSpPr>
        <p:spPr>
          <a:xfrm>
            <a:off x="9095160" y="5052718"/>
            <a:ext cx="1324948" cy="307909"/>
          </a:xfrm>
          <a:prstGeom prst="homePlat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r>
              <a:rPr lang="en-US" baseline="30000" dirty="0">
                <a:solidFill>
                  <a:schemeClr val="tx1"/>
                </a:solidFill>
              </a:rPr>
              <a:t>st</a:t>
            </a:r>
            <a:r>
              <a:rPr lang="en-US" dirty="0">
                <a:solidFill>
                  <a:schemeClr val="tx1"/>
                </a:solidFill>
              </a:rPr>
              <a:t> -14</a:t>
            </a:r>
            <a:r>
              <a:rPr lang="en-US" baseline="30000" dirty="0">
                <a:solidFill>
                  <a:schemeClr val="tx1"/>
                </a:solidFill>
              </a:rPr>
              <a:t>th</a:t>
            </a:r>
            <a:r>
              <a:rPr lang="en-US" dirty="0">
                <a:solidFill>
                  <a:schemeClr val="tx1"/>
                </a:solidFill>
              </a:rPr>
              <a:t> </a:t>
            </a:r>
            <a:r>
              <a:rPr lang="en-US" dirty="0"/>
              <a:t> </a:t>
            </a:r>
            <a:endParaRPr lang="en-IN" dirty="0"/>
          </a:p>
        </p:txBody>
      </p:sp>
    </p:spTree>
    <p:extLst>
      <p:ext uri="{BB962C8B-B14F-4D97-AF65-F5344CB8AC3E}">
        <p14:creationId xmlns:p14="http://schemas.microsoft.com/office/powerpoint/2010/main" val="1154527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1D4BD-49C1-518D-B89A-5375AFD36742}"/>
              </a:ext>
            </a:extLst>
          </p:cNvPr>
          <p:cNvSpPr>
            <a:spLocks noGrp="1"/>
          </p:cNvSpPr>
          <p:nvPr>
            <p:ph type="title"/>
          </p:nvPr>
        </p:nvSpPr>
        <p:spPr>
          <a:xfrm>
            <a:off x="827314" y="0"/>
            <a:ext cx="10515600" cy="1325563"/>
          </a:xfrm>
        </p:spPr>
        <p:txBody>
          <a:bodyPr>
            <a:normAutofit/>
          </a:bodyPr>
          <a:lstStyle/>
          <a:p>
            <a:r>
              <a:rPr lang="en-US" b="1" dirty="0"/>
              <a:t>UML diagrams</a:t>
            </a:r>
            <a:br>
              <a:rPr lang="en-IN" sz="1800" dirty="0"/>
            </a:br>
            <a:br>
              <a:rPr lang="en-IN" sz="1800" dirty="0"/>
            </a:br>
            <a:r>
              <a:rPr lang="en-IN" sz="1800" dirty="0"/>
              <a:t>1) Class Diagram</a:t>
            </a:r>
          </a:p>
        </p:txBody>
      </p:sp>
      <p:sp>
        <p:nvSpPr>
          <p:cNvPr id="4" name="Date Placeholder 3">
            <a:extLst>
              <a:ext uri="{FF2B5EF4-FFF2-40B4-BE49-F238E27FC236}">
                <a16:creationId xmlns:a16="http://schemas.microsoft.com/office/drawing/2014/main" id="{DF84AFAC-9719-650C-0077-BD9ADC0DE154}"/>
              </a:ext>
            </a:extLst>
          </p:cNvPr>
          <p:cNvSpPr>
            <a:spLocks noGrp="1"/>
          </p:cNvSpPr>
          <p:nvPr>
            <p:ph type="dt" sz="half" idx="10"/>
          </p:nvPr>
        </p:nvSpPr>
        <p:spPr/>
        <p:txBody>
          <a:bodyPr/>
          <a:lstStyle/>
          <a:p>
            <a:fld id="{17D8DC8D-F771-4392-B118-C220E83B2BDC}" type="datetime1">
              <a:rPr lang="en-US" smtClean="0"/>
              <a:t>11/14/2022</a:t>
            </a:fld>
            <a:endParaRPr lang="en-US"/>
          </a:p>
        </p:txBody>
      </p:sp>
      <p:sp>
        <p:nvSpPr>
          <p:cNvPr id="5" name="Footer Placeholder 4">
            <a:extLst>
              <a:ext uri="{FF2B5EF4-FFF2-40B4-BE49-F238E27FC236}">
                <a16:creationId xmlns:a16="http://schemas.microsoft.com/office/drawing/2014/main" id="{D24F10F0-2813-B49C-A5E8-FC579B1B74E6}"/>
              </a:ext>
            </a:extLst>
          </p:cNvPr>
          <p:cNvSpPr>
            <a:spLocks noGrp="1"/>
          </p:cNvSpPr>
          <p:nvPr>
            <p:ph type="ftr" sz="quarter" idx="11"/>
          </p:nvPr>
        </p:nvSpPr>
        <p:spPr/>
        <p:txBody>
          <a:bodyPr/>
          <a:lstStyle/>
          <a:p>
            <a:r>
              <a:rPr lang="en-US"/>
              <a:t>Indira College of Engineering &amp; Management, Parandwadi</a:t>
            </a:r>
            <a:endParaRPr lang="en-US" dirty="0"/>
          </a:p>
        </p:txBody>
      </p:sp>
      <p:sp>
        <p:nvSpPr>
          <p:cNvPr id="6" name="Slide Number Placeholder 5">
            <a:extLst>
              <a:ext uri="{FF2B5EF4-FFF2-40B4-BE49-F238E27FC236}">
                <a16:creationId xmlns:a16="http://schemas.microsoft.com/office/drawing/2014/main" id="{9D4D43CB-ACDE-63E8-37A7-EB83AF2F5E1E}"/>
              </a:ext>
            </a:extLst>
          </p:cNvPr>
          <p:cNvSpPr>
            <a:spLocks noGrp="1"/>
          </p:cNvSpPr>
          <p:nvPr>
            <p:ph type="sldNum" sz="quarter" idx="12"/>
          </p:nvPr>
        </p:nvSpPr>
        <p:spPr/>
        <p:txBody>
          <a:bodyPr/>
          <a:lstStyle/>
          <a:p>
            <a:fld id="{ACB160E8-E870-46BA-8C3F-B490E99DB9E1}" type="slidenum">
              <a:rPr lang="en-US" smtClean="0"/>
              <a:pPr/>
              <a:t>12</a:t>
            </a:fld>
            <a:endParaRPr lang="en-US"/>
          </a:p>
        </p:txBody>
      </p:sp>
      <p:pic>
        <p:nvPicPr>
          <p:cNvPr id="10" name="Picture 9">
            <a:extLst>
              <a:ext uri="{FF2B5EF4-FFF2-40B4-BE49-F238E27FC236}">
                <a16:creationId xmlns:a16="http://schemas.microsoft.com/office/drawing/2014/main" id="{A5A1A2E5-B29B-B210-B957-57832199B73F}"/>
              </a:ext>
            </a:extLst>
          </p:cNvPr>
          <p:cNvPicPr>
            <a:picLocks noChangeAspect="1"/>
          </p:cNvPicPr>
          <p:nvPr/>
        </p:nvPicPr>
        <p:blipFill>
          <a:blip r:embed="rId2"/>
          <a:stretch>
            <a:fillRect/>
          </a:stretch>
        </p:blipFill>
        <p:spPr>
          <a:xfrm>
            <a:off x="3379077" y="634482"/>
            <a:ext cx="7256084" cy="5589036"/>
          </a:xfrm>
          <a:prstGeom prst="rect">
            <a:avLst/>
          </a:prstGeom>
        </p:spPr>
      </p:pic>
    </p:spTree>
    <p:extLst>
      <p:ext uri="{BB962C8B-B14F-4D97-AF65-F5344CB8AC3E}">
        <p14:creationId xmlns:p14="http://schemas.microsoft.com/office/powerpoint/2010/main" val="1770598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9849-2679-090E-C5D4-0FC484309F0B}"/>
              </a:ext>
            </a:extLst>
          </p:cNvPr>
          <p:cNvSpPr>
            <a:spLocks noGrp="1"/>
          </p:cNvSpPr>
          <p:nvPr>
            <p:ph type="title"/>
          </p:nvPr>
        </p:nvSpPr>
        <p:spPr/>
        <p:txBody>
          <a:bodyPr>
            <a:normAutofit/>
          </a:bodyPr>
          <a:lstStyle/>
          <a:p>
            <a:br>
              <a:rPr lang="en-IN" sz="1800" dirty="0"/>
            </a:br>
            <a:r>
              <a:rPr lang="en-IN" sz="1800" dirty="0"/>
              <a:t>2) Activity Diagram:</a:t>
            </a:r>
          </a:p>
        </p:txBody>
      </p:sp>
      <p:sp>
        <p:nvSpPr>
          <p:cNvPr id="4" name="Date Placeholder 3">
            <a:extLst>
              <a:ext uri="{FF2B5EF4-FFF2-40B4-BE49-F238E27FC236}">
                <a16:creationId xmlns:a16="http://schemas.microsoft.com/office/drawing/2014/main" id="{8FF96C15-1AA5-9663-2394-6669E73DAB5F}"/>
              </a:ext>
            </a:extLst>
          </p:cNvPr>
          <p:cNvSpPr>
            <a:spLocks noGrp="1"/>
          </p:cNvSpPr>
          <p:nvPr>
            <p:ph type="dt" sz="half" idx="10"/>
          </p:nvPr>
        </p:nvSpPr>
        <p:spPr/>
        <p:txBody>
          <a:bodyPr/>
          <a:lstStyle/>
          <a:p>
            <a:fld id="{17D8DC8D-F771-4392-B118-C220E83B2BDC}" type="datetime1">
              <a:rPr lang="en-US" smtClean="0"/>
              <a:t>11/14/2022</a:t>
            </a:fld>
            <a:endParaRPr lang="en-US"/>
          </a:p>
        </p:txBody>
      </p:sp>
      <p:sp>
        <p:nvSpPr>
          <p:cNvPr id="5" name="Footer Placeholder 4">
            <a:extLst>
              <a:ext uri="{FF2B5EF4-FFF2-40B4-BE49-F238E27FC236}">
                <a16:creationId xmlns:a16="http://schemas.microsoft.com/office/drawing/2014/main" id="{070631D4-048C-8481-8D66-E6E104DB8218}"/>
              </a:ext>
            </a:extLst>
          </p:cNvPr>
          <p:cNvSpPr>
            <a:spLocks noGrp="1"/>
          </p:cNvSpPr>
          <p:nvPr>
            <p:ph type="ftr" sz="quarter" idx="11"/>
          </p:nvPr>
        </p:nvSpPr>
        <p:spPr/>
        <p:txBody>
          <a:bodyPr/>
          <a:lstStyle/>
          <a:p>
            <a:r>
              <a:rPr lang="en-US"/>
              <a:t>Indira College of Engineering &amp; Management, Parandwadi</a:t>
            </a:r>
            <a:endParaRPr lang="en-US" dirty="0"/>
          </a:p>
        </p:txBody>
      </p:sp>
      <p:sp>
        <p:nvSpPr>
          <p:cNvPr id="6" name="Slide Number Placeholder 5">
            <a:extLst>
              <a:ext uri="{FF2B5EF4-FFF2-40B4-BE49-F238E27FC236}">
                <a16:creationId xmlns:a16="http://schemas.microsoft.com/office/drawing/2014/main" id="{FB1D7F6D-EB4C-BA87-F9E2-581E08E6A090}"/>
              </a:ext>
            </a:extLst>
          </p:cNvPr>
          <p:cNvSpPr>
            <a:spLocks noGrp="1"/>
          </p:cNvSpPr>
          <p:nvPr>
            <p:ph type="sldNum" sz="quarter" idx="12"/>
          </p:nvPr>
        </p:nvSpPr>
        <p:spPr/>
        <p:txBody>
          <a:bodyPr/>
          <a:lstStyle/>
          <a:p>
            <a:fld id="{ACB160E8-E870-46BA-8C3F-B490E99DB9E1}" type="slidenum">
              <a:rPr lang="en-US" smtClean="0"/>
              <a:pPr/>
              <a:t>13</a:t>
            </a:fld>
            <a:endParaRPr lang="en-US"/>
          </a:p>
        </p:txBody>
      </p:sp>
      <p:pic>
        <p:nvPicPr>
          <p:cNvPr id="7" name="Picture 6">
            <a:extLst>
              <a:ext uri="{FF2B5EF4-FFF2-40B4-BE49-F238E27FC236}">
                <a16:creationId xmlns:a16="http://schemas.microsoft.com/office/drawing/2014/main" id="{73C1EBC8-5012-F745-C4F3-BAB0340D50CB}"/>
              </a:ext>
            </a:extLst>
          </p:cNvPr>
          <p:cNvPicPr>
            <a:picLocks noChangeAspect="1"/>
          </p:cNvPicPr>
          <p:nvPr/>
        </p:nvPicPr>
        <p:blipFill>
          <a:blip r:embed="rId2"/>
          <a:stretch>
            <a:fillRect/>
          </a:stretch>
        </p:blipFill>
        <p:spPr>
          <a:xfrm>
            <a:off x="1984504" y="1576874"/>
            <a:ext cx="8222992" cy="3573624"/>
          </a:xfrm>
          <a:prstGeom prst="rect">
            <a:avLst/>
          </a:prstGeom>
        </p:spPr>
      </p:pic>
    </p:spTree>
    <p:extLst>
      <p:ext uri="{BB962C8B-B14F-4D97-AF65-F5344CB8AC3E}">
        <p14:creationId xmlns:p14="http://schemas.microsoft.com/office/powerpoint/2010/main" val="2612166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FB4F9-9878-E0BE-E30F-9CC62AB620AD}"/>
              </a:ext>
            </a:extLst>
          </p:cNvPr>
          <p:cNvSpPr>
            <a:spLocks noGrp="1"/>
          </p:cNvSpPr>
          <p:nvPr>
            <p:ph type="title"/>
          </p:nvPr>
        </p:nvSpPr>
        <p:spPr/>
        <p:txBody>
          <a:bodyPr>
            <a:normAutofit/>
          </a:bodyPr>
          <a:lstStyle/>
          <a:p>
            <a:r>
              <a:rPr lang="en-IN" sz="1800" dirty="0"/>
              <a:t>3) Component Diagram</a:t>
            </a:r>
          </a:p>
        </p:txBody>
      </p:sp>
      <p:pic>
        <p:nvPicPr>
          <p:cNvPr id="8" name="Content Placeholder 7">
            <a:extLst>
              <a:ext uri="{FF2B5EF4-FFF2-40B4-BE49-F238E27FC236}">
                <a16:creationId xmlns:a16="http://schemas.microsoft.com/office/drawing/2014/main" id="{A4AE5B71-32C6-5D4C-2FF9-FD19EFD6D739}"/>
              </a:ext>
            </a:extLst>
          </p:cNvPr>
          <p:cNvPicPr>
            <a:picLocks noGrp="1" noChangeAspect="1"/>
          </p:cNvPicPr>
          <p:nvPr>
            <p:ph idx="1"/>
          </p:nvPr>
        </p:nvPicPr>
        <p:blipFill>
          <a:blip r:embed="rId2"/>
          <a:stretch>
            <a:fillRect/>
          </a:stretch>
        </p:blipFill>
        <p:spPr>
          <a:xfrm>
            <a:off x="2896328" y="1289050"/>
            <a:ext cx="6854161" cy="4617228"/>
          </a:xfrm>
        </p:spPr>
      </p:pic>
      <p:sp>
        <p:nvSpPr>
          <p:cNvPr id="4" name="Date Placeholder 3">
            <a:extLst>
              <a:ext uri="{FF2B5EF4-FFF2-40B4-BE49-F238E27FC236}">
                <a16:creationId xmlns:a16="http://schemas.microsoft.com/office/drawing/2014/main" id="{8D5197B5-77F4-88DF-542D-2E58D02AE56D}"/>
              </a:ext>
            </a:extLst>
          </p:cNvPr>
          <p:cNvSpPr>
            <a:spLocks noGrp="1"/>
          </p:cNvSpPr>
          <p:nvPr>
            <p:ph type="dt" sz="half" idx="10"/>
          </p:nvPr>
        </p:nvSpPr>
        <p:spPr/>
        <p:txBody>
          <a:bodyPr/>
          <a:lstStyle/>
          <a:p>
            <a:fld id="{17D8DC8D-F771-4392-B118-C220E83B2BDC}" type="datetime1">
              <a:rPr lang="en-US" smtClean="0"/>
              <a:t>11/14/2022</a:t>
            </a:fld>
            <a:endParaRPr lang="en-US"/>
          </a:p>
        </p:txBody>
      </p:sp>
      <p:sp>
        <p:nvSpPr>
          <p:cNvPr id="5" name="Footer Placeholder 4">
            <a:extLst>
              <a:ext uri="{FF2B5EF4-FFF2-40B4-BE49-F238E27FC236}">
                <a16:creationId xmlns:a16="http://schemas.microsoft.com/office/drawing/2014/main" id="{0E0121D0-FD42-0B23-44A8-51F31DF6708F}"/>
              </a:ext>
            </a:extLst>
          </p:cNvPr>
          <p:cNvSpPr>
            <a:spLocks noGrp="1"/>
          </p:cNvSpPr>
          <p:nvPr>
            <p:ph type="ftr" sz="quarter" idx="11"/>
          </p:nvPr>
        </p:nvSpPr>
        <p:spPr/>
        <p:txBody>
          <a:bodyPr/>
          <a:lstStyle/>
          <a:p>
            <a:r>
              <a:rPr lang="en-US"/>
              <a:t>Indira College of Engineering &amp; Management, Parandwadi</a:t>
            </a:r>
            <a:endParaRPr lang="en-US" dirty="0"/>
          </a:p>
        </p:txBody>
      </p:sp>
      <p:sp>
        <p:nvSpPr>
          <p:cNvPr id="6" name="Slide Number Placeholder 5">
            <a:extLst>
              <a:ext uri="{FF2B5EF4-FFF2-40B4-BE49-F238E27FC236}">
                <a16:creationId xmlns:a16="http://schemas.microsoft.com/office/drawing/2014/main" id="{409E395B-5E4E-12CF-D6D1-BE2ED7FD7BF3}"/>
              </a:ext>
            </a:extLst>
          </p:cNvPr>
          <p:cNvSpPr>
            <a:spLocks noGrp="1"/>
          </p:cNvSpPr>
          <p:nvPr>
            <p:ph type="sldNum" sz="quarter" idx="12"/>
          </p:nvPr>
        </p:nvSpPr>
        <p:spPr/>
        <p:txBody>
          <a:bodyPr/>
          <a:lstStyle/>
          <a:p>
            <a:fld id="{ACB160E8-E870-46BA-8C3F-B490E99DB9E1}" type="slidenum">
              <a:rPr lang="en-US" smtClean="0"/>
              <a:pPr/>
              <a:t>14</a:t>
            </a:fld>
            <a:endParaRPr lang="en-US"/>
          </a:p>
        </p:txBody>
      </p:sp>
    </p:spTree>
    <p:extLst>
      <p:ext uri="{BB962C8B-B14F-4D97-AF65-F5344CB8AC3E}">
        <p14:creationId xmlns:p14="http://schemas.microsoft.com/office/powerpoint/2010/main" val="1641100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9EC6-8779-D411-9FA3-4BCFDB8503DB}"/>
              </a:ext>
            </a:extLst>
          </p:cNvPr>
          <p:cNvSpPr>
            <a:spLocks noGrp="1"/>
          </p:cNvSpPr>
          <p:nvPr>
            <p:ph type="title"/>
          </p:nvPr>
        </p:nvSpPr>
        <p:spPr/>
        <p:txBody>
          <a:bodyPr>
            <a:normAutofit/>
          </a:bodyPr>
          <a:lstStyle/>
          <a:p>
            <a:r>
              <a:rPr lang="en-IN" sz="1800" dirty="0"/>
              <a:t>4) Sequence Diagram</a:t>
            </a:r>
          </a:p>
        </p:txBody>
      </p:sp>
      <p:sp>
        <p:nvSpPr>
          <p:cNvPr id="4" name="Date Placeholder 3">
            <a:extLst>
              <a:ext uri="{FF2B5EF4-FFF2-40B4-BE49-F238E27FC236}">
                <a16:creationId xmlns:a16="http://schemas.microsoft.com/office/drawing/2014/main" id="{0411EA43-994D-8BDD-BB0B-DD53D4AD8120}"/>
              </a:ext>
            </a:extLst>
          </p:cNvPr>
          <p:cNvSpPr>
            <a:spLocks noGrp="1"/>
          </p:cNvSpPr>
          <p:nvPr>
            <p:ph type="dt" sz="half" idx="10"/>
          </p:nvPr>
        </p:nvSpPr>
        <p:spPr/>
        <p:txBody>
          <a:bodyPr/>
          <a:lstStyle/>
          <a:p>
            <a:fld id="{17D8DC8D-F771-4392-B118-C220E83B2BDC}" type="datetime1">
              <a:rPr lang="en-US" smtClean="0"/>
              <a:t>11/14/2022</a:t>
            </a:fld>
            <a:endParaRPr lang="en-US"/>
          </a:p>
        </p:txBody>
      </p:sp>
      <p:sp>
        <p:nvSpPr>
          <p:cNvPr id="5" name="Footer Placeholder 4">
            <a:extLst>
              <a:ext uri="{FF2B5EF4-FFF2-40B4-BE49-F238E27FC236}">
                <a16:creationId xmlns:a16="http://schemas.microsoft.com/office/drawing/2014/main" id="{3E7765B2-F450-09C6-BD8F-9EACD74D1FC8}"/>
              </a:ext>
            </a:extLst>
          </p:cNvPr>
          <p:cNvSpPr>
            <a:spLocks noGrp="1"/>
          </p:cNvSpPr>
          <p:nvPr>
            <p:ph type="ftr" sz="quarter" idx="11"/>
          </p:nvPr>
        </p:nvSpPr>
        <p:spPr/>
        <p:txBody>
          <a:bodyPr/>
          <a:lstStyle/>
          <a:p>
            <a:r>
              <a:rPr lang="en-US"/>
              <a:t>Indira College of Engineering &amp; Management, Parandwadi</a:t>
            </a:r>
            <a:endParaRPr lang="en-US" dirty="0"/>
          </a:p>
        </p:txBody>
      </p:sp>
      <p:sp>
        <p:nvSpPr>
          <p:cNvPr id="6" name="Slide Number Placeholder 5">
            <a:extLst>
              <a:ext uri="{FF2B5EF4-FFF2-40B4-BE49-F238E27FC236}">
                <a16:creationId xmlns:a16="http://schemas.microsoft.com/office/drawing/2014/main" id="{4F95DC24-5C25-0FE7-BC3B-C342BF7C7FFC}"/>
              </a:ext>
            </a:extLst>
          </p:cNvPr>
          <p:cNvSpPr>
            <a:spLocks noGrp="1"/>
          </p:cNvSpPr>
          <p:nvPr>
            <p:ph type="sldNum" sz="quarter" idx="12"/>
          </p:nvPr>
        </p:nvSpPr>
        <p:spPr/>
        <p:txBody>
          <a:bodyPr/>
          <a:lstStyle/>
          <a:p>
            <a:fld id="{ACB160E8-E870-46BA-8C3F-B490E99DB9E1}" type="slidenum">
              <a:rPr lang="en-US" smtClean="0"/>
              <a:pPr/>
              <a:t>15</a:t>
            </a:fld>
            <a:endParaRPr lang="en-US"/>
          </a:p>
        </p:txBody>
      </p:sp>
      <p:pic>
        <p:nvPicPr>
          <p:cNvPr id="10" name="Picture 9">
            <a:extLst>
              <a:ext uri="{FF2B5EF4-FFF2-40B4-BE49-F238E27FC236}">
                <a16:creationId xmlns:a16="http://schemas.microsoft.com/office/drawing/2014/main" id="{4B4919CA-9783-767C-779D-E636AEC44463}"/>
              </a:ext>
            </a:extLst>
          </p:cNvPr>
          <p:cNvPicPr>
            <a:picLocks noChangeAspect="1"/>
          </p:cNvPicPr>
          <p:nvPr/>
        </p:nvPicPr>
        <p:blipFill>
          <a:blip r:embed="rId2"/>
          <a:stretch>
            <a:fillRect/>
          </a:stretch>
        </p:blipFill>
        <p:spPr>
          <a:xfrm>
            <a:off x="4038600" y="113672"/>
            <a:ext cx="4664487" cy="6137837"/>
          </a:xfrm>
          <a:prstGeom prst="rect">
            <a:avLst/>
          </a:prstGeom>
        </p:spPr>
      </p:pic>
    </p:spTree>
    <p:extLst>
      <p:ext uri="{BB962C8B-B14F-4D97-AF65-F5344CB8AC3E}">
        <p14:creationId xmlns:p14="http://schemas.microsoft.com/office/powerpoint/2010/main" val="390432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EC4B2-908A-6825-DF77-593FA5588E2D}"/>
              </a:ext>
            </a:extLst>
          </p:cNvPr>
          <p:cNvSpPr>
            <a:spLocks noGrp="1"/>
          </p:cNvSpPr>
          <p:nvPr>
            <p:ph type="title"/>
          </p:nvPr>
        </p:nvSpPr>
        <p:spPr>
          <a:xfrm>
            <a:off x="907831" y="39029"/>
            <a:ext cx="10515600" cy="923331"/>
          </a:xfrm>
        </p:spPr>
        <p:txBody>
          <a:bodyPr/>
          <a:lstStyle/>
          <a:p>
            <a:r>
              <a:rPr lang="en-US" b="1" dirty="0"/>
              <a:t>DFD Diagram</a:t>
            </a:r>
            <a:endParaRPr lang="en-IN" dirty="0"/>
          </a:p>
        </p:txBody>
      </p:sp>
      <p:sp>
        <p:nvSpPr>
          <p:cNvPr id="4" name="Date Placeholder 3">
            <a:extLst>
              <a:ext uri="{FF2B5EF4-FFF2-40B4-BE49-F238E27FC236}">
                <a16:creationId xmlns:a16="http://schemas.microsoft.com/office/drawing/2014/main" id="{46DBE045-1727-78FE-5BC2-DE87898DD8CB}"/>
              </a:ext>
            </a:extLst>
          </p:cNvPr>
          <p:cNvSpPr>
            <a:spLocks noGrp="1"/>
          </p:cNvSpPr>
          <p:nvPr>
            <p:ph type="dt" sz="half" idx="10"/>
          </p:nvPr>
        </p:nvSpPr>
        <p:spPr/>
        <p:txBody>
          <a:bodyPr/>
          <a:lstStyle/>
          <a:p>
            <a:fld id="{17D8DC8D-F771-4392-B118-C220E83B2BDC}" type="datetime1">
              <a:rPr lang="en-US" smtClean="0"/>
              <a:t>11/14/2022</a:t>
            </a:fld>
            <a:endParaRPr lang="en-US"/>
          </a:p>
        </p:txBody>
      </p:sp>
      <p:sp>
        <p:nvSpPr>
          <p:cNvPr id="5" name="Footer Placeholder 4">
            <a:extLst>
              <a:ext uri="{FF2B5EF4-FFF2-40B4-BE49-F238E27FC236}">
                <a16:creationId xmlns:a16="http://schemas.microsoft.com/office/drawing/2014/main" id="{58A67109-F3D8-E021-399B-C587DD9AFFCC}"/>
              </a:ext>
            </a:extLst>
          </p:cNvPr>
          <p:cNvSpPr>
            <a:spLocks noGrp="1"/>
          </p:cNvSpPr>
          <p:nvPr>
            <p:ph type="ftr" sz="quarter" idx="11"/>
          </p:nvPr>
        </p:nvSpPr>
        <p:spPr/>
        <p:txBody>
          <a:bodyPr/>
          <a:lstStyle/>
          <a:p>
            <a:r>
              <a:rPr lang="en-US"/>
              <a:t>Indira College of Engineering &amp; Management, Parandwadi</a:t>
            </a:r>
            <a:endParaRPr lang="en-US" dirty="0"/>
          </a:p>
        </p:txBody>
      </p:sp>
      <p:sp>
        <p:nvSpPr>
          <p:cNvPr id="6" name="Slide Number Placeholder 5">
            <a:extLst>
              <a:ext uri="{FF2B5EF4-FFF2-40B4-BE49-F238E27FC236}">
                <a16:creationId xmlns:a16="http://schemas.microsoft.com/office/drawing/2014/main" id="{992870BD-23B7-9868-12E1-DE2162B2992B}"/>
              </a:ext>
            </a:extLst>
          </p:cNvPr>
          <p:cNvSpPr>
            <a:spLocks noGrp="1"/>
          </p:cNvSpPr>
          <p:nvPr>
            <p:ph type="sldNum" sz="quarter" idx="12"/>
          </p:nvPr>
        </p:nvSpPr>
        <p:spPr/>
        <p:txBody>
          <a:bodyPr/>
          <a:lstStyle/>
          <a:p>
            <a:fld id="{ACB160E8-E870-46BA-8C3F-B490E99DB9E1}" type="slidenum">
              <a:rPr lang="en-US" smtClean="0"/>
              <a:pPr/>
              <a:t>16</a:t>
            </a:fld>
            <a:endParaRPr lang="en-US"/>
          </a:p>
        </p:txBody>
      </p:sp>
      <p:sp>
        <p:nvSpPr>
          <p:cNvPr id="9" name="TextBox 8">
            <a:extLst>
              <a:ext uri="{FF2B5EF4-FFF2-40B4-BE49-F238E27FC236}">
                <a16:creationId xmlns:a16="http://schemas.microsoft.com/office/drawing/2014/main" id="{451437A4-FF1E-47D8-4F95-6BDADB37878D}"/>
              </a:ext>
            </a:extLst>
          </p:cNvPr>
          <p:cNvSpPr txBox="1"/>
          <p:nvPr/>
        </p:nvSpPr>
        <p:spPr>
          <a:xfrm>
            <a:off x="907831" y="1956251"/>
            <a:ext cx="6064898" cy="923330"/>
          </a:xfrm>
          <a:prstGeom prst="rect">
            <a:avLst/>
          </a:prstGeom>
          <a:noFill/>
        </p:spPr>
        <p:txBody>
          <a:bodyPr wrap="square" rtlCol="0">
            <a:spAutoFit/>
          </a:bodyPr>
          <a:lstStyle/>
          <a:p>
            <a:r>
              <a:rPr lang="en-IN" dirty="0"/>
              <a:t>DFD Diagrams:-</a:t>
            </a:r>
          </a:p>
          <a:p>
            <a:endParaRPr lang="en-IN" dirty="0"/>
          </a:p>
          <a:p>
            <a:r>
              <a:rPr lang="en-IN" dirty="0"/>
              <a:t>1) DFD level-0</a:t>
            </a:r>
          </a:p>
        </p:txBody>
      </p:sp>
      <p:pic>
        <p:nvPicPr>
          <p:cNvPr id="11" name="Picture 10">
            <a:extLst>
              <a:ext uri="{FF2B5EF4-FFF2-40B4-BE49-F238E27FC236}">
                <a16:creationId xmlns:a16="http://schemas.microsoft.com/office/drawing/2014/main" id="{7C07612B-E562-67FE-2F57-1CEC4A4624D0}"/>
              </a:ext>
            </a:extLst>
          </p:cNvPr>
          <p:cNvPicPr>
            <a:picLocks noChangeAspect="1"/>
          </p:cNvPicPr>
          <p:nvPr/>
        </p:nvPicPr>
        <p:blipFill>
          <a:blip r:embed="rId2"/>
          <a:stretch>
            <a:fillRect/>
          </a:stretch>
        </p:blipFill>
        <p:spPr>
          <a:xfrm>
            <a:off x="1391642" y="2868145"/>
            <a:ext cx="9408716" cy="2768931"/>
          </a:xfrm>
          <a:prstGeom prst="rect">
            <a:avLst/>
          </a:prstGeom>
        </p:spPr>
      </p:pic>
    </p:spTree>
    <p:extLst>
      <p:ext uri="{BB962C8B-B14F-4D97-AF65-F5344CB8AC3E}">
        <p14:creationId xmlns:p14="http://schemas.microsoft.com/office/powerpoint/2010/main" val="999021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01C6023-2842-F16F-BEE4-81F7C6742259}"/>
              </a:ext>
            </a:extLst>
          </p:cNvPr>
          <p:cNvSpPr>
            <a:spLocks noGrp="1"/>
          </p:cNvSpPr>
          <p:nvPr>
            <p:ph type="dt" sz="half" idx="10"/>
          </p:nvPr>
        </p:nvSpPr>
        <p:spPr/>
        <p:txBody>
          <a:bodyPr/>
          <a:lstStyle/>
          <a:p>
            <a:fld id="{17D8DC8D-F771-4392-B118-C220E83B2BDC}" type="datetime1">
              <a:rPr lang="en-US" smtClean="0"/>
              <a:t>11/14/2022</a:t>
            </a:fld>
            <a:endParaRPr lang="en-US"/>
          </a:p>
        </p:txBody>
      </p:sp>
      <p:sp>
        <p:nvSpPr>
          <p:cNvPr id="5" name="Footer Placeholder 4">
            <a:extLst>
              <a:ext uri="{FF2B5EF4-FFF2-40B4-BE49-F238E27FC236}">
                <a16:creationId xmlns:a16="http://schemas.microsoft.com/office/drawing/2014/main" id="{15A31506-942F-7420-6D38-9B55CAF4F00A}"/>
              </a:ext>
            </a:extLst>
          </p:cNvPr>
          <p:cNvSpPr>
            <a:spLocks noGrp="1"/>
          </p:cNvSpPr>
          <p:nvPr>
            <p:ph type="ftr" sz="quarter" idx="11"/>
          </p:nvPr>
        </p:nvSpPr>
        <p:spPr/>
        <p:txBody>
          <a:bodyPr/>
          <a:lstStyle/>
          <a:p>
            <a:r>
              <a:rPr lang="en-US"/>
              <a:t>Indira College of Engineering &amp; Management, Parandwadi</a:t>
            </a:r>
            <a:endParaRPr lang="en-US" dirty="0"/>
          </a:p>
        </p:txBody>
      </p:sp>
      <p:sp>
        <p:nvSpPr>
          <p:cNvPr id="6" name="Slide Number Placeholder 5">
            <a:extLst>
              <a:ext uri="{FF2B5EF4-FFF2-40B4-BE49-F238E27FC236}">
                <a16:creationId xmlns:a16="http://schemas.microsoft.com/office/drawing/2014/main" id="{FCC341AF-434E-37EE-C5EE-3D08813008B9}"/>
              </a:ext>
            </a:extLst>
          </p:cNvPr>
          <p:cNvSpPr>
            <a:spLocks noGrp="1"/>
          </p:cNvSpPr>
          <p:nvPr>
            <p:ph type="sldNum" sz="quarter" idx="12"/>
          </p:nvPr>
        </p:nvSpPr>
        <p:spPr/>
        <p:txBody>
          <a:bodyPr/>
          <a:lstStyle/>
          <a:p>
            <a:fld id="{ACB160E8-E870-46BA-8C3F-B490E99DB9E1}" type="slidenum">
              <a:rPr lang="en-US" smtClean="0"/>
              <a:pPr/>
              <a:t>17</a:t>
            </a:fld>
            <a:endParaRPr lang="en-US"/>
          </a:p>
        </p:txBody>
      </p:sp>
      <p:pic>
        <p:nvPicPr>
          <p:cNvPr id="9" name="Picture 8">
            <a:extLst>
              <a:ext uri="{FF2B5EF4-FFF2-40B4-BE49-F238E27FC236}">
                <a16:creationId xmlns:a16="http://schemas.microsoft.com/office/drawing/2014/main" id="{222F5212-0EFF-E6BD-B1BC-171C617BE757}"/>
              </a:ext>
            </a:extLst>
          </p:cNvPr>
          <p:cNvPicPr>
            <a:picLocks noChangeAspect="1"/>
          </p:cNvPicPr>
          <p:nvPr/>
        </p:nvPicPr>
        <p:blipFill>
          <a:blip r:embed="rId2"/>
          <a:stretch>
            <a:fillRect/>
          </a:stretch>
        </p:blipFill>
        <p:spPr>
          <a:xfrm>
            <a:off x="1864371" y="1432249"/>
            <a:ext cx="8305996" cy="3993502"/>
          </a:xfrm>
          <a:prstGeom prst="rect">
            <a:avLst/>
          </a:prstGeom>
        </p:spPr>
      </p:pic>
      <p:sp>
        <p:nvSpPr>
          <p:cNvPr id="10" name="TextBox 9">
            <a:extLst>
              <a:ext uri="{FF2B5EF4-FFF2-40B4-BE49-F238E27FC236}">
                <a16:creationId xmlns:a16="http://schemas.microsoft.com/office/drawing/2014/main" id="{FF29E832-C0A7-35D9-47AF-045AFE09BA3E}"/>
              </a:ext>
            </a:extLst>
          </p:cNvPr>
          <p:cNvSpPr txBox="1"/>
          <p:nvPr/>
        </p:nvSpPr>
        <p:spPr>
          <a:xfrm>
            <a:off x="1412145" y="914399"/>
            <a:ext cx="2743200" cy="369332"/>
          </a:xfrm>
          <a:prstGeom prst="rect">
            <a:avLst/>
          </a:prstGeom>
          <a:noFill/>
        </p:spPr>
        <p:txBody>
          <a:bodyPr wrap="square" rtlCol="0">
            <a:spAutoFit/>
          </a:bodyPr>
          <a:lstStyle/>
          <a:p>
            <a:r>
              <a:rPr lang="en-US" dirty="0"/>
              <a:t>2) DFD level-1</a:t>
            </a:r>
            <a:endParaRPr lang="en-IN" dirty="0"/>
          </a:p>
        </p:txBody>
      </p:sp>
    </p:spTree>
    <p:extLst>
      <p:ext uri="{BB962C8B-B14F-4D97-AF65-F5344CB8AC3E}">
        <p14:creationId xmlns:p14="http://schemas.microsoft.com/office/powerpoint/2010/main" val="1982470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9B7DD71-653E-1B57-6580-5C5E1D7B280F}"/>
              </a:ext>
            </a:extLst>
          </p:cNvPr>
          <p:cNvSpPr>
            <a:spLocks noGrp="1"/>
          </p:cNvSpPr>
          <p:nvPr>
            <p:ph type="dt" sz="half" idx="10"/>
          </p:nvPr>
        </p:nvSpPr>
        <p:spPr/>
        <p:txBody>
          <a:bodyPr/>
          <a:lstStyle/>
          <a:p>
            <a:fld id="{17D8DC8D-F771-4392-B118-C220E83B2BDC}" type="datetime1">
              <a:rPr lang="en-US" smtClean="0"/>
              <a:t>11/14/2022</a:t>
            </a:fld>
            <a:endParaRPr lang="en-US"/>
          </a:p>
        </p:txBody>
      </p:sp>
      <p:sp>
        <p:nvSpPr>
          <p:cNvPr id="5" name="Footer Placeholder 4">
            <a:extLst>
              <a:ext uri="{FF2B5EF4-FFF2-40B4-BE49-F238E27FC236}">
                <a16:creationId xmlns:a16="http://schemas.microsoft.com/office/drawing/2014/main" id="{F39FB6EB-6930-ABFB-5A84-A03D92925DCF}"/>
              </a:ext>
            </a:extLst>
          </p:cNvPr>
          <p:cNvSpPr>
            <a:spLocks noGrp="1"/>
          </p:cNvSpPr>
          <p:nvPr>
            <p:ph type="ftr" sz="quarter" idx="11"/>
          </p:nvPr>
        </p:nvSpPr>
        <p:spPr/>
        <p:txBody>
          <a:bodyPr/>
          <a:lstStyle/>
          <a:p>
            <a:r>
              <a:rPr lang="en-US"/>
              <a:t>Indira College of Engineering &amp; Management, Parandwadi</a:t>
            </a:r>
            <a:endParaRPr lang="en-US" dirty="0"/>
          </a:p>
        </p:txBody>
      </p:sp>
      <p:sp>
        <p:nvSpPr>
          <p:cNvPr id="6" name="Slide Number Placeholder 5">
            <a:extLst>
              <a:ext uri="{FF2B5EF4-FFF2-40B4-BE49-F238E27FC236}">
                <a16:creationId xmlns:a16="http://schemas.microsoft.com/office/drawing/2014/main" id="{C2D477F7-C33D-9A9D-748D-46918FF0D1ED}"/>
              </a:ext>
            </a:extLst>
          </p:cNvPr>
          <p:cNvSpPr>
            <a:spLocks noGrp="1"/>
          </p:cNvSpPr>
          <p:nvPr>
            <p:ph type="sldNum" sz="quarter" idx="12"/>
          </p:nvPr>
        </p:nvSpPr>
        <p:spPr/>
        <p:txBody>
          <a:bodyPr/>
          <a:lstStyle/>
          <a:p>
            <a:fld id="{ACB160E8-E870-46BA-8C3F-B490E99DB9E1}" type="slidenum">
              <a:rPr lang="en-US" smtClean="0"/>
              <a:pPr/>
              <a:t>18</a:t>
            </a:fld>
            <a:endParaRPr lang="en-US"/>
          </a:p>
        </p:txBody>
      </p:sp>
      <p:pic>
        <p:nvPicPr>
          <p:cNvPr id="9" name="Picture 8">
            <a:extLst>
              <a:ext uri="{FF2B5EF4-FFF2-40B4-BE49-F238E27FC236}">
                <a16:creationId xmlns:a16="http://schemas.microsoft.com/office/drawing/2014/main" id="{EF377DF7-E071-F063-8DEF-0E6EA7726807}"/>
              </a:ext>
            </a:extLst>
          </p:cNvPr>
          <p:cNvPicPr>
            <a:picLocks noChangeAspect="1"/>
          </p:cNvPicPr>
          <p:nvPr/>
        </p:nvPicPr>
        <p:blipFill>
          <a:blip r:embed="rId2"/>
          <a:stretch>
            <a:fillRect/>
          </a:stretch>
        </p:blipFill>
        <p:spPr>
          <a:xfrm>
            <a:off x="2536371" y="1166328"/>
            <a:ext cx="8035213" cy="4879910"/>
          </a:xfrm>
          <a:prstGeom prst="rect">
            <a:avLst/>
          </a:prstGeom>
        </p:spPr>
      </p:pic>
      <p:sp>
        <p:nvSpPr>
          <p:cNvPr id="10" name="TextBox 9">
            <a:extLst>
              <a:ext uri="{FF2B5EF4-FFF2-40B4-BE49-F238E27FC236}">
                <a16:creationId xmlns:a16="http://schemas.microsoft.com/office/drawing/2014/main" id="{61E92708-AFB1-948E-A715-1AFE89DF6841}"/>
              </a:ext>
            </a:extLst>
          </p:cNvPr>
          <p:cNvSpPr txBox="1"/>
          <p:nvPr/>
        </p:nvSpPr>
        <p:spPr>
          <a:xfrm>
            <a:off x="1726163" y="606490"/>
            <a:ext cx="3331029" cy="369332"/>
          </a:xfrm>
          <a:prstGeom prst="rect">
            <a:avLst/>
          </a:prstGeom>
          <a:noFill/>
        </p:spPr>
        <p:txBody>
          <a:bodyPr wrap="square" rtlCol="0">
            <a:spAutoFit/>
          </a:bodyPr>
          <a:lstStyle/>
          <a:p>
            <a:r>
              <a:rPr lang="en-US" dirty="0"/>
              <a:t>3) DFD level-2</a:t>
            </a:r>
            <a:endParaRPr lang="en-IN" dirty="0"/>
          </a:p>
        </p:txBody>
      </p:sp>
    </p:spTree>
    <p:extLst>
      <p:ext uri="{BB962C8B-B14F-4D97-AF65-F5344CB8AC3E}">
        <p14:creationId xmlns:p14="http://schemas.microsoft.com/office/powerpoint/2010/main" val="93264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029"/>
            <a:ext cx="10515600" cy="969153"/>
          </a:xfrm>
        </p:spPr>
        <p:txBody>
          <a:bodyPr/>
          <a:lstStyle/>
          <a:p>
            <a:r>
              <a:rPr lang="en-US" b="1" dirty="0">
                <a:solidFill>
                  <a:schemeClr val="tx1">
                    <a:lumMod val="95000"/>
                    <a:lumOff val="5000"/>
                  </a:schemeClr>
                </a:solidFill>
              </a:rPr>
              <a:t>Risk Involved</a:t>
            </a:r>
            <a:endParaRPr lang="en-US" dirty="0"/>
          </a:p>
        </p:txBody>
      </p:sp>
      <p:sp>
        <p:nvSpPr>
          <p:cNvPr id="4" name="Date Placeholder 3"/>
          <p:cNvSpPr>
            <a:spLocks noGrp="1"/>
          </p:cNvSpPr>
          <p:nvPr>
            <p:ph type="dt" sz="half" idx="10"/>
          </p:nvPr>
        </p:nvSpPr>
        <p:spPr/>
        <p:txBody>
          <a:bodyPr/>
          <a:lstStyle/>
          <a:p>
            <a:fld id="{17D8DC8D-F771-4392-B118-C220E83B2BDC}" type="datetime1">
              <a:rPr lang="en-US" smtClean="0"/>
              <a:t>11/14/2022</a:t>
            </a:fld>
            <a:endParaRPr lang="en-US"/>
          </a:p>
        </p:txBody>
      </p:sp>
      <p:sp>
        <p:nvSpPr>
          <p:cNvPr id="5" name="Footer Placeholder 4"/>
          <p:cNvSpPr>
            <a:spLocks noGrp="1"/>
          </p:cNvSpPr>
          <p:nvPr>
            <p:ph type="ftr" sz="quarter" idx="11"/>
          </p:nvPr>
        </p:nvSpPr>
        <p:spPr/>
        <p:txBody>
          <a:bodyPr/>
          <a:lstStyle/>
          <a:p>
            <a:r>
              <a:rPr lang="en-US"/>
              <a:t>Indira College of Engineering &amp; Management, Parandwadi</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pPr/>
              <a:t>19</a:t>
            </a:fld>
            <a:endParaRPr lang="en-US"/>
          </a:p>
        </p:txBody>
      </p:sp>
      <p:sp>
        <p:nvSpPr>
          <p:cNvPr id="7" name="Content Placeholder 2"/>
          <p:cNvSpPr>
            <a:spLocks noGrp="1"/>
          </p:cNvSpPr>
          <p:nvPr>
            <p:ph idx="1"/>
          </p:nvPr>
        </p:nvSpPr>
        <p:spPr>
          <a:xfrm>
            <a:off x="838200" y="1591137"/>
            <a:ext cx="10515600" cy="4279753"/>
          </a:xfrm>
        </p:spPr>
        <p:txBody>
          <a:bodyPr/>
          <a:lstStyle/>
          <a:p>
            <a:pPr>
              <a:lnSpc>
                <a:spcPct val="150000"/>
              </a:lnSpc>
            </a:pPr>
            <a:r>
              <a:rPr lang="en-US" sz="2400" dirty="0"/>
              <a:t>Buyer side fraud:- One can use fake buyer accounts or id for misuse of digital card.</a:t>
            </a:r>
          </a:p>
          <a:p>
            <a:pPr>
              <a:lnSpc>
                <a:spcPct val="150000"/>
              </a:lnSpc>
            </a:pPr>
            <a:r>
              <a:rPr lang="en-US" sz="2400" dirty="0"/>
              <a:t>Cyber security frauds:- Account takeover , identity theft, card details theft.</a:t>
            </a:r>
          </a:p>
          <a:p>
            <a:pPr>
              <a:lnSpc>
                <a:spcPct val="150000"/>
              </a:lnSpc>
            </a:pPr>
            <a:r>
              <a:rPr lang="en-US" sz="2400" i="0" dirty="0"/>
              <a:t>All time access:- Availability of Internet.</a:t>
            </a:r>
            <a:endParaRPr lang="en-US" sz="2400" dirty="0"/>
          </a:p>
        </p:txBody>
      </p:sp>
    </p:spTree>
    <p:extLst>
      <p:ext uri="{BB962C8B-B14F-4D97-AF65-F5344CB8AC3E}">
        <p14:creationId xmlns:p14="http://schemas.microsoft.com/office/powerpoint/2010/main" val="2281769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50108"/>
          </a:xfrm>
          <a:noFill/>
        </p:spPr>
        <p:style>
          <a:lnRef idx="3">
            <a:schemeClr val="lt1"/>
          </a:lnRef>
          <a:fillRef idx="1">
            <a:schemeClr val="accent4"/>
          </a:fillRef>
          <a:effectRef idx="1">
            <a:schemeClr val="accent4"/>
          </a:effectRef>
          <a:fontRef idx="minor">
            <a:schemeClr val="lt1"/>
          </a:fontRef>
        </p:style>
        <p:txBody>
          <a:bodyPr/>
          <a:lstStyle/>
          <a:p>
            <a:r>
              <a:rPr lang="en-US" b="1" dirty="0">
                <a:solidFill>
                  <a:schemeClr val="tx1">
                    <a:lumMod val="95000"/>
                    <a:lumOff val="5000"/>
                  </a:schemeClr>
                </a:solidFill>
              </a:rPr>
              <a:t>Agenda</a:t>
            </a:r>
          </a:p>
        </p:txBody>
      </p:sp>
      <p:sp>
        <p:nvSpPr>
          <p:cNvPr id="4" name="Date Placeholder 3"/>
          <p:cNvSpPr>
            <a:spLocks noGrp="1"/>
          </p:cNvSpPr>
          <p:nvPr>
            <p:ph type="dt" sz="half" idx="10"/>
          </p:nvPr>
        </p:nvSpPr>
        <p:spPr/>
        <p:txBody>
          <a:bodyPr/>
          <a:lstStyle/>
          <a:p>
            <a:fld id="{17D8DC8D-F771-4392-B118-C220E83B2BDC}" type="datetime1">
              <a:rPr lang="en-US" smtClean="0"/>
              <a:t>11/14/2022</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2</a:t>
            </a:fld>
            <a:endParaRPr lang="en-US"/>
          </a:p>
        </p:txBody>
      </p:sp>
      <p:sp>
        <p:nvSpPr>
          <p:cNvPr id="3" name="TextBox 2"/>
          <p:cNvSpPr txBox="1"/>
          <p:nvPr/>
        </p:nvSpPr>
        <p:spPr>
          <a:xfrm>
            <a:off x="1114815" y="1134193"/>
            <a:ext cx="10747331" cy="5332229"/>
          </a:xfrm>
          <a:prstGeom prst="rect">
            <a:avLst/>
          </a:prstGeom>
          <a:noFill/>
        </p:spPr>
        <p:txBody>
          <a:bodyPr wrap="square" rtlCol="0">
            <a:spAutoFit/>
          </a:bodyPr>
          <a:lstStyle/>
          <a:p>
            <a:pPr>
              <a:lnSpc>
                <a:spcPct val="150000"/>
              </a:lnSpc>
            </a:pPr>
            <a:r>
              <a:rPr lang="en-US" sz="2000" dirty="0"/>
              <a:t>1.Aim</a:t>
            </a:r>
          </a:p>
          <a:p>
            <a:pPr>
              <a:lnSpc>
                <a:spcPct val="150000"/>
              </a:lnSpc>
            </a:pPr>
            <a:r>
              <a:rPr lang="en-US" sz="2000" dirty="0"/>
              <a:t>2.Literature Survey</a:t>
            </a:r>
          </a:p>
          <a:p>
            <a:pPr>
              <a:lnSpc>
                <a:spcPct val="150000"/>
              </a:lnSpc>
            </a:pPr>
            <a:r>
              <a:rPr lang="en-US" sz="2000" dirty="0"/>
              <a:t>3.Motivation</a:t>
            </a:r>
          </a:p>
          <a:p>
            <a:pPr>
              <a:lnSpc>
                <a:spcPct val="150000"/>
              </a:lnSpc>
            </a:pPr>
            <a:r>
              <a:rPr lang="en-US" sz="2000" dirty="0"/>
              <a:t>4.Objectives</a:t>
            </a:r>
          </a:p>
          <a:p>
            <a:pPr>
              <a:lnSpc>
                <a:spcPct val="150000"/>
              </a:lnSpc>
            </a:pPr>
            <a:r>
              <a:rPr lang="en-US" sz="2000" dirty="0"/>
              <a:t>5.Proposed System</a:t>
            </a:r>
          </a:p>
          <a:p>
            <a:pPr>
              <a:lnSpc>
                <a:spcPct val="150000"/>
              </a:lnSpc>
            </a:pPr>
            <a:r>
              <a:rPr lang="en-US" sz="2000" dirty="0"/>
              <a:t>6.H/W and S/W to be used and Overall Cost requirements</a:t>
            </a:r>
          </a:p>
          <a:p>
            <a:pPr>
              <a:lnSpc>
                <a:spcPct val="150000"/>
              </a:lnSpc>
            </a:pPr>
            <a:r>
              <a:rPr lang="en-US" sz="2000" dirty="0"/>
              <a:t>7.Planning and Scheduling of Project(Gantt Chart)</a:t>
            </a:r>
          </a:p>
          <a:p>
            <a:pPr>
              <a:lnSpc>
                <a:spcPct val="150000"/>
              </a:lnSpc>
            </a:pPr>
            <a:r>
              <a:rPr lang="en-US" sz="2000" dirty="0"/>
              <a:t>8.Risk Involved</a:t>
            </a:r>
          </a:p>
          <a:p>
            <a:pPr>
              <a:lnSpc>
                <a:spcPct val="150000"/>
              </a:lnSpc>
            </a:pPr>
            <a:r>
              <a:rPr lang="en-US" sz="2000" dirty="0"/>
              <a:t>9.Social Aspect</a:t>
            </a:r>
          </a:p>
          <a:p>
            <a:pPr>
              <a:lnSpc>
                <a:spcPct val="150000"/>
              </a:lnSpc>
            </a:pPr>
            <a:r>
              <a:rPr lang="en-US" sz="2000" dirty="0"/>
              <a:t>10.Conclusion</a:t>
            </a:r>
          </a:p>
          <a:p>
            <a:pPr>
              <a:lnSpc>
                <a:spcPct val="150000"/>
              </a:lnSpc>
            </a:pPr>
            <a:r>
              <a:rPr lang="en-US" sz="2000" dirty="0"/>
              <a:t>11.References</a:t>
            </a:r>
            <a:endParaRPr lang="en-IN" sz="2000" dirty="0"/>
          </a:p>
          <a:p>
            <a:endParaRPr lang="en-US" sz="1050" dirty="0"/>
          </a:p>
        </p:txBody>
      </p:sp>
    </p:spTree>
    <p:extLst>
      <p:ext uri="{BB962C8B-B14F-4D97-AF65-F5344CB8AC3E}">
        <p14:creationId xmlns:p14="http://schemas.microsoft.com/office/powerpoint/2010/main" val="636913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029"/>
            <a:ext cx="10515600" cy="754210"/>
          </a:xfrm>
        </p:spPr>
        <p:txBody>
          <a:bodyPr/>
          <a:lstStyle/>
          <a:p>
            <a:r>
              <a:rPr lang="en-US" b="1" dirty="0">
                <a:solidFill>
                  <a:schemeClr val="tx1">
                    <a:lumMod val="95000"/>
                    <a:lumOff val="5000"/>
                  </a:schemeClr>
                </a:solidFill>
              </a:rPr>
              <a:t>Social Aspect</a:t>
            </a:r>
            <a:endParaRPr lang="en-US" b="1" dirty="0"/>
          </a:p>
        </p:txBody>
      </p:sp>
      <p:sp>
        <p:nvSpPr>
          <p:cNvPr id="3" name="Content Placeholder 2"/>
          <p:cNvSpPr>
            <a:spLocks noGrp="1"/>
          </p:cNvSpPr>
          <p:nvPr>
            <p:ph idx="1"/>
          </p:nvPr>
        </p:nvSpPr>
        <p:spPr>
          <a:xfrm>
            <a:off x="838200" y="1752747"/>
            <a:ext cx="10515600" cy="5105253"/>
          </a:xfrm>
        </p:spPr>
        <p:txBody>
          <a:bodyPr>
            <a:normAutofit/>
          </a:bodyPr>
          <a:lstStyle/>
          <a:p>
            <a:pPr>
              <a:lnSpc>
                <a:spcPct val="150000"/>
              </a:lnSpc>
            </a:pPr>
            <a:r>
              <a:rPr lang="en-IN" sz="2200" dirty="0"/>
              <a:t>Communication and Interaction</a:t>
            </a:r>
          </a:p>
          <a:p>
            <a:pPr>
              <a:lnSpc>
                <a:spcPct val="150000"/>
              </a:lnSpc>
            </a:pPr>
            <a:r>
              <a:rPr lang="en-IN" sz="2200" dirty="0"/>
              <a:t>Business Improvements</a:t>
            </a:r>
          </a:p>
          <a:p>
            <a:pPr>
              <a:lnSpc>
                <a:spcPct val="150000"/>
              </a:lnSpc>
            </a:pPr>
            <a:r>
              <a:rPr lang="en-IN" sz="2200" dirty="0"/>
              <a:t>Marketing</a:t>
            </a:r>
          </a:p>
          <a:p>
            <a:pPr>
              <a:lnSpc>
                <a:spcPct val="150000"/>
              </a:lnSpc>
            </a:pPr>
            <a:r>
              <a:rPr lang="en-IN" sz="2200" dirty="0"/>
              <a:t>A less use of Paper</a:t>
            </a:r>
          </a:p>
          <a:p>
            <a:pPr>
              <a:lnSpc>
                <a:spcPct val="150000"/>
              </a:lnSpc>
            </a:pPr>
            <a:r>
              <a:rPr lang="en-US" sz="2200" dirty="0"/>
              <a:t>Accessibility for All</a:t>
            </a:r>
          </a:p>
          <a:p>
            <a:pPr>
              <a:lnSpc>
                <a:spcPct val="150000"/>
              </a:lnSpc>
            </a:pPr>
            <a:r>
              <a:rPr lang="en-US" sz="2200" dirty="0"/>
              <a:t>Multiple Media Formats to one Paperless Card</a:t>
            </a:r>
          </a:p>
        </p:txBody>
      </p:sp>
      <p:sp>
        <p:nvSpPr>
          <p:cNvPr id="4" name="Date Placeholder 3"/>
          <p:cNvSpPr>
            <a:spLocks noGrp="1"/>
          </p:cNvSpPr>
          <p:nvPr>
            <p:ph type="dt" sz="half" idx="10"/>
          </p:nvPr>
        </p:nvSpPr>
        <p:spPr/>
        <p:txBody>
          <a:bodyPr/>
          <a:lstStyle/>
          <a:p>
            <a:fld id="{17D8DC8D-F771-4392-B118-C220E83B2BDC}" type="datetime1">
              <a:rPr lang="en-US" smtClean="0"/>
              <a:t>11/14/2022</a:t>
            </a:fld>
            <a:endParaRPr lang="en-US"/>
          </a:p>
        </p:txBody>
      </p:sp>
      <p:sp>
        <p:nvSpPr>
          <p:cNvPr id="5" name="Footer Placeholder 4"/>
          <p:cNvSpPr>
            <a:spLocks noGrp="1"/>
          </p:cNvSpPr>
          <p:nvPr>
            <p:ph type="ftr" sz="quarter" idx="11"/>
          </p:nvPr>
        </p:nvSpPr>
        <p:spPr/>
        <p:txBody>
          <a:bodyPr/>
          <a:lstStyle/>
          <a:p>
            <a:r>
              <a:rPr lang="en-US"/>
              <a:t>Indira College of Engineering &amp; Management, Parandwadi</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pPr/>
              <a:t>20</a:t>
            </a:fld>
            <a:endParaRPr lang="en-US"/>
          </a:p>
        </p:txBody>
      </p:sp>
    </p:spTree>
    <p:extLst>
      <p:ext uri="{BB962C8B-B14F-4D97-AF65-F5344CB8AC3E}">
        <p14:creationId xmlns:p14="http://schemas.microsoft.com/office/powerpoint/2010/main" val="782071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50108"/>
          </a:xfrm>
          <a:noFill/>
        </p:spPr>
        <p:style>
          <a:lnRef idx="3">
            <a:schemeClr val="lt1"/>
          </a:lnRef>
          <a:fillRef idx="1">
            <a:schemeClr val="accent4"/>
          </a:fillRef>
          <a:effectRef idx="1">
            <a:schemeClr val="accent4"/>
          </a:effectRef>
          <a:fontRef idx="minor">
            <a:schemeClr val="lt1"/>
          </a:fontRef>
        </p:style>
        <p:txBody>
          <a:bodyPr>
            <a:normAutofit/>
          </a:bodyPr>
          <a:lstStyle/>
          <a:p>
            <a:r>
              <a:rPr lang="en-US" b="1" dirty="0">
                <a:solidFill>
                  <a:schemeClr val="tx1">
                    <a:lumMod val="95000"/>
                    <a:lumOff val="5000"/>
                  </a:schemeClr>
                </a:solidFill>
              </a:rPr>
              <a:t>Conclusion</a:t>
            </a:r>
          </a:p>
        </p:txBody>
      </p:sp>
      <p:sp>
        <p:nvSpPr>
          <p:cNvPr id="4" name="Date Placeholder 3"/>
          <p:cNvSpPr>
            <a:spLocks noGrp="1"/>
          </p:cNvSpPr>
          <p:nvPr>
            <p:ph type="dt" sz="half" idx="10"/>
          </p:nvPr>
        </p:nvSpPr>
        <p:spPr/>
        <p:txBody>
          <a:bodyPr/>
          <a:lstStyle/>
          <a:p>
            <a:fld id="{17D8DC8D-F771-4392-B118-C220E83B2BDC}" type="datetime1">
              <a:rPr lang="en-US" smtClean="0"/>
              <a:t>11/14/2022</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21</a:t>
            </a:fld>
            <a:endParaRPr lang="en-US"/>
          </a:p>
        </p:txBody>
      </p:sp>
      <p:sp>
        <p:nvSpPr>
          <p:cNvPr id="10" name="TextBox 9"/>
          <p:cNvSpPr txBox="1"/>
          <p:nvPr/>
        </p:nvSpPr>
        <p:spPr>
          <a:xfrm>
            <a:off x="838200" y="1237743"/>
            <a:ext cx="10515600" cy="4602029"/>
          </a:xfrm>
          <a:prstGeom prst="rect">
            <a:avLst/>
          </a:prstGeom>
          <a:noFill/>
        </p:spPr>
        <p:txBody>
          <a:bodyPr wrap="square" rtlCol="0">
            <a:spAutoFit/>
          </a:bodyPr>
          <a:lstStyle/>
          <a:p>
            <a:pPr marL="342900" indent="-342900" fontAlgn="base">
              <a:lnSpc>
                <a:spcPct val="150000"/>
              </a:lnSpc>
              <a:buFont typeface="Arial" panose="020B0604020202020204" pitchFamily="34" charset="0"/>
              <a:buChar char="•"/>
            </a:pPr>
            <a:r>
              <a:rPr lang="en-IN" sz="2200" dirty="0"/>
              <a:t>Augmented reality cards will replace the traditional paper cards and will acts as your virtual advertisement, bringing people additional valuable content about you, which you couldn't possibly fit onto a regular card.</a:t>
            </a:r>
          </a:p>
          <a:p>
            <a:pPr marL="342900" indent="-342900" fontAlgn="base">
              <a:lnSpc>
                <a:spcPct val="150000"/>
              </a:lnSpc>
              <a:buFont typeface="Arial" panose="020B0604020202020204" pitchFamily="34" charset="0"/>
              <a:buChar char="•"/>
            </a:pPr>
            <a:r>
              <a:rPr lang="en-IN" sz="2200" dirty="0"/>
              <a:t>It'll turn your basic text card into a digital billboard.</a:t>
            </a:r>
          </a:p>
          <a:p>
            <a:pPr marL="342900" indent="-342900" fontAlgn="base">
              <a:lnSpc>
                <a:spcPct val="150000"/>
              </a:lnSpc>
              <a:buFont typeface="Arial" panose="020B0604020202020204" pitchFamily="34" charset="0"/>
              <a:buChar char="•"/>
            </a:pPr>
            <a:r>
              <a:rPr lang="en-IN" sz="2200" dirty="0"/>
              <a:t>You get to add additional content about you, which you couldn’t possibly fit onto a regular card. </a:t>
            </a:r>
          </a:p>
          <a:p>
            <a:pPr marL="342900" indent="-342900" fontAlgn="base">
              <a:lnSpc>
                <a:spcPct val="150000"/>
              </a:lnSpc>
              <a:buFont typeface="Arial" panose="020B0604020202020204" pitchFamily="34" charset="0"/>
              <a:buChar char="•"/>
            </a:pPr>
            <a:r>
              <a:rPr lang="en-IN" sz="2200" dirty="0"/>
              <a:t>This can range from videos about your business to links to your social media, website, and call-to-actions.</a:t>
            </a:r>
          </a:p>
          <a:p>
            <a:pPr marL="342900" indent="-342900" fontAlgn="base">
              <a:lnSpc>
                <a:spcPct val="150000"/>
              </a:lnSpc>
              <a:buFont typeface="Arial" panose="020B0604020202020204" pitchFamily="34" charset="0"/>
              <a:buChar char="•"/>
            </a:pPr>
            <a:r>
              <a:rPr lang="en-IN" sz="2200" dirty="0"/>
              <a:t>The physical design looks very similar to an ordinary card.</a:t>
            </a:r>
          </a:p>
        </p:txBody>
      </p:sp>
    </p:spTree>
    <p:extLst>
      <p:ext uri="{BB962C8B-B14F-4D97-AF65-F5344CB8AC3E}">
        <p14:creationId xmlns:p14="http://schemas.microsoft.com/office/powerpoint/2010/main" val="279152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029"/>
            <a:ext cx="10515600" cy="950108"/>
          </a:xfrm>
          <a:noFill/>
        </p:spPr>
        <p:style>
          <a:lnRef idx="3">
            <a:schemeClr val="lt1"/>
          </a:lnRef>
          <a:fillRef idx="1">
            <a:schemeClr val="accent4"/>
          </a:fillRef>
          <a:effectRef idx="1">
            <a:schemeClr val="accent4"/>
          </a:effectRef>
          <a:fontRef idx="minor">
            <a:schemeClr val="lt1"/>
          </a:fontRef>
        </p:style>
        <p:txBody>
          <a:bodyPr>
            <a:normAutofit/>
          </a:bodyPr>
          <a:lstStyle/>
          <a:p>
            <a:r>
              <a:rPr lang="en-US" b="1" dirty="0">
                <a:solidFill>
                  <a:schemeClr val="tx1">
                    <a:lumMod val="95000"/>
                    <a:lumOff val="5000"/>
                  </a:schemeClr>
                </a:solidFill>
              </a:rPr>
              <a:t>References</a:t>
            </a:r>
          </a:p>
        </p:txBody>
      </p:sp>
      <p:sp>
        <p:nvSpPr>
          <p:cNvPr id="4" name="Date Placeholder 3"/>
          <p:cNvSpPr>
            <a:spLocks noGrp="1"/>
          </p:cNvSpPr>
          <p:nvPr>
            <p:ph type="dt" sz="half" idx="10"/>
          </p:nvPr>
        </p:nvSpPr>
        <p:spPr/>
        <p:txBody>
          <a:bodyPr/>
          <a:lstStyle/>
          <a:p>
            <a:fld id="{17D8DC8D-F771-4392-B118-C220E83B2BDC}" type="datetime1">
              <a:rPr lang="en-US" smtClean="0"/>
              <a:t>11/14/2022</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22</a:t>
            </a:fld>
            <a:endParaRPr lang="en-US"/>
          </a:p>
        </p:txBody>
      </p:sp>
      <p:sp>
        <p:nvSpPr>
          <p:cNvPr id="8" name="Content Placeholder 2"/>
          <p:cNvSpPr>
            <a:spLocks noGrp="1"/>
          </p:cNvSpPr>
          <p:nvPr>
            <p:ph sz="quarter" idx="1"/>
          </p:nvPr>
        </p:nvSpPr>
        <p:spPr>
          <a:xfrm>
            <a:off x="838200" y="1340967"/>
            <a:ext cx="10515600" cy="4754563"/>
          </a:xfrm>
        </p:spPr>
        <p:txBody>
          <a:bodyPr>
            <a:normAutofit fontScale="92500" lnSpcReduction="10000"/>
          </a:bodyPr>
          <a:lstStyle/>
          <a:p>
            <a:pPr marL="514350" lvl="0" indent="-514350" algn="just">
              <a:buAutoNum type="arabicParenR"/>
            </a:pPr>
            <a:r>
              <a:rPr lang="en-IN" sz="2000" dirty="0"/>
              <a:t>XIUQUAN QIAO, PEI REN, SCHAHRAM DUSTDAR, Fellow IEEE, LING LIU, Fellow IEEE, HUADONG MA, AND JUNLIANG CHEN “Web AR: A Promising Future for Mobile Augmented Reality—State of the Art, Challenges, and Insights” IEEE Volume 107, Issues 4, page no. 651-666.</a:t>
            </a:r>
          </a:p>
          <a:p>
            <a:pPr marL="514350" lvl="0" indent="-514350" algn="just">
              <a:buAutoNum type="arabicParenR"/>
            </a:pPr>
            <a:r>
              <a:rPr lang="en-IN" sz="2000" dirty="0"/>
              <a:t> ELHAM BARATALI, MOHD HELMI BIN ABD.RAHIM, BEHRANG PARHIZKAR, ZAHRA 6 MOHANA GEBRIL “EFFECTIVE OF AUGMENTED REALITY (AR) IN MARKETING COMMUNICATION; A CASE STUDY ON BRAND INTERACTIVE ADVERTISING” IJMAS Volume 2, Issues 4, page no. 133-137. </a:t>
            </a:r>
          </a:p>
          <a:p>
            <a:pPr marL="514350" lvl="0" indent="-514350" algn="just">
              <a:buAutoNum type="arabicParenR"/>
            </a:pPr>
            <a:r>
              <a:rPr lang="en-IN" sz="2000" dirty="0"/>
              <a:t>BEHRANG PARHIZKAR, ASHRAF ABBAS M. AL-MODWAHI, ARASH HABIBI LASHKARI, MOHAMMAD MEHDI BARTARIPOU , HOSSEIN REZA BABAE “A Survey on Web-based AR Applications” IJCSI Volume 8, Issues 4, page no. 471-479. </a:t>
            </a:r>
          </a:p>
          <a:p>
            <a:pPr marL="514350" lvl="0" indent="-514350" algn="just">
              <a:buAutoNum type="arabicParenR"/>
            </a:pPr>
            <a:r>
              <a:rPr lang="en-IN" sz="2000" dirty="0"/>
              <a:t>JULES WHITE, DOUGLAS C. SCHMIDT, MANI GOLPARVAR-FARD “Applications of Augmented Reality” IEEE Volume 102, Issues 2, page no. 120-123. </a:t>
            </a:r>
          </a:p>
          <a:p>
            <a:pPr marL="514350" lvl="0" indent="-514350" algn="just">
              <a:buAutoNum type="arabicParenR"/>
            </a:pPr>
            <a:r>
              <a:rPr lang="en-IN" sz="2000" dirty="0"/>
              <a:t>Vikas Tiwari, Vijay Prakash Tiwari, </a:t>
            </a:r>
            <a:r>
              <a:rPr lang="en-IN" sz="2000" dirty="0" err="1"/>
              <a:t>Dhruvesh</a:t>
            </a:r>
            <a:r>
              <a:rPr lang="en-IN" sz="2000" dirty="0"/>
              <a:t> </a:t>
            </a:r>
            <a:r>
              <a:rPr lang="en-IN" sz="2000" dirty="0" err="1"/>
              <a:t>Chudasama</a:t>
            </a:r>
            <a:r>
              <a:rPr lang="en-IN" sz="2000" dirty="0"/>
              <a:t>, Prof. Kumkum </a:t>
            </a:r>
            <a:r>
              <a:rPr lang="en-IN" sz="2000" dirty="0" err="1"/>
              <a:t>Bala</a:t>
            </a:r>
            <a:r>
              <a:rPr lang="en-IN" sz="2000" dirty="0"/>
              <a:t> “Augmented Reality and Its Technologies” IRJET Volume 03, Issue 04, page no.1416-1420. </a:t>
            </a:r>
          </a:p>
          <a:p>
            <a:pPr marL="514350" lvl="0" indent="-514350" algn="just">
              <a:buAutoNum type="arabicParenR"/>
            </a:pPr>
            <a:r>
              <a:rPr lang="en-IN" sz="2000" dirty="0"/>
              <a:t>R. Silva, J.C. Oliveira, G.A. </a:t>
            </a:r>
            <a:r>
              <a:rPr lang="en-IN" sz="2000" dirty="0" err="1"/>
              <a:t>Giraldi</a:t>
            </a:r>
            <a:r>
              <a:rPr lang="en-IN" sz="2000" dirty="0"/>
              <a:t> “Introduction to Augmented Reality” National Laboratory for Scientific Computation Volume 36 , Issues 333, page no. 1-11. </a:t>
            </a:r>
            <a:endParaRPr lang="en-IN" altLang="en-US" sz="3200" dirty="0"/>
          </a:p>
        </p:txBody>
      </p:sp>
    </p:spTree>
    <p:extLst>
      <p:ext uri="{BB962C8B-B14F-4D97-AF65-F5344CB8AC3E}">
        <p14:creationId xmlns:p14="http://schemas.microsoft.com/office/powerpoint/2010/main" val="358483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86838D-E063-89F1-9705-34898B215A7A}"/>
              </a:ext>
            </a:extLst>
          </p:cNvPr>
          <p:cNvSpPr>
            <a:spLocks noGrp="1"/>
          </p:cNvSpPr>
          <p:nvPr>
            <p:ph idx="1"/>
          </p:nvPr>
        </p:nvSpPr>
        <p:spPr>
          <a:xfrm>
            <a:off x="838200" y="885593"/>
            <a:ext cx="10515600" cy="5750815"/>
          </a:xfrm>
        </p:spPr>
        <p:txBody>
          <a:bodyPr>
            <a:normAutofit/>
          </a:bodyPr>
          <a:lstStyle/>
          <a:p>
            <a:pPr marL="0" indent="0" algn="ctr">
              <a:buNone/>
            </a:pPr>
            <a:endParaRPr lang="en-US" sz="6000" dirty="0"/>
          </a:p>
          <a:p>
            <a:pPr marL="0" indent="0" algn="ctr">
              <a:buNone/>
            </a:pPr>
            <a:endParaRPr lang="en-US" sz="6000" dirty="0"/>
          </a:p>
          <a:p>
            <a:pPr marL="0" indent="0" algn="ctr">
              <a:buNone/>
            </a:pPr>
            <a:r>
              <a:rPr lang="en-US" sz="6000" i="1" dirty="0"/>
              <a:t>Thank You!</a:t>
            </a:r>
            <a:endParaRPr lang="en-IN" sz="6000" i="1" dirty="0"/>
          </a:p>
        </p:txBody>
      </p:sp>
      <p:sp>
        <p:nvSpPr>
          <p:cNvPr id="4" name="Date Placeholder 3">
            <a:extLst>
              <a:ext uri="{FF2B5EF4-FFF2-40B4-BE49-F238E27FC236}">
                <a16:creationId xmlns:a16="http://schemas.microsoft.com/office/drawing/2014/main" id="{483AA7C1-A9F1-33F5-4EF8-6A9674DBF2D4}"/>
              </a:ext>
            </a:extLst>
          </p:cNvPr>
          <p:cNvSpPr>
            <a:spLocks noGrp="1"/>
          </p:cNvSpPr>
          <p:nvPr>
            <p:ph type="dt" sz="half" idx="10"/>
          </p:nvPr>
        </p:nvSpPr>
        <p:spPr/>
        <p:txBody>
          <a:bodyPr/>
          <a:lstStyle/>
          <a:p>
            <a:fld id="{17D8DC8D-F771-4392-B118-C220E83B2BDC}" type="datetime1">
              <a:rPr lang="en-US" smtClean="0"/>
              <a:t>11/14/2022</a:t>
            </a:fld>
            <a:endParaRPr lang="en-US"/>
          </a:p>
        </p:txBody>
      </p:sp>
      <p:sp>
        <p:nvSpPr>
          <p:cNvPr id="5" name="Footer Placeholder 4">
            <a:extLst>
              <a:ext uri="{FF2B5EF4-FFF2-40B4-BE49-F238E27FC236}">
                <a16:creationId xmlns:a16="http://schemas.microsoft.com/office/drawing/2014/main" id="{9F726140-AA99-3C9D-CEBE-4F7E7D52B97C}"/>
              </a:ext>
            </a:extLst>
          </p:cNvPr>
          <p:cNvSpPr>
            <a:spLocks noGrp="1"/>
          </p:cNvSpPr>
          <p:nvPr>
            <p:ph type="ftr" sz="quarter" idx="11"/>
          </p:nvPr>
        </p:nvSpPr>
        <p:spPr/>
        <p:txBody>
          <a:bodyPr/>
          <a:lstStyle/>
          <a:p>
            <a:r>
              <a:rPr lang="en-US"/>
              <a:t>Indira College of Engineering &amp; Management, Parandwadi</a:t>
            </a:r>
            <a:endParaRPr lang="en-US" dirty="0"/>
          </a:p>
        </p:txBody>
      </p:sp>
      <p:sp>
        <p:nvSpPr>
          <p:cNvPr id="6" name="Slide Number Placeholder 5">
            <a:extLst>
              <a:ext uri="{FF2B5EF4-FFF2-40B4-BE49-F238E27FC236}">
                <a16:creationId xmlns:a16="http://schemas.microsoft.com/office/drawing/2014/main" id="{6BB7878C-4B7F-294C-485E-431C475FC11A}"/>
              </a:ext>
            </a:extLst>
          </p:cNvPr>
          <p:cNvSpPr>
            <a:spLocks noGrp="1"/>
          </p:cNvSpPr>
          <p:nvPr>
            <p:ph type="sldNum" sz="quarter" idx="12"/>
          </p:nvPr>
        </p:nvSpPr>
        <p:spPr/>
        <p:txBody>
          <a:bodyPr/>
          <a:lstStyle/>
          <a:p>
            <a:fld id="{ACB160E8-E870-46BA-8C3F-B490E99DB9E1}" type="slidenum">
              <a:rPr lang="en-US" smtClean="0"/>
              <a:pPr/>
              <a:t>23</a:t>
            </a:fld>
            <a:endParaRPr lang="en-US"/>
          </a:p>
        </p:txBody>
      </p:sp>
    </p:spTree>
    <p:extLst>
      <p:ext uri="{BB962C8B-B14F-4D97-AF65-F5344CB8AC3E}">
        <p14:creationId xmlns:p14="http://schemas.microsoft.com/office/powerpoint/2010/main" val="104383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029"/>
            <a:ext cx="10515600" cy="950108"/>
          </a:xfrm>
          <a:noFill/>
        </p:spPr>
        <p:style>
          <a:lnRef idx="3">
            <a:schemeClr val="lt1"/>
          </a:lnRef>
          <a:fillRef idx="1">
            <a:schemeClr val="accent4"/>
          </a:fillRef>
          <a:effectRef idx="1">
            <a:schemeClr val="accent4"/>
          </a:effectRef>
          <a:fontRef idx="minor">
            <a:schemeClr val="lt1"/>
          </a:fontRef>
        </p:style>
        <p:txBody>
          <a:bodyPr/>
          <a:lstStyle/>
          <a:p>
            <a:r>
              <a:rPr lang="en-US" b="1" dirty="0">
                <a:solidFill>
                  <a:schemeClr val="tx1">
                    <a:lumMod val="95000"/>
                    <a:lumOff val="5000"/>
                  </a:schemeClr>
                </a:solidFill>
              </a:rPr>
              <a:t>Aim</a:t>
            </a:r>
          </a:p>
        </p:txBody>
      </p:sp>
      <p:sp>
        <p:nvSpPr>
          <p:cNvPr id="4" name="Date Placeholder 3"/>
          <p:cNvSpPr>
            <a:spLocks noGrp="1"/>
          </p:cNvSpPr>
          <p:nvPr>
            <p:ph type="dt" sz="half" idx="10"/>
          </p:nvPr>
        </p:nvSpPr>
        <p:spPr/>
        <p:txBody>
          <a:bodyPr/>
          <a:lstStyle/>
          <a:p>
            <a:fld id="{17D8DC8D-F771-4392-B118-C220E83B2BDC}" type="datetime1">
              <a:rPr lang="en-US" smtClean="0"/>
              <a:t>11/14/2022</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3</a:t>
            </a:fld>
            <a:endParaRPr lang="en-US"/>
          </a:p>
        </p:txBody>
      </p:sp>
      <p:sp>
        <p:nvSpPr>
          <p:cNvPr id="9" name="TextBox 8"/>
          <p:cNvSpPr txBox="1"/>
          <p:nvPr/>
        </p:nvSpPr>
        <p:spPr>
          <a:xfrm>
            <a:off x="838200" y="1645762"/>
            <a:ext cx="10515600" cy="1047210"/>
          </a:xfrm>
          <a:prstGeom prst="rect">
            <a:avLst/>
          </a:prstGeom>
          <a:noFill/>
        </p:spPr>
        <p:txBody>
          <a:bodyPr wrap="square" rtlCol="0">
            <a:spAutoFit/>
          </a:bodyPr>
          <a:lstStyle/>
          <a:p>
            <a:pPr>
              <a:lnSpc>
                <a:spcPct val="150000"/>
              </a:lnSpc>
            </a:pPr>
            <a:r>
              <a:rPr lang="en-US" sz="2200" dirty="0"/>
              <a:t>To generate Digital Card with the help of Augmented Reality Technology with the help of web AR and AR.js Framework</a:t>
            </a:r>
          </a:p>
        </p:txBody>
      </p:sp>
    </p:spTree>
    <p:extLst>
      <p:ext uri="{BB962C8B-B14F-4D97-AF65-F5344CB8AC3E}">
        <p14:creationId xmlns:p14="http://schemas.microsoft.com/office/powerpoint/2010/main" val="92553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7" y="0"/>
            <a:ext cx="10515600" cy="885825"/>
          </a:xfrm>
          <a:noFill/>
        </p:spPr>
        <p:style>
          <a:lnRef idx="3">
            <a:schemeClr val="lt1"/>
          </a:lnRef>
          <a:fillRef idx="1">
            <a:schemeClr val="accent4"/>
          </a:fillRef>
          <a:effectRef idx="1">
            <a:schemeClr val="accent4"/>
          </a:effectRef>
          <a:fontRef idx="minor">
            <a:schemeClr val="lt1"/>
          </a:fontRef>
        </p:style>
        <p:txBody>
          <a:bodyPr>
            <a:normAutofit/>
          </a:bodyPr>
          <a:lstStyle/>
          <a:p>
            <a:r>
              <a:rPr lang="en-US" b="1" dirty="0">
                <a:solidFill>
                  <a:schemeClr val="tx1">
                    <a:lumMod val="95000"/>
                    <a:lumOff val="5000"/>
                  </a:schemeClr>
                </a:solidFill>
              </a:rPr>
              <a:t>Literature Survey</a:t>
            </a:r>
          </a:p>
        </p:txBody>
      </p:sp>
      <p:sp>
        <p:nvSpPr>
          <p:cNvPr id="4" name="Date Placeholder 3"/>
          <p:cNvSpPr>
            <a:spLocks noGrp="1"/>
          </p:cNvSpPr>
          <p:nvPr>
            <p:ph type="dt" sz="half" idx="10"/>
          </p:nvPr>
        </p:nvSpPr>
        <p:spPr/>
        <p:txBody>
          <a:bodyPr/>
          <a:lstStyle/>
          <a:p>
            <a:fld id="{17D8DC8D-F771-4392-B118-C220E83B2BDC}" type="datetime1">
              <a:rPr lang="en-US" smtClean="0"/>
              <a:t>11/14/2022</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517648472"/>
              </p:ext>
            </p:extLst>
          </p:nvPr>
        </p:nvGraphicFramePr>
        <p:xfrm>
          <a:off x="838197" y="1128421"/>
          <a:ext cx="10515598" cy="4835549"/>
        </p:xfrm>
        <a:graphic>
          <a:graphicData uri="http://schemas.openxmlformats.org/drawingml/2006/table">
            <a:tbl>
              <a:tblPr firstRow="1" bandRow="1">
                <a:tableStyleId>{5C22544A-7EE6-4342-B048-85BDC9FD1C3A}</a:tableStyleId>
              </a:tblPr>
              <a:tblGrid>
                <a:gridCol w="914401">
                  <a:extLst>
                    <a:ext uri="{9D8B030D-6E8A-4147-A177-3AD203B41FA5}">
                      <a16:colId xmlns:a16="http://schemas.microsoft.com/office/drawing/2014/main" val="20000"/>
                    </a:ext>
                  </a:extLst>
                </a:gridCol>
                <a:gridCol w="3291838">
                  <a:extLst>
                    <a:ext uri="{9D8B030D-6E8A-4147-A177-3AD203B41FA5}">
                      <a16:colId xmlns:a16="http://schemas.microsoft.com/office/drawing/2014/main" val="20001"/>
                    </a:ext>
                  </a:extLst>
                </a:gridCol>
                <a:gridCol w="805816">
                  <a:extLst>
                    <a:ext uri="{9D8B030D-6E8A-4147-A177-3AD203B41FA5}">
                      <a16:colId xmlns:a16="http://schemas.microsoft.com/office/drawing/2014/main" val="20002"/>
                    </a:ext>
                  </a:extLst>
                </a:gridCol>
                <a:gridCol w="3400422">
                  <a:extLst>
                    <a:ext uri="{9D8B030D-6E8A-4147-A177-3AD203B41FA5}">
                      <a16:colId xmlns:a16="http://schemas.microsoft.com/office/drawing/2014/main" val="20003"/>
                    </a:ext>
                  </a:extLst>
                </a:gridCol>
                <a:gridCol w="2103121">
                  <a:extLst>
                    <a:ext uri="{9D8B030D-6E8A-4147-A177-3AD203B41FA5}">
                      <a16:colId xmlns:a16="http://schemas.microsoft.com/office/drawing/2014/main" val="20004"/>
                    </a:ext>
                  </a:extLst>
                </a:gridCol>
              </a:tblGrid>
              <a:tr h="446429">
                <a:tc>
                  <a:txBody>
                    <a:bodyPr/>
                    <a:lstStyle/>
                    <a:p>
                      <a:r>
                        <a:rPr lang="en-US" dirty="0" err="1"/>
                        <a:t>Sr.No</a:t>
                      </a:r>
                      <a:endParaRPr lang="en-US" dirty="0"/>
                    </a:p>
                  </a:txBody>
                  <a:tcPr/>
                </a:tc>
                <a:tc>
                  <a:txBody>
                    <a:bodyPr/>
                    <a:lstStyle/>
                    <a:p>
                      <a:r>
                        <a:rPr lang="en-US" dirty="0"/>
                        <a:t>Title</a:t>
                      </a:r>
                      <a:r>
                        <a:rPr lang="en-US" baseline="0" dirty="0"/>
                        <a:t> of Paper </a:t>
                      </a:r>
                      <a:endParaRPr lang="en-US" dirty="0"/>
                    </a:p>
                  </a:txBody>
                  <a:tcPr/>
                </a:tc>
                <a:tc>
                  <a:txBody>
                    <a:bodyPr/>
                    <a:lstStyle/>
                    <a:p>
                      <a:r>
                        <a:rPr lang="en-US" dirty="0"/>
                        <a:t>Year</a:t>
                      </a:r>
                    </a:p>
                  </a:txBody>
                  <a:tcPr/>
                </a:tc>
                <a:tc>
                  <a:txBody>
                    <a:bodyPr/>
                    <a:lstStyle/>
                    <a:p>
                      <a:r>
                        <a:rPr lang="en-US" dirty="0"/>
                        <a:t>Author</a:t>
                      </a:r>
                    </a:p>
                  </a:txBody>
                  <a:tcPr/>
                </a:tc>
                <a:tc>
                  <a:txBody>
                    <a:bodyPr/>
                    <a:lstStyle/>
                    <a:p>
                      <a:r>
                        <a:rPr lang="en-US" dirty="0"/>
                        <a:t>Key</a:t>
                      </a:r>
                      <a:r>
                        <a:rPr lang="en-US" baseline="0" dirty="0"/>
                        <a:t> Points</a:t>
                      </a:r>
                      <a:endParaRPr lang="en-US" dirty="0"/>
                    </a:p>
                  </a:txBody>
                  <a:tcPr/>
                </a:tc>
                <a:extLst>
                  <a:ext uri="{0D108BD9-81ED-4DB2-BD59-A6C34878D82A}">
                    <a16:rowId xmlns:a16="http://schemas.microsoft.com/office/drawing/2014/main" val="10000"/>
                  </a:ext>
                </a:extLst>
              </a:tr>
              <a:tr h="443628">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Survey on Web-based AR Applications</a:t>
                      </a:r>
                    </a:p>
                  </a:txBody>
                  <a:tcPr/>
                </a:tc>
                <a:tc>
                  <a:txBody>
                    <a:bodyPr/>
                    <a:lstStyle/>
                    <a:p>
                      <a:r>
                        <a:rPr lang="en-US" dirty="0"/>
                        <a:t>2011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err="1"/>
                        <a:t>Behrang</a:t>
                      </a:r>
                      <a:r>
                        <a:rPr lang="en-IN" sz="1800" dirty="0"/>
                        <a:t> </a:t>
                      </a:r>
                      <a:r>
                        <a:rPr lang="en-IN" sz="1800" dirty="0" err="1"/>
                        <a:t>parhizkar</a:t>
                      </a:r>
                      <a:r>
                        <a:rPr lang="en-IN" sz="1800" dirty="0"/>
                        <a:t> , </a:t>
                      </a:r>
                      <a:r>
                        <a:rPr lang="en-IN" sz="1800" dirty="0" err="1"/>
                        <a:t>ashraf</a:t>
                      </a:r>
                      <a:r>
                        <a:rPr lang="en-IN" sz="1800" dirty="0"/>
                        <a:t> abbas m. al-</a:t>
                      </a:r>
                      <a:r>
                        <a:rPr lang="en-IN" sz="1800" dirty="0" err="1"/>
                        <a:t>modwahi</a:t>
                      </a:r>
                      <a:r>
                        <a:rPr lang="en-IN" sz="1800" dirty="0"/>
                        <a:t> , </a:t>
                      </a:r>
                      <a:r>
                        <a:rPr lang="en-IN" sz="1800" dirty="0" err="1"/>
                        <a:t>arash</a:t>
                      </a:r>
                      <a:r>
                        <a:rPr lang="en-IN" sz="1800" dirty="0"/>
                        <a:t> </a:t>
                      </a:r>
                      <a:r>
                        <a:rPr lang="en-IN" sz="1800" dirty="0" err="1"/>
                        <a:t>habibi</a:t>
                      </a:r>
                      <a:r>
                        <a:rPr lang="en-IN" sz="1800" dirty="0"/>
                        <a:t> </a:t>
                      </a:r>
                      <a:r>
                        <a:rPr lang="en-IN" sz="1800" dirty="0" err="1"/>
                        <a:t>lashkari</a:t>
                      </a:r>
                      <a:r>
                        <a:rPr lang="en-IN" sz="1800" dirty="0"/>
                        <a:t> , </a:t>
                      </a:r>
                      <a:r>
                        <a:rPr lang="en-IN" sz="1800" dirty="0" err="1"/>
                        <a:t>mohammad</a:t>
                      </a:r>
                      <a:r>
                        <a:rPr lang="en-IN" sz="1800" dirty="0"/>
                        <a:t> </a:t>
                      </a:r>
                      <a:r>
                        <a:rPr lang="en-IN" sz="1800" dirty="0" err="1"/>
                        <a:t>mehdi</a:t>
                      </a:r>
                      <a:r>
                        <a:rPr lang="en-IN" sz="1800" dirty="0"/>
                        <a:t> </a:t>
                      </a:r>
                      <a:r>
                        <a:rPr lang="en-IN" sz="1800" dirty="0" err="1"/>
                        <a:t>bartaripou</a:t>
                      </a:r>
                      <a:r>
                        <a:rPr lang="en-IN" sz="1800" dirty="0"/>
                        <a:t> , </a:t>
                      </a:r>
                      <a:r>
                        <a:rPr lang="en-IN" sz="1800" dirty="0" err="1"/>
                        <a:t>hossein</a:t>
                      </a:r>
                      <a:r>
                        <a:rPr lang="en-IN" sz="1800" dirty="0"/>
                        <a:t> </a:t>
                      </a:r>
                      <a:r>
                        <a:rPr lang="en-IN" sz="1800" dirty="0" err="1"/>
                        <a:t>reza</a:t>
                      </a:r>
                      <a:r>
                        <a:rPr lang="en-IN" sz="1800" dirty="0"/>
                        <a:t> </a:t>
                      </a:r>
                      <a:r>
                        <a:rPr lang="en-IN" sz="1800" dirty="0" err="1"/>
                        <a:t>babae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Augmented Reality (AR), web-based Augmented Reality, AR Quality.</a:t>
                      </a:r>
                    </a:p>
                  </a:txBody>
                  <a:tcPr/>
                </a:tc>
                <a:extLst>
                  <a:ext uri="{0D108BD9-81ED-4DB2-BD59-A6C34878D82A}">
                    <a16:rowId xmlns:a16="http://schemas.microsoft.com/office/drawing/2014/main" val="2691480807"/>
                  </a:ext>
                </a:extLst>
              </a:tr>
              <a:tr h="443628">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Web AR: A Promising Future for Mobile Augmented Reality—State of the Art, Challenges, and Insights</a:t>
                      </a:r>
                    </a:p>
                  </a:txBody>
                  <a:tcPr/>
                </a:tc>
                <a:tc>
                  <a:txBody>
                    <a:bodyPr/>
                    <a:lstStyle/>
                    <a:p>
                      <a:r>
                        <a:rPr lang="en-US" dirty="0"/>
                        <a:t>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err="1">
                          <a:solidFill>
                            <a:schemeClr val="tx1"/>
                          </a:solidFill>
                          <a:effectLst/>
                          <a:latin typeface="+mn-lt"/>
                          <a:ea typeface="+mn-ea"/>
                          <a:cs typeface="+mn-cs"/>
                        </a:rPr>
                        <a:t>Xiuquan</a:t>
                      </a:r>
                      <a:r>
                        <a:rPr lang="en-IN" sz="1800" b="0" i="0" u="none" strike="noStrike" kern="1200" dirty="0">
                          <a:solidFill>
                            <a:srgbClr val="0563C1"/>
                          </a:solidFill>
                          <a:effectLst/>
                          <a:latin typeface="+mn-lt"/>
                          <a:ea typeface="+mn-ea"/>
                          <a:cs typeface="+mn-cs"/>
                        </a:rPr>
                        <a:t> </a:t>
                      </a:r>
                      <a:r>
                        <a:rPr lang="en-IN" sz="1800" b="0" i="0" u="none" strike="noStrike" kern="1200" dirty="0" err="1">
                          <a:solidFill>
                            <a:schemeClr val="tx1"/>
                          </a:solidFill>
                          <a:effectLst/>
                          <a:latin typeface="+mn-lt"/>
                          <a:ea typeface="+mn-ea"/>
                          <a:cs typeface="+mn-cs"/>
                        </a:rPr>
                        <a:t>Qiao</a:t>
                      </a:r>
                      <a:r>
                        <a:rPr lang="en-IN" sz="1800" b="0" i="0" u="none" kern="1200" dirty="0">
                          <a:solidFill>
                            <a:schemeClr val="tx1"/>
                          </a:solidFill>
                          <a:effectLst/>
                          <a:latin typeface="+mn-lt"/>
                          <a:ea typeface="+mn-ea"/>
                          <a:cs typeface="+mn-cs"/>
                        </a:rPr>
                        <a:t>; </a:t>
                      </a:r>
                      <a:r>
                        <a:rPr lang="en-IN" sz="1800" b="0" i="0" u="none" strike="noStrike" kern="1200" dirty="0">
                          <a:solidFill>
                            <a:schemeClr val="tx1"/>
                          </a:solidFill>
                          <a:effectLst/>
                          <a:latin typeface="+mn-lt"/>
                          <a:ea typeface="+mn-ea"/>
                          <a:cs typeface="+mn-cs"/>
                        </a:rPr>
                        <a:t>Pei</a:t>
                      </a:r>
                      <a:r>
                        <a:rPr lang="en-IN" sz="1800" b="0" i="0" u="none" strike="noStrike"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 </a:t>
                      </a:r>
                      <a:r>
                        <a:rPr lang="en-IN" sz="1800" b="0" i="0" u="none" strike="noStrike" kern="1200" dirty="0">
                          <a:solidFill>
                            <a:schemeClr val="tx1"/>
                          </a:solidFill>
                          <a:effectLst/>
                          <a:latin typeface="+mn-lt"/>
                          <a:ea typeface="+mn-ea"/>
                          <a:cs typeface="+mn-cs"/>
                        </a:rPr>
                        <a:t>Ren</a:t>
                      </a:r>
                      <a:r>
                        <a:rPr lang="en-IN" sz="1800" b="0" i="0" u="none"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Schahram</a:t>
                      </a:r>
                      <a:r>
                        <a:rPr lang="en-IN" sz="1800" b="0" i="0" u="none" strike="noStrike"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Dustar</a:t>
                      </a:r>
                      <a:r>
                        <a:rPr lang="en-IN" sz="1800" b="0" i="0" u="none" kern="1200" dirty="0">
                          <a:solidFill>
                            <a:schemeClr val="tx1"/>
                          </a:solidFill>
                          <a:effectLst/>
                          <a:latin typeface="+mn-lt"/>
                          <a:ea typeface="+mn-ea"/>
                          <a:cs typeface="+mn-cs"/>
                        </a:rPr>
                        <a:t>; </a:t>
                      </a:r>
                      <a:r>
                        <a:rPr lang="en-IN" sz="1800" b="0" i="0" u="none" strike="noStrike" kern="1200" dirty="0">
                          <a:solidFill>
                            <a:schemeClr val="tx1"/>
                          </a:solidFill>
                          <a:effectLst/>
                          <a:latin typeface="+mn-lt"/>
                          <a:ea typeface="+mn-ea"/>
                          <a:cs typeface="+mn-cs"/>
                        </a:rPr>
                        <a:t>Ling</a:t>
                      </a:r>
                      <a:r>
                        <a:rPr lang="en-IN" sz="180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 </a:t>
                      </a:r>
                      <a:r>
                        <a:rPr lang="en-IN" sz="1800" b="0" i="0" u="none" strike="noStrike" kern="1200" dirty="0">
                          <a:solidFill>
                            <a:schemeClr val="tx1"/>
                          </a:solidFill>
                          <a:effectLst/>
                          <a:latin typeface="+mn-lt"/>
                          <a:ea typeface="+mn-ea"/>
                          <a:cs typeface="+mn-cs"/>
                        </a:rPr>
                        <a:t>Liu</a:t>
                      </a:r>
                      <a:r>
                        <a:rPr lang="en-IN" sz="1800" b="0" i="0" u="none" kern="1200" dirty="0">
                          <a:solidFill>
                            <a:schemeClr val="tx1"/>
                          </a:solidFill>
                          <a:effectLst/>
                          <a:latin typeface="+mn-lt"/>
                          <a:ea typeface="+mn-ea"/>
                          <a:cs typeface="+mn-cs"/>
                        </a:rPr>
                        <a:t>; </a:t>
                      </a:r>
                      <a:r>
                        <a:rPr lang="en-IN" sz="1800" b="0" i="0" u="none" strike="noStrike" kern="1200" dirty="0">
                          <a:solidFill>
                            <a:schemeClr val="tx1"/>
                          </a:solidFill>
                          <a:effectLst/>
                          <a:latin typeface="+mn-lt"/>
                          <a:ea typeface="+mn-ea"/>
                          <a:cs typeface="+mn-cs"/>
                        </a:rPr>
                        <a:t>Huadong Ma</a:t>
                      </a:r>
                      <a:r>
                        <a:rPr lang="en-IN" sz="1800" b="0" i="0" u="none"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Junliang</a:t>
                      </a:r>
                      <a:r>
                        <a:rPr lang="en-IN" sz="1800" b="0" i="0" u="none" strike="noStrike" kern="1200" dirty="0">
                          <a:solidFill>
                            <a:schemeClr val="tx1"/>
                          </a:solidFill>
                          <a:effectLst/>
                          <a:latin typeface="+mn-lt"/>
                          <a:ea typeface="+mn-ea"/>
                          <a:cs typeface="+mn-cs"/>
                        </a:rPr>
                        <a:t> Chen</a:t>
                      </a:r>
                      <a:endParaRPr lang="en-US" u="non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augmented reality (AR);  virtual reality (VR); Web based augmented reality (Web AR).</a:t>
                      </a:r>
                      <a:endParaRPr lang="en-US" dirty="0"/>
                    </a:p>
                  </a:txBody>
                  <a:tcPr/>
                </a:tc>
                <a:extLst>
                  <a:ext uri="{0D108BD9-81ED-4DB2-BD59-A6C34878D82A}">
                    <a16:rowId xmlns:a16="http://schemas.microsoft.com/office/drawing/2014/main" val="10001"/>
                  </a:ext>
                </a:extLst>
              </a:tr>
              <a:tr h="443628">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Effective of augmented reality (</a:t>
                      </a:r>
                      <a:r>
                        <a:rPr lang="en-US" dirty="0" err="1"/>
                        <a:t>ar</a:t>
                      </a:r>
                      <a:r>
                        <a:rPr lang="en-US" dirty="0"/>
                        <a:t>) in marketing communication</a:t>
                      </a:r>
                      <a:endParaRPr lang="en-US" sz="18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dk1"/>
                        </a:solidFill>
                        <a:effectLst/>
                        <a:latin typeface="+mn-lt"/>
                        <a:ea typeface="+mn-ea"/>
                        <a:cs typeface="+mn-cs"/>
                      </a:endParaRPr>
                    </a:p>
                  </a:txBody>
                  <a:tcPr/>
                </a:tc>
                <a:tc>
                  <a:txBody>
                    <a:bodyPr/>
                    <a:lstStyle/>
                    <a:p>
                      <a:r>
                        <a:rPr lang="en-US" dirty="0"/>
                        <a:t>2016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elham</a:t>
                      </a:r>
                      <a:r>
                        <a:rPr lang="en-IN" dirty="0"/>
                        <a:t> </a:t>
                      </a:r>
                      <a:r>
                        <a:rPr lang="en-IN" dirty="0" err="1"/>
                        <a:t>baratali</a:t>
                      </a:r>
                      <a:r>
                        <a:rPr lang="en-IN" dirty="0"/>
                        <a:t>, </a:t>
                      </a:r>
                      <a:r>
                        <a:rPr lang="en-IN" dirty="0" err="1"/>
                        <a:t>mohd</a:t>
                      </a:r>
                      <a:r>
                        <a:rPr lang="en-IN" dirty="0"/>
                        <a:t> </a:t>
                      </a:r>
                      <a:r>
                        <a:rPr lang="en-IN" dirty="0" err="1"/>
                        <a:t>helmi</a:t>
                      </a:r>
                      <a:r>
                        <a:rPr lang="en-IN" dirty="0"/>
                        <a:t> bin </a:t>
                      </a:r>
                      <a:r>
                        <a:rPr lang="en-IN" dirty="0" err="1"/>
                        <a:t>abd.rahim</a:t>
                      </a:r>
                      <a:r>
                        <a:rPr lang="en-IN" dirty="0"/>
                        <a:t>, </a:t>
                      </a:r>
                      <a:r>
                        <a:rPr lang="en-IN" dirty="0" err="1"/>
                        <a:t>behrang</a:t>
                      </a:r>
                      <a:r>
                        <a:rPr lang="en-IN" dirty="0"/>
                        <a:t> </a:t>
                      </a:r>
                      <a:r>
                        <a:rPr lang="en-IN" dirty="0" err="1"/>
                        <a:t>parhizkar</a:t>
                      </a:r>
                      <a:r>
                        <a:rPr lang="en-IN" dirty="0"/>
                        <a:t>,  </a:t>
                      </a:r>
                      <a:r>
                        <a:rPr lang="en-IN" dirty="0" err="1"/>
                        <a:t>zahra</a:t>
                      </a:r>
                      <a:r>
                        <a:rPr lang="en-IN" dirty="0"/>
                        <a:t> </a:t>
                      </a:r>
                      <a:r>
                        <a:rPr lang="en-IN" dirty="0" err="1"/>
                        <a:t>mohana</a:t>
                      </a:r>
                      <a:r>
                        <a:rPr lang="en-IN" dirty="0"/>
                        <a:t> </a:t>
                      </a:r>
                      <a:r>
                        <a:rPr lang="en-IN" dirty="0" err="1"/>
                        <a:t>gebril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Augmented Reality, Digital Media, Augmented Reality in Marketing , Marketing Communication</a:t>
                      </a:r>
                      <a:endParaRPr lang="en-US"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3519496689"/>
                  </a:ext>
                </a:extLst>
              </a:tr>
            </a:tbl>
          </a:graphicData>
        </a:graphic>
      </p:graphicFrame>
    </p:spTree>
    <p:extLst>
      <p:ext uri="{BB962C8B-B14F-4D97-AF65-F5344CB8AC3E}">
        <p14:creationId xmlns:p14="http://schemas.microsoft.com/office/powerpoint/2010/main" val="2207816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029"/>
            <a:ext cx="10515600" cy="950108"/>
          </a:xfrm>
          <a:noFill/>
        </p:spPr>
        <p:style>
          <a:lnRef idx="3">
            <a:schemeClr val="lt1"/>
          </a:lnRef>
          <a:fillRef idx="1">
            <a:schemeClr val="accent4"/>
          </a:fillRef>
          <a:effectRef idx="1">
            <a:schemeClr val="accent4"/>
          </a:effectRef>
          <a:fontRef idx="minor">
            <a:schemeClr val="lt1"/>
          </a:fontRef>
        </p:style>
        <p:txBody>
          <a:bodyPr/>
          <a:lstStyle/>
          <a:p>
            <a:r>
              <a:rPr lang="en-US" b="1" dirty="0">
                <a:solidFill>
                  <a:schemeClr val="tx1">
                    <a:lumMod val="95000"/>
                    <a:lumOff val="5000"/>
                  </a:schemeClr>
                </a:solidFill>
              </a:rPr>
              <a:t>Motivations</a:t>
            </a:r>
          </a:p>
        </p:txBody>
      </p:sp>
      <p:sp>
        <p:nvSpPr>
          <p:cNvPr id="4" name="Date Placeholder 3"/>
          <p:cNvSpPr>
            <a:spLocks noGrp="1"/>
          </p:cNvSpPr>
          <p:nvPr>
            <p:ph type="dt" sz="half" idx="10"/>
          </p:nvPr>
        </p:nvSpPr>
        <p:spPr/>
        <p:txBody>
          <a:bodyPr/>
          <a:lstStyle/>
          <a:p>
            <a:fld id="{17D8DC8D-F771-4392-B118-C220E83B2BDC}" type="datetime1">
              <a:rPr lang="en-US" smtClean="0"/>
              <a:t>11/14/2022</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5</a:t>
            </a:fld>
            <a:endParaRPr lang="en-US"/>
          </a:p>
        </p:txBody>
      </p:sp>
      <p:sp>
        <p:nvSpPr>
          <p:cNvPr id="10" name="TextBox 9"/>
          <p:cNvSpPr txBox="1"/>
          <p:nvPr/>
        </p:nvSpPr>
        <p:spPr>
          <a:xfrm>
            <a:off x="838200" y="1491972"/>
            <a:ext cx="10515599" cy="4431983"/>
          </a:xfrm>
          <a:prstGeom prst="rect">
            <a:avLst/>
          </a:prstGeom>
          <a:noFill/>
        </p:spPr>
        <p:txBody>
          <a:bodyPr wrap="square" rtlCol="0">
            <a:spAutoFit/>
          </a:bodyPr>
          <a:lstStyle/>
          <a:p>
            <a:pPr>
              <a:lnSpc>
                <a:spcPct val="150000"/>
              </a:lnSpc>
            </a:pPr>
            <a:r>
              <a:rPr lang="en-IN" sz="2200" dirty="0"/>
              <a:t>	We believe in the Web, as a collaborative and accessible environment. We also believe in Augmented Reality technology, as a new communication medium, that can help people see reality in new, exciting ways. We see Augmented Reality (AR) used everyday for a lot of useful applications, from art, to education, also for fun.</a:t>
            </a:r>
          </a:p>
          <a:p>
            <a:pPr>
              <a:lnSpc>
                <a:spcPct val="150000"/>
              </a:lnSpc>
            </a:pPr>
            <a:r>
              <a:rPr lang="en-IN" sz="2200" dirty="0"/>
              <a:t>	We strongly believe that such a powerful technology, that can help people and leverage their creativity, should be free in some way. Also collaborative, if possible. And so, we continue the work started by Jerome Etienne, in bringing AR on the Web, as a free and Open Source technology.</a:t>
            </a:r>
          </a:p>
          <a:p>
            <a:endParaRPr lang="en-US" b="1" dirty="0"/>
          </a:p>
        </p:txBody>
      </p:sp>
    </p:spTree>
    <p:extLst>
      <p:ext uri="{BB962C8B-B14F-4D97-AF65-F5344CB8AC3E}">
        <p14:creationId xmlns:p14="http://schemas.microsoft.com/office/powerpoint/2010/main" val="75952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029"/>
            <a:ext cx="10515600" cy="950108"/>
          </a:xfrm>
          <a:noFill/>
        </p:spPr>
        <p:style>
          <a:lnRef idx="3">
            <a:schemeClr val="lt1"/>
          </a:lnRef>
          <a:fillRef idx="1">
            <a:schemeClr val="accent4"/>
          </a:fillRef>
          <a:effectRef idx="1">
            <a:schemeClr val="accent4"/>
          </a:effectRef>
          <a:fontRef idx="minor">
            <a:schemeClr val="lt1"/>
          </a:fontRef>
        </p:style>
        <p:txBody>
          <a:bodyPr/>
          <a:lstStyle/>
          <a:p>
            <a:r>
              <a:rPr lang="en-US" b="1" dirty="0">
                <a:solidFill>
                  <a:schemeClr val="tx1">
                    <a:lumMod val="95000"/>
                    <a:lumOff val="5000"/>
                  </a:schemeClr>
                </a:solidFill>
              </a:rPr>
              <a:t>Objectives</a:t>
            </a:r>
          </a:p>
        </p:txBody>
      </p:sp>
      <p:sp>
        <p:nvSpPr>
          <p:cNvPr id="4" name="Date Placeholder 3"/>
          <p:cNvSpPr>
            <a:spLocks noGrp="1"/>
          </p:cNvSpPr>
          <p:nvPr>
            <p:ph type="dt" sz="half" idx="10"/>
          </p:nvPr>
        </p:nvSpPr>
        <p:spPr/>
        <p:txBody>
          <a:bodyPr/>
          <a:lstStyle/>
          <a:p>
            <a:fld id="{17D8DC8D-F771-4392-B118-C220E83B2BDC}" type="datetime1">
              <a:rPr lang="en-US" smtClean="0"/>
              <a:t>11/14/2022</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6</a:t>
            </a:fld>
            <a:endParaRPr lang="en-US"/>
          </a:p>
        </p:txBody>
      </p:sp>
      <p:sp>
        <p:nvSpPr>
          <p:cNvPr id="10" name="TextBox 9"/>
          <p:cNvSpPr txBox="1"/>
          <p:nvPr/>
        </p:nvSpPr>
        <p:spPr>
          <a:xfrm>
            <a:off x="838200" y="1287626"/>
            <a:ext cx="10515600" cy="4602029"/>
          </a:xfrm>
          <a:prstGeom prst="rect">
            <a:avLst/>
          </a:prstGeom>
          <a:noFill/>
        </p:spPr>
        <p:txBody>
          <a:bodyPr wrap="square" rtlCol="0">
            <a:spAutoFit/>
          </a:bodyPr>
          <a:lstStyle/>
          <a:p>
            <a:pPr marL="457200" indent="-457200">
              <a:lnSpc>
                <a:spcPct val="150000"/>
              </a:lnSpc>
              <a:buFont typeface="+mj-lt"/>
              <a:buAutoNum type="arabicParenR"/>
            </a:pPr>
            <a:r>
              <a:rPr lang="en-US" sz="2200" dirty="0"/>
              <a:t>To generate an AR Digital Card that enables digital information when viewed through a smartphone's camera.</a:t>
            </a:r>
          </a:p>
          <a:p>
            <a:pPr marL="457200" indent="-457200">
              <a:lnSpc>
                <a:spcPct val="150000"/>
              </a:lnSpc>
              <a:buFont typeface="+mj-lt"/>
              <a:buAutoNum type="arabicParenR"/>
            </a:pPr>
            <a:r>
              <a:rPr lang="en-US" sz="2200" dirty="0"/>
              <a:t>The Card will contain digital content and will be accessible anywhere.</a:t>
            </a:r>
          </a:p>
          <a:p>
            <a:pPr marL="457200" indent="-457200">
              <a:lnSpc>
                <a:spcPct val="150000"/>
              </a:lnSpc>
              <a:buFont typeface="+mj-lt"/>
              <a:buAutoNum type="arabicParenR"/>
            </a:pPr>
            <a:r>
              <a:rPr lang="en-US" sz="2200" dirty="0"/>
              <a:t>Applying the AR effect on a simple card boosts memory and engagement.</a:t>
            </a:r>
          </a:p>
          <a:p>
            <a:pPr marL="457200" indent="-457200">
              <a:lnSpc>
                <a:spcPct val="150000"/>
              </a:lnSpc>
              <a:buFont typeface="+mj-lt"/>
              <a:buAutoNum type="arabicParenR"/>
            </a:pPr>
            <a:r>
              <a:rPr lang="en-US" sz="2200" dirty="0"/>
              <a:t>Using digital card will help you branding your products, and yourself come as the top motivation.</a:t>
            </a:r>
          </a:p>
          <a:p>
            <a:pPr marL="457200" indent="-457200">
              <a:lnSpc>
                <a:spcPct val="150000"/>
              </a:lnSpc>
              <a:buFont typeface="+mj-lt"/>
              <a:buAutoNum type="arabicParenR"/>
            </a:pPr>
            <a:r>
              <a:rPr lang="en-US" sz="2200" dirty="0"/>
              <a:t>Digital card offers the chance to overlay information, images, or other content onto a user's view.</a:t>
            </a:r>
          </a:p>
          <a:p>
            <a:pPr marL="457200" indent="-457200">
              <a:lnSpc>
                <a:spcPct val="150000"/>
              </a:lnSpc>
              <a:buFont typeface="+mj-lt"/>
              <a:buAutoNum type="arabicParenR"/>
            </a:pPr>
            <a:r>
              <a:rPr lang="en-US" sz="2200" dirty="0"/>
              <a:t>Using AR Card will reduce the need for printing a vast number of cards.</a:t>
            </a:r>
          </a:p>
        </p:txBody>
      </p:sp>
    </p:spTree>
    <p:extLst>
      <p:ext uri="{BB962C8B-B14F-4D97-AF65-F5344CB8AC3E}">
        <p14:creationId xmlns:p14="http://schemas.microsoft.com/office/powerpoint/2010/main" val="80687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029"/>
            <a:ext cx="10515600" cy="950108"/>
          </a:xfrm>
          <a:noFill/>
        </p:spPr>
        <p:style>
          <a:lnRef idx="3">
            <a:schemeClr val="lt1"/>
          </a:lnRef>
          <a:fillRef idx="1">
            <a:schemeClr val="accent4"/>
          </a:fillRef>
          <a:effectRef idx="1">
            <a:schemeClr val="accent4"/>
          </a:effectRef>
          <a:fontRef idx="minor">
            <a:schemeClr val="lt1"/>
          </a:fontRef>
        </p:style>
        <p:txBody>
          <a:bodyPr/>
          <a:lstStyle/>
          <a:p>
            <a:r>
              <a:rPr lang="en-US" b="1" dirty="0">
                <a:solidFill>
                  <a:schemeClr val="tx1">
                    <a:lumMod val="95000"/>
                    <a:lumOff val="5000"/>
                  </a:schemeClr>
                </a:solidFill>
              </a:rPr>
              <a:t>Proposed System</a:t>
            </a:r>
          </a:p>
        </p:txBody>
      </p:sp>
      <p:sp>
        <p:nvSpPr>
          <p:cNvPr id="4" name="Date Placeholder 3"/>
          <p:cNvSpPr>
            <a:spLocks noGrp="1"/>
          </p:cNvSpPr>
          <p:nvPr>
            <p:ph type="dt" sz="half" idx="10"/>
          </p:nvPr>
        </p:nvSpPr>
        <p:spPr/>
        <p:txBody>
          <a:bodyPr/>
          <a:lstStyle/>
          <a:p>
            <a:fld id="{17D8DC8D-F771-4392-B118-C220E83B2BDC}" type="datetime1">
              <a:rPr lang="en-US" smtClean="0"/>
              <a:t>11/14/2022</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7</a:t>
            </a:fld>
            <a:endParaRPr lang="en-US"/>
          </a:p>
        </p:txBody>
      </p:sp>
      <p:pic>
        <p:nvPicPr>
          <p:cNvPr id="7" name="Picture 2" descr="How To Plan and Produce A Successful WebAR Campaign">
            <a:extLst>
              <a:ext uri="{FF2B5EF4-FFF2-40B4-BE49-F238E27FC236}">
                <a16:creationId xmlns:a16="http://schemas.microsoft.com/office/drawing/2014/main" id="{D3DB18B5-335A-E62A-D38B-E6C58D8D2B68}"/>
              </a:ext>
            </a:extLst>
          </p:cNvPr>
          <p:cNvPicPr>
            <a:picLocks noChangeAspect="1" noChangeArrowheads="1"/>
          </p:cNvPicPr>
          <p:nvPr/>
        </p:nvPicPr>
        <p:blipFill>
          <a:blip r:embed="rId2"/>
          <a:srcRect/>
          <a:stretch>
            <a:fillRect/>
          </a:stretch>
        </p:blipFill>
        <p:spPr bwMode="auto">
          <a:xfrm>
            <a:off x="71437" y="989137"/>
            <a:ext cx="12049125" cy="4800601"/>
          </a:xfrm>
          <a:prstGeom prst="rect">
            <a:avLst/>
          </a:prstGeom>
          <a:noFill/>
        </p:spPr>
      </p:pic>
    </p:spTree>
    <p:extLst>
      <p:ext uri="{BB962C8B-B14F-4D97-AF65-F5344CB8AC3E}">
        <p14:creationId xmlns:p14="http://schemas.microsoft.com/office/powerpoint/2010/main" val="661822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1182"/>
            <a:ext cx="10639817" cy="950108"/>
          </a:xfrm>
          <a:noFill/>
        </p:spPr>
        <p:style>
          <a:lnRef idx="3">
            <a:schemeClr val="lt1"/>
          </a:lnRef>
          <a:fillRef idx="1">
            <a:schemeClr val="accent4"/>
          </a:fillRef>
          <a:effectRef idx="1">
            <a:schemeClr val="accent4"/>
          </a:effectRef>
          <a:fontRef idx="minor">
            <a:schemeClr val="lt1"/>
          </a:fontRef>
        </p:style>
        <p:txBody>
          <a:bodyPr>
            <a:normAutofit fontScale="90000"/>
          </a:bodyPr>
          <a:lstStyle/>
          <a:p>
            <a:r>
              <a:rPr lang="en-US" b="1" dirty="0">
                <a:solidFill>
                  <a:schemeClr val="tx1">
                    <a:lumMod val="95000"/>
                    <a:lumOff val="5000"/>
                  </a:schemeClr>
                </a:solidFill>
              </a:rPr>
              <a:t>H/W and S/W to be used and Overall Cost Requirement</a:t>
            </a:r>
          </a:p>
        </p:txBody>
      </p:sp>
      <p:sp>
        <p:nvSpPr>
          <p:cNvPr id="4" name="Date Placeholder 3"/>
          <p:cNvSpPr>
            <a:spLocks noGrp="1"/>
          </p:cNvSpPr>
          <p:nvPr>
            <p:ph type="dt" sz="half" idx="10"/>
          </p:nvPr>
        </p:nvSpPr>
        <p:spPr/>
        <p:txBody>
          <a:bodyPr/>
          <a:lstStyle/>
          <a:p>
            <a:fld id="{17D8DC8D-F771-4392-B118-C220E83B2BDC}" type="datetime1">
              <a:rPr lang="en-US" smtClean="0"/>
              <a:t>11/14/2022</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8</a:t>
            </a:fld>
            <a:endParaRPr lang="en-US"/>
          </a:p>
        </p:txBody>
      </p:sp>
      <p:sp>
        <p:nvSpPr>
          <p:cNvPr id="10" name="TextBox 9"/>
          <p:cNvSpPr txBox="1"/>
          <p:nvPr/>
        </p:nvSpPr>
        <p:spPr>
          <a:xfrm>
            <a:off x="713982" y="1829771"/>
            <a:ext cx="10639817" cy="2945486"/>
          </a:xfrm>
          <a:prstGeom prst="rect">
            <a:avLst/>
          </a:prstGeom>
          <a:noFill/>
        </p:spPr>
        <p:txBody>
          <a:bodyPr wrap="square" rtlCol="0">
            <a:spAutoFit/>
          </a:bodyPr>
          <a:lstStyle/>
          <a:p>
            <a:pPr>
              <a:lnSpc>
                <a:spcPct val="150000"/>
              </a:lnSpc>
            </a:pPr>
            <a:r>
              <a:rPr lang="en-US" sz="2200" b="1" dirty="0"/>
              <a:t>Hardware/Software Requirements:                 </a:t>
            </a:r>
          </a:p>
          <a:p>
            <a:pPr marL="457200" indent="-457200">
              <a:lnSpc>
                <a:spcPct val="150000"/>
              </a:lnSpc>
              <a:buFont typeface="+mj-lt"/>
              <a:buAutoNum type="arabicPeriod"/>
            </a:pPr>
            <a:r>
              <a:rPr lang="en-IN" sz="2000" dirty="0"/>
              <a:t>It works on every phone with webgl and webrtc.</a:t>
            </a:r>
          </a:p>
          <a:p>
            <a:pPr marL="457200" indent="-457200">
              <a:lnSpc>
                <a:spcPct val="150000"/>
              </a:lnSpc>
              <a:buFont typeface="+mj-lt"/>
              <a:buAutoNum type="arabicPeriod"/>
            </a:pPr>
            <a:r>
              <a:rPr lang="en-IN" sz="2000" dirty="0"/>
              <a:t>Marker based tracking is very lightweight, while Image Tracking is more CPU consuming.</a:t>
            </a:r>
          </a:p>
          <a:p>
            <a:pPr>
              <a:lnSpc>
                <a:spcPct val="150000"/>
              </a:lnSpc>
            </a:pPr>
            <a:endParaRPr lang="en-IN" sz="2000" dirty="0"/>
          </a:p>
          <a:p>
            <a:pPr>
              <a:lnSpc>
                <a:spcPct val="150000"/>
              </a:lnSpc>
            </a:pPr>
            <a:r>
              <a:rPr lang="en-IN" sz="2400" b="1" dirty="0"/>
              <a:t>Overall Cost of Project:</a:t>
            </a:r>
          </a:p>
          <a:p>
            <a:pPr marL="342900" indent="-342900">
              <a:lnSpc>
                <a:spcPct val="150000"/>
              </a:lnSpc>
              <a:buFont typeface="Arial" panose="020B0604020202020204" pitchFamily="34" charset="0"/>
              <a:buChar char="•"/>
            </a:pPr>
            <a:r>
              <a:rPr lang="en-IN" sz="2000" dirty="0"/>
              <a:t>We use a </a:t>
            </a:r>
            <a:r>
              <a:rPr lang="en-IN" sz="2000" dirty="0" err="1"/>
              <a:t>webAr</a:t>
            </a:r>
            <a:r>
              <a:rPr lang="en-IN" sz="2000" dirty="0"/>
              <a:t> framework for our project and it is free of cost.</a:t>
            </a:r>
          </a:p>
        </p:txBody>
      </p:sp>
    </p:spTree>
    <p:extLst>
      <p:ext uri="{BB962C8B-B14F-4D97-AF65-F5344CB8AC3E}">
        <p14:creationId xmlns:p14="http://schemas.microsoft.com/office/powerpoint/2010/main" val="3640748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B6A29-05F5-A238-A953-5FD84B1784D8}"/>
              </a:ext>
            </a:extLst>
          </p:cNvPr>
          <p:cNvSpPr>
            <a:spLocks noGrp="1"/>
          </p:cNvSpPr>
          <p:nvPr>
            <p:ph type="title"/>
          </p:nvPr>
        </p:nvSpPr>
        <p:spPr>
          <a:xfrm>
            <a:off x="838200" y="0"/>
            <a:ext cx="10515600" cy="980024"/>
          </a:xfrm>
        </p:spPr>
        <p:txBody>
          <a:bodyPr>
            <a:normAutofit/>
          </a:bodyPr>
          <a:lstStyle/>
          <a:p>
            <a:r>
              <a:rPr lang="en-US" b="1" dirty="0"/>
              <a:t>Software Requirements</a:t>
            </a:r>
            <a:endParaRPr lang="en-IN" b="1" dirty="0"/>
          </a:p>
        </p:txBody>
      </p:sp>
      <p:graphicFrame>
        <p:nvGraphicFramePr>
          <p:cNvPr id="7" name="Content Placeholder 6">
            <a:extLst>
              <a:ext uri="{FF2B5EF4-FFF2-40B4-BE49-F238E27FC236}">
                <a16:creationId xmlns:a16="http://schemas.microsoft.com/office/drawing/2014/main" id="{E7D5F5E1-244C-F266-6288-15671716B731}"/>
              </a:ext>
            </a:extLst>
          </p:cNvPr>
          <p:cNvGraphicFramePr>
            <a:graphicFrameLocks noGrp="1"/>
          </p:cNvGraphicFramePr>
          <p:nvPr>
            <p:ph idx="1"/>
            <p:extLst>
              <p:ext uri="{D42A27DB-BD31-4B8C-83A1-F6EECF244321}">
                <p14:modId xmlns:p14="http://schemas.microsoft.com/office/powerpoint/2010/main" val="1893971547"/>
              </p:ext>
            </p:extLst>
          </p:nvPr>
        </p:nvGraphicFramePr>
        <p:xfrm>
          <a:off x="2583024" y="1236930"/>
          <a:ext cx="7025951" cy="4641046"/>
        </p:xfrm>
        <a:graphic>
          <a:graphicData uri="http://schemas.openxmlformats.org/drawingml/2006/table">
            <a:tbl>
              <a:tblPr firstRow="1" firstCol="1" lastRow="1" lastCol="1" bandRow="1" bandCol="1">
                <a:tableStyleId>{5C22544A-7EE6-4342-B048-85BDC9FD1C3A}</a:tableStyleId>
              </a:tblPr>
              <a:tblGrid>
                <a:gridCol w="712493">
                  <a:extLst>
                    <a:ext uri="{9D8B030D-6E8A-4147-A177-3AD203B41FA5}">
                      <a16:colId xmlns:a16="http://schemas.microsoft.com/office/drawing/2014/main" val="4025585601"/>
                    </a:ext>
                  </a:extLst>
                </a:gridCol>
                <a:gridCol w="2818070">
                  <a:extLst>
                    <a:ext uri="{9D8B030D-6E8A-4147-A177-3AD203B41FA5}">
                      <a16:colId xmlns:a16="http://schemas.microsoft.com/office/drawing/2014/main" val="2714022144"/>
                    </a:ext>
                  </a:extLst>
                </a:gridCol>
                <a:gridCol w="3495388">
                  <a:extLst>
                    <a:ext uri="{9D8B030D-6E8A-4147-A177-3AD203B41FA5}">
                      <a16:colId xmlns:a16="http://schemas.microsoft.com/office/drawing/2014/main" val="3667291856"/>
                    </a:ext>
                  </a:extLst>
                </a:gridCol>
              </a:tblGrid>
              <a:tr h="774131">
                <a:tc>
                  <a:txBody>
                    <a:bodyPr/>
                    <a:lstStyle/>
                    <a:p>
                      <a:pPr marL="67945" algn="ctr">
                        <a:lnSpc>
                          <a:spcPts val="1375"/>
                        </a:lnSpc>
                      </a:pPr>
                      <a:r>
                        <a:rPr lang="en-US" sz="1800" dirty="0" err="1">
                          <a:solidFill>
                            <a:sysClr val="windowText" lastClr="000000"/>
                          </a:solidFill>
                          <a:effectLst/>
                        </a:rPr>
                        <a:t>Sr.No</a:t>
                      </a:r>
                      <a:r>
                        <a:rPr lang="en-US" sz="1800" dirty="0">
                          <a:solidFill>
                            <a:sysClr val="windowText" lastClr="000000"/>
                          </a:solidFill>
                          <a:effectLst/>
                        </a:rPr>
                        <a:t>.</a:t>
                      </a:r>
                      <a:endParaRPr lang="en-IN" sz="16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tc>
                  <a:txBody>
                    <a:bodyPr/>
                    <a:lstStyle/>
                    <a:p>
                      <a:pPr marL="399415" algn="ctr">
                        <a:lnSpc>
                          <a:spcPts val="1375"/>
                        </a:lnSpc>
                      </a:pPr>
                      <a:r>
                        <a:rPr lang="en-US" sz="1800" dirty="0">
                          <a:solidFill>
                            <a:sysClr val="windowText" lastClr="000000"/>
                          </a:solidFill>
                          <a:effectLst/>
                        </a:rPr>
                        <a:t>Software Component</a:t>
                      </a:r>
                      <a:endParaRPr lang="en-IN" sz="16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tc>
                  <a:txBody>
                    <a:bodyPr/>
                    <a:lstStyle/>
                    <a:p>
                      <a:pPr marL="81915" algn="ctr">
                        <a:lnSpc>
                          <a:spcPts val="1375"/>
                        </a:lnSpc>
                      </a:pPr>
                      <a:r>
                        <a:rPr lang="en-US" sz="1800">
                          <a:solidFill>
                            <a:sysClr val="windowText" lastClr="000000"/>
                          </a:solidFill>
                          <a:effectLst/>
                        </a:rPr>
                        <a:t>Details(Technical details with Purpose)</a:t>
                      </a:r>
                      <a:endParaRPr lang="en-IN" sz="160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959249421"/>
                  </a:ext>
                </a:extLst>
              </a:tr>
              <a:tr h="770391">
                <a:tc>
                  <a:txBody>
                    <a:bodyPr/>
                    <a:lstStyle/>
                    <a:p>
                      <a:pPr marL="67945" algn="ctr">
                        <a:lnSpc>
                          <a:spcPts val="1350"/>
                        </a:lnSpc>
                      </a:pPr>
                      <a:r>
                        <a:rPr lang="en-US" sz="1800" b="0" dirty="0">
                          <a:solidFill>
                            <a:sysClr val="windowText" lastClr="000000"/>
                          </a:solidFill>
                          <a:effectLst/>
                        </a:rPr>
                        <a:t>1</a:t>
                      </a:r>
                      <a:endParaRPr lang="en-IN" sz="1600" b="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tc>
                  <a:txBody>
                    <a:bodyPr/>
                    <a:lstStyle/>
                    <a:p>
                      <a:pPr marL="66675" algn="ctr">
                        <a:lnSpc>
                          <a:spcPts val="1350"/>
                        </a:lnSpc>
                      </a:pPr>
                      <a:r>
                        <a:rPr lang="en-US" sz="1800" b="0" dirty="0">
                          <a:solidFill>
                            <a:sysClr val="windowText" lastClr="000000"/>
                          </a:solidFill>
                          <a:effectLst/>
                        </a:rPr>
                        <a:t>Operating System</a:t>
                      </a:r>
                      <a:endParaRPr lang="en-IN" sz="1600" b="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tc>
                  <a:txBody>
                    <a:bodyPr/>
                    <a:lstStyle/>
                    <a:p>
                      <a:pPr marL="67945" algn="ctr">
                        <a:lnSpc>
                          <a:spcPts val="1350"/>
                        </a:lnSpc>
                      </a:pPr>
                      <a:r>
                        <a:rPr lang="en-US" sz="1800" b="0" dirty="0">
                          <a:solidFill>
                            <a:sysClr val="windowText" lastClr="000000"/>
                          </a:solidFill>
                          <a:effectLst/>
                        </a:rPr>
                        <a:t> Windows 10</a:t>
                      </a:r>
                      <a:endParaRPr lang="en-IN" sz="1600" b="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23811711"/>
                  </a:ext>
                </a:extLst>
              </a:tr>
              <a:tr h="774131">
                <a:tc>
                  <a:txBody>
                    <a:bodyPr/>
                    <a:lstStyle/>
                    <a:p>
                      <a:pPr marL="67945" algn="ctr">
                        <a:lnSpc>
                          <a:spcPts val="1365"/>
                        </a:lnSpc>
                      </a:pPr>
                      <a:r>
                        <a:rPr lang="en-US" sz="1800" b="0" dirty="0">
                          <a:solidFill>
                            <a:sysClr val="windowText" lastClr="000000"/>
                          </a:solidFill>
                          <a:effectLst/>
                        </a:rPr>
                        <a:t>2</a:t>
                      </a:r>
                      <a:endParaRPr lang="en-IN" sz="1600" b="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tc>
                  <a:txBody>
                    <a:bodyPr/>
                    <a:lstStyle/>
                    <a:p>
                      <a:pPr marL="66675" algn="ctr">
                        <a:lnSpc>
                          <a:spcPts val="1365"/>
                        </a:lnSpc>
                      </a:pPr>
                      <a:r>
                        <a:rPr lang="en-US" sz="1800" b="0" dirty="0">
                          <a:solidFill>
                            <a:sysClr val="windowText" lastClr="000000"/>
                          </a:solidFill>
                          <a:effectLst/>
                        </a:rPr>
                        <a:t>Technology</a:t>
                      </a:r>
                      <a:endParaRPr lang="en-IN" sz="1600" b="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tc>
                  <a:txBody>
                    <a:bodyPr/>
                    <a:lstStyle/>
                    <a:p>
                      <a:pPr marL="67945" algn="ctr">
                        <a:lnSpc>
                          <a:spcPts val="1350"/>
                        </a:lnSpc>
                      </a:pPr>
                      <a:r>
                        <a:rPr lang="en-US" sz="1800" b="0" dirty="0">
                          <a:solidFill>
                            <a:sysClr val="windowText" lastClr="000000"/>
                          </a:solidFill>
                          <a:effectLst/>
                        </a:rPr>
                        <a:t> Augmented Reality</a:t>
                      </a:r>
                      <a:endParaRPr lang="en-IN" sz="1600" b="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361506101"/>
                  </a:ext>
                </a:extLst>
              </a:tr>
              <a:tr h="774131">
                <a:tc>
                  <a:txBody>
                    <a:bodyPr/>
                    <a:lstStyle/>
                    <a:p>
                      <a:pPr marL="67945" algn="ctr">
                        <a:lnSpc>
                          <a:spcPts val="1350"/>
                        </a:lnSpc>
                      </a:pPr>
                      <a:r>
                        <a:rPr lang="en-US" sz="1800" b="0">
                          <a:solidFill>
                            <a:sysClr val="windowText" lastClr="000000"/>
                          </a:solidFill>
                          <a:effectLst/>
                        </a:rPr>
                        <a:t>3</a:t>
                      </a:r>
                      <a:endParaRPr lang="en-IN" sz="1600" b="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tc>
                  <a:txBody>
                    <a:bodyPr/>
                    <a:lstStyle/>
                    <a:p>
                      <a:pPr marL="66675" algn="ctr">
                        <a:lnSpc>
                          <a:spcPts val="1350"/>
                        </a:lnSpc>
                      </a:pPr>
                      <a:r>
                        <a:rPr lang="en-US" sz="1800" b="0" dirty="0">
                          <a:solidFill>
                            <a:sysClr val="windowText" lastClr="000000"/>
                          </a:solidFill>
                          <a:effectLst/>
                        </a:rPr>
                        <a:t>Tool</a:t>
                      </a:r>
                      <a:endParaRPr lang="en-IN" sz="1600" b="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tc>
                  <a:txBody>
                    <a:bodyPr/>
                    <a:lstStyle/>
                    <a:p>
                      <a:pPr marL="67945" algn="ctr">
                        <a:lnSpc>
                          <a:spcPts val="1350"/>
                        </a:lnSpc>
                      </a:pPr>
                      <a:r>
                        <a:rPr lang="en-US" sz="1800" b="0" dirty="0">
                          <a:solidFill>
                            <a:sysClr val="windowText" lastClr="000000"/>
                          </a:solidFill>
                          <a:effectLst/>
                        </a:rPr>
                        <a:t> Microsoft Visual Studio</a:t>
                      </a:r>
                      <a:endParaRPr lang="en-IN" sz="1600" b="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104467023"/>
                  </a:ext>
                </a:extLst>
              </a:tr>
              <a:tr h="774131">
                <a:tc>
                  <a:txBody>
                    <a:bodyPr/>
                    <a:lstStyle/>
                    <a:p>
                      <a:pPr marL="67945" algn="ctr">
                        <a:lnSpc>
                          <a:spcPts val="1350"/>
                        </a:lnSpc>
                      </a:pPr>
                      <a:r>
                        <a:rPr lang="en-US" sz="1800" b="0" dirty="0">
                          <a:solidFill>
                            <a:sysClr val="windowText" lastClr="000000"/>
                          </a:solidFill>
                          <a:effectLst/>
                        </a:rPr>
                        <a:t>4</a:t>
                      </a: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tc>
                  <a:txBody>
                    <a:bodyPr/>
                    <a:lstStyle/>
                    <a:p>
                      <a:pPr marL="66675" algn="ctr">
                        <a:lnSpc>
                          <a:spcPts val="1350"/>
                        </a:lnSpc>
                      </a:pPr>
                      <a:r>
                        <a:rPr lang="en-US" sz="1800" b="0" dirty="0">
                          <a:solidFill>
                            <a:sysClr val="windowText" lastClr="000000"/>
                          </a:solidFill>
                          <a:effectLst/>
                        </a:rPr>
                        <a:t>Database</a:t>
                      </a:r>
                      <a:endParaRPr lang="en-IN" sz="1600" b="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tc>
                  <a:txBody>
                    <a:bodyPr/>
                    <a:lstStyle/>
                    <a:p>
                      <a:pPr marL="67945" algn="ctr">
                        <a:lnSpc>
                          <a:spcPts val="1350"/>
                        </a:lnSpc>
                      </a:pPr>
                      <a:r>
                        <a:rPr lang="en-US" sz="1800" b="0" dirty="0">
                          <a:solidFill>
                            <a:sysClr val="windowText" lastClr="000000"/>
                          </a:solidFill>
                          <a:effectLst/>
                        </a:rPr>
                        <a:t> SQL</a:t>
                      </a: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004681208"/>
                  </a:ext>
                </a:extLst>
              </a:tr>
              <a:tr h="774131">
                <a:tc>
                  <a:txBody>
                    <a:bodyPr/>
                    <a:lstStyle/>
                    <a:p>
                      <a:pPr marL="67945" algn="ctr">
                        <a:lnSpc>
                          <a:spcPts val="1350"/>
                        </a:lnSpc>
                      </a:pPr>
                      <a:r>
                        <a:rPr lang="en-US" sz="1800" b="0" dirty="0">
                          <a:solidFill>
                            <a:sysClr val="windowText" lastClr="000000"/>
                          </a:solidFill>
                          <a:effectLst/>
                        </a:rPr>
                        <a:t>5</a:t>
                      </a: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tc>
                  <a:txBody>
                    <a:bodyPr/>
                    <a:lstStyle/>
                    <a:p>
                      <a:pPr marL="66675" algn="ctr">
                        <a:lnSpc>
                          <a:spcPts val="1350"/>
                        </a:lnSpc>
                      </a:pPr>
                      <a:r>
                        <a:rPr lang="en-US" sz="1800" b="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rPr>
                        <a:t>Programming Languages</a:t>
                      </a:r>
                      <a:endParaRPr lang="en-IN" sz="1800" b="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tc>
                  <a:txBody>
                    <a:bodyPr/>
                    <a:lstStyle/>
                    <a:p>
                      <a:pPr marL="67945" algn="ctr">
                        <a:lnSpc>
                          <a:spcPts val="1350"/>
                        </a:lnSpc>
                      </a:pPr>
                      <a:r>
                        <a:rPr lang="en-US" sz="1800" b="0" dirty="0">
                          <a:solidFill>
                            <a:sysClr val="windowText" lastClr="000000"/>
                          </a:solidFill>
                          <a:effectLst/>
                        </a:rPr>
                        <a:t>HTML, CSS , JavaScript</a:t>
                      </a: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042744408"/>
                  </a:ext>
                </a:extLst>
              </a:tr>
            </a:tbl>
          </a:graphicData>
        </a:graphic>
      </p:graphicFrame>
      <p:sp>
        <p:nvSpPr>
          <p:cNvPr id="4" name="Date Placeholder 3">
            <a:extLst>
              <a:ext uri="{FF2B5EF4-FFF2-40B4-BE49-F238E27FC236}">
                <a16:creationId xmlns:a16="http://schemas.microsoft.com/office/drawing/2014/main" id="{A6B8948D-2331-6109-586F-E517973E2A4C}"/>
              </a:ext>
            </a:extLst>
          </p:cNvPr>
          <p:cNvSpPr>
            <a:spLocks noGrp="1"/>
          </p:cNvSpPr>
          <p:nvPr>
            <p:ph type="dt" sz="half" idx="10"/>
          </p:nvPr>
        </p:nvSpPr>
        <p:spPr/>
        <p:txBody>
          <a:bodyPr/>
          <a:lstStyle/>
          <a:p>
            <a:fld id="{17D8DC8D-F771-4392-B118-C220E83B2BDC}" type="datetime1">
              <a:rPr lang="en-US" smtClean="0"/>
              <a:t>11/14/2022</a:t>
            </a:fld>
            <a:endParaRPr lang="en-US"/>
          </a:p>
        </p:txBody>
      </p:sp>
      <p:sp>
        <p:nvSpPr>
          <p:cNvPr id="5" name="Footer Placeholder 4">
            <a:extLst>
              <a:ext uri="{FF2B5EF4-FFF2-40B4-BE49-F238E27FC236}">
                <a16:creationId xmlns:a16="http://schemas.microsoft.com/office/drawing/2014/main" id="{00A0B979-CBDE-79E5-9887-765530FF3B93}"/>
              </a:ext>
            </a:extLst>
          </p:cNvPr>
          <p:cNvSpPr>
            <a:spLocks noGrp="1"/>
          </p:cNvSpPr>
          <p:nvPr>
            <p:ph type="ftr" sz="quarter" idx="11"/>
          </p:nvPr>
        </p:nvSpPr>
        <p:spPr/>
        <p:txBody>
          <a:bodyPr/>
          <a:lstStyle/>
          <a:p>
            <a:r>
              <a:rPr lang="en-US"/>
              <a:t>Indira College of Engineering &amp; Management, Parandwadi</a:t>
            </a:r>
            <a:endParaRPr lang="en-US" dirty="0"/>
          </a:p>
        </p:txBody>
      </p:sp>
      <p:sp>
        <p:nvSpPr>
          <p:cNvPr id="6" name="Slide Number Placeholder 5">
            <a:extLst>
              <a:ext uri="{FF2B5EF4-FFF2-40B4-BE49-F238E27FC236}">
                <a16:creationId xmlns:a16="http://schemas.microsoft.com/office/drawing/2014/main" id="{C6BF5EBF-FE71-120E-9A88-9244B8EF0F89}"/>
              </a:ext>
            </a:extLst>
          </p:cNvPr>
          <p:cNvSpPr>
            <a:spLocks noGrp="1"/>
          </p:cNvSpPr>
          <p:nvPr>
            <p:ph type="sldNum" sz="quarter" idx="12"/>
          </p:nvPr>
        </p:nvSpPr>
        <p:spPr/>
        <p:txBody>
          <a:bodyPr/>
          <a:lstStyle/>
          <a:p>
            <a:fld id="{ACB160E8-E870-46BA-8C3F-B490E99DB9E1}" type="slidenum">
              <a:rPr lang="en-US" smtClean="0"/>
              <a:pPr/>
              <a:t>9</a:t>
            </a:fld>
            <a:endParaRPr lang="en-US"/>
          </a:p>
        </p:txBody>
      </p:sp>
    </p:spTree>
    <p:extLst>
      <p:ext uri="{BB962C8B-B14F-4D97-AF65-F5344CB8AC3E}">
        <p14:creationId xmlns:p14="http://schemas.microsoft.com/office/powerpoint/2010/main" val="3802018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CE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336ED0A6AABD1418D96B475C1E041AA" ma:contentTypeVersion="2" ma:contentTypeDescription="Create a new document." ma:contentTypeScope="" ma:versionID="89d40ed33edb346d2736bbcfe863202b">
  <xsd:schema xmlns:xsd="http://www.w3.org/2001/XMLSchema" xmlns:xs="http://www.w3.org/2001/XMLSchema" xmlns:p="http://schemas.microsoft.com/office/2006/metadata/properties" xmlns:ns2="70df97f7-76b5-491b-a082-3f4760312298" targetNamespace="http://schemas.microsoft.com/office/2006/metadata/properties" ma:root="true" ma:fieldsID="3883e3eb7177b631291764a3d60c7c70" ns2:_="">
    <xsd:import namespace="70df97f7-76b5-491b-a082-3f476031229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df97f7-76b5-491b-a082-3f47603122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BF8FE4-6A21-4641-A554-1F7F932A4728}">
  <ds:schemaRefs>
    <ds:schemaRef ds:uri="http://purl.org/dc/dcmitype/"/>
    <ds:schemaRef ds:uri="http://schemas.microsoft.com/office/2006/metadata/properties"/>
    <ds:schemaRef ds:uri="http://purl.org/dc/terms/"/>
    <ds:schemaRef ds:uri="http://www.w3.org/XML/1998/namespace"/>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70df97f7-76b5-491b-a082-3f4760312298"/>
  </ds:schemaRefs>
</ds:datastoreItem>
</file>

<file path=customXml/itemProps2.xml><?xml version="1.0" encoding="utf-8"?>
<ds:datastoreItem xmlns:ds="http://schemas.openxmlformats.org/officeDocument/2006/customXml" ds:itemID="{DD85492E-7317-4030-8247-AF56CFF680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df97f7-76b5-491b-a082-3f47603122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5EBF5B4-548C-40D4-8971-2A8FC6DCAC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3546</TotalTime>
  <Words>1379</Words>
  <Application>Microsoft Office PowerPoint</Application>
  <PresentationFormat>Widescreen</PresentationFormat>
  <Paragraphs>240</Paragraphs>
  <Slides>23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Digital Card using Augmented Reality</vt:lpstr>
      <vt:lpstr>Agenda</vt:lpstr>
      <vt:lpstr>Aim</vt:lpstr>
      <vt:lpstr>Literature Survey</vt:lpstr>
      <vt:lpstr>Motivations</vt:lpstr>
      <vt:lpstr>Objectives</vt:lpstr>
      <vt:lpstr>Proposed System</vt:lpstr>
      <vt:lpstr>H/W and S/W to be used and Overall Cost Requirement</vt:lpstr>
      <vt:lpstr>Software Requirements</vt:lpstr>
      <vt:lpstr>Hardware Requirements</vt:lpstr>
      <vt:lpstr>Planning and Scheduling of Project (Gantt Chart) </vt:lpstr>
      <vt:lpstr>UML diagrams  1) Class Diagram</vt:lpstr>
      <vt:lpstr> 2) Activity Diagram:</vt:lpstr>
      <vt:lpstr>3) Component Diagram</vt:lpstr>
      <vt:lpstr>4) Sequence Diagram</vt:lpstr>
      <vt:lpstr>DFD Diagram</vt:lpstr>
      <vt:lpstr>PowerPoint Presentation</vt:lpstr>
      <vt:lpstr>PowerPoint Presentation</vt:lpstr>
      <vt:lpstr>Risk Involved</vt:lpstr>
      <vt:lpstr>Social Aspect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staff</dc:creator>
  <cp:lastModifiedBy>Rohini Devkar</cp:lastModifiedBy>
  <cp:revision>259</cp:revision>
  <cp:lastPrinted>2017-09-01T05:20:22Z</cp:lastPrinted>
  <dcterms:created xsi:type="dcterms:W3CDTF">2016-08-04T06:06:01Z</dcterms:created>
  <dcterms:modified xsi:type="dcterms:W3CDTF">2022-11-14T05:05:13Z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0x0101001336ED0A6AABD1418D96B475C1E041AA</vt:lpwstr>
  </property>
</Properties>
</file>