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wav" ContentType="audio/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handoutMasterIdLst>
    <p:handoutMasterId r:id="rId21"/>
  </p:handoutMasterIdLst>
  <p:sldIdLst>
    <p:sldId id="269" r:id="rId2"/>
    <p:sldId id="290" r:id="rId3"/>
    <p:sldId id="270" r:id="rId4"/>
    <p:sldId id="275" r:id="rId5"/>
    <p:sldId id="274" r:id="rId6"/>
    <p:sldId id="276" r:id="rId7"/>
    <p:sldId id="277" r:id="rId8"/>
    <p:sldId id="279" r:id="rId9"/>
    <p:sldId id="280" r:id="rId10"/>
    <p:sldId id="281" r:id="rId11"/>
    <p:sldId id="282" r:id="rId12"/>
    <p:sldId id="283" r:id="rId13"/>
    <p:sldId id="291" r:id="rId14"/>
    <p:sldId id="285" r:id="rId15"/>
    <p:sldId id="272" r:id="rId16"/>
    <p:sldId id="287" r:id="rId17"/>
    <p:sldId id="294" r:id="rId18"/>
    <p:sldId id="28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3"/>
      </p:cViewPr>
      <p:guideLst>
        <p:guide orient="horz" pos="2160"/>
        <p:guide pos="3840"/>
      </p:guideLst>
    </p:cSldViewPr>
  </p:slideViewPr>
  <p:notesTextViewPr>
    <p:cViewPr>
      <p:scale>
        <a:sx n="3" d="2"/>
        <a:sy n="3" d="2"/>
      </p:scale>
      <p:origin x="0" y="0"/>
    </p:cViewPr>
  </p:notesTextViewPr>
  <p:notesViewPr>
    <p:cSldViewPr snapToGrid="0" showGuides="1">
      <p:cViewPr varScale="1">
        <p:scale>
          <a:sx n="76" d="100"/>
          <a:sy n="76" d="100"/>
        </p:scale>
        <p:origin x="168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DF4E22-E98E-4F6B-977F-447F402EDE8D}" type="datetimeFigureOut">
              <a:rPr lang="en-US" smtClean="0"/>
              <a:t>12/10/2023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DC7F4F-41CA-4B09-9309-82952A673BCD}" type="slidenum">
              <a:rPr lang="en-US" smtClean="0"/>
              <a:t>‹#›</a:t>
            </a:fld>
            <a:endParaRPr lang="en-US"/>
          </a:p>
        </p:txBody>
      </p:sp>
    </p:spTree>
    <p:extLst>
      <p:ext uri="{BB962C8B-B14F-4D97-AF65-F5344CB8AC3E}">
        <p14:creationId xmlns:p14="http://schemas.microsoft.com/office/powerpoint/2010/main" val="18991432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02AA3D-838A-4524-93AE-BB6F4B6FC72A}" type="datetimeFigureOut">
              <a:rPr lang="en-US" smtClean="0"/>
              <a:t>12/10/2023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945297-9661-4111-AC4D-7C1869DFF06C}" type="slidenum">
              <a:rPr lang="en-US" smtClean="0"/>
              <a:t>‹#›</a:t>
            </a:fld>
            <a:endParaRPr lang="en-US"/>
          </a:p>
        </p:txBody>
      </p:sp>
    </p:spTree>
    <p:extLst>
      <p:ext uri="{BB962C8B-B14F-4D97-AF65-F5344CB8AC3E}">
        <p14:creationId xmlns:p14="http://schemas.microsoft.com/office/powerpoint/2010/main" val="4192944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solidFill>
                  <a:schemeClr val="tx1"/>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solidFill>
                  <a:schemeClr val="tx1"/>
                </a:solidFill>
              </a:defRPr>
            </a:lvl1pPr>
          </a:lstStyle>
          <a:p>
            <a:fld id="{F9C73D9D-BEC1-4A36-A912-403F7B61D841}" type="datetime1">
              <a:rPr lang="en-US" smtClean="0"/>
              <a:t>12/10/2023</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t>Add a footer</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2FB8604-3E91-4806-A5CC-428F0C480F73}" type="slidenum">
              <a:rPr lang="en-US" smtClean="0"/>
              <a:pPr/>
              <a:t>‹#›</a:t>
            </a:fld>
            <a:endParaRPr lang="en-US"/>
          </a:p>
        </p:txBody>
      </p:sp>
    </p:spTree>
    <p:extLst>
      <p:ext uri="{BB962C8B-B14F-4D97-AF65-F5344CB8AC3E}">
        <p14:creationId xmlns:p14="http://schemas.microsoft.com/office/powerpoint/2010/main" val="259946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0D7670-55F0-4C01-BDA5-393F3358D0D1}" type="datetime1">
              <a:rPr lang="en-US" smtClean="0"/>
              <a:t>12/10/2023</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92FB8604-3E91-4806-A5CC-428F0C480F73}" type="slidenum">
              <a:rPr lang="en-US" smtClean="0"/>
              <a:t>‹#›</a:t>
            </a:fld>
            <a:endParaRPr lang="en-US"/>
          </a:p>
        </p:txBody>
      </p:sp>
    </p:spTree>
    <p:extLst>
      <p:ext uri="{BB962C8B-B14F-4D97-AF65-F5344CB8AC3E}">
        <p14:creationId xmlns:p14="http://schemas.microsoft.com/office/powerpoint/2010/main" val="1475257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F570A4-2E99-4A4B-A2AC-4D556C089130}" type="datetime1">
              <a:rPr lang="en-US" smtClean="0"/>
              <a:t>12/10/2023</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92FB8604-3E91-4806-A5CC-428F0C480F73}" type="slidenum">
              <a:rPr lang="en-US" smtClean="0"/>
              <a:t>‹#›</a:t>
            </a:fld>
            <a:endParaRPr lang="en-US"/>
          </a:p>
        </p:txBody>
      </p:sp>
    </p:spTree>
    <p:extLst>
      <p:ext uri="{BB962C8B-B14F-4D97-AF65-F5344CB8AC3E}">
        <p14:creationId xmlns:p14="http://schemas.microsoft.com/office/powerpoint/2010/main" val="329274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0575F1-C798-4463-ADA9-541C94461F29}" type="datetime1">
              <a:rPr lang="en-US" smtClean="0"/>
              <a:t>12/10/2023</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92FB8604-3E91-4806-A5CC-428F0C480F73}" type="slidenum">
              <a:rPr lang="en-US" smtClean="0"/>
              <a:t>‹#›</a:t>
            </a:fld>
            <a:endParaRPr lang="en-US"/>
          </a:p>
        </p:txBody>
      </p:sp>
    </p:spTree>
    <p:extLst>
      <p:ext uri="{BB962C8B-B14F-4D97-AF65-F5344CB8AC3E}">
        <p14:creationId xmlns:p14="http://schemas.microsoft.com/office/powerpoint/2010/main" val="3042773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62262"/>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6DD13-DF4B-4719-A326-B4861EB71C66}" type="datetime1">
              <a:rPr lang="en-US" smtClean="0"/>
              <a:t>12/10/2023</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92FB8604-3E91-4806-A5CC-428F0C480F73}" type="slidenum">
              <a:rPr lang="en-US" smtClean="0"/>
              <a:t>‹#›</a:t>
            </a:fld>
            <a:endParaRPr lang="en-US"/>
          </a:p>
        </p:txBody>
      </p:sp>
    </p:spTree>
    <p:extLst>
      <p:ext uri="{BB962C8B-B14F-4D97-AF65-F5344CB8AC3E}">
        <p14:creationId xmlns:p14="http://schemas.microsoft.com/office/powerpoint/2010/main" val="122333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71DC53-4A94-4E7C-8BA7-C3E988DA2C17}" type="datetime1">
              <a:rPr lang="en-US" smtClean="0"/>
              <a:t>12/10/2023</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92FB8604-3E91-4806-A5CC-428F0C480F73}" type="slidenum">
              <a:rPr lang="en-US" smtClean="0"/>
              <a:t>‹#›</a:t>
            </a:fld>
            <a:endParaRPr lang="en-US"/>
          </a:p>
        </p:txBody>
      </p:sp>
    </p:spTree>
    <p:extLst>
      <p:ext uri="{BB962C8B-B14F-4D97-AF65-F5344CB8AC3E}">
        <p14:creationId xmlns:p14="http://schemas.microsoft.com/office/powerpoint/2010/main" val="2317092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1850" y="274638"/>
            <a:ext cx="10515600" cy="11430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1850"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0" y="2193925"/>
            <a:ext cx="515620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89663"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3" y="2193925"/>
            <a:ext cx="5157787"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79912A-DA7D-4888-BF1A-FFA8B711273B}" type="datetime1">
              <a:rPr lang="en-US" smtClean="0"/>
              <a:t>12/10/2023</a:t>
            </a:fld>
            <a:endParaRPr lang="en-US"/>
          </a:p>
        </p:txBody>
      </p:sp>
      <p:sp>
        <p:nvSpPr>
          <p:cNvPr id="8" name="Footer Placeholder 7"/>
          <p:cNvSpPr>
            <a:spLocks noGrp="1"/>
          </p:cNvSpPr>
          <p:nvPr>
            <p:ph type="ftr" sz="quarter" idx="11"/>
          </p:nvPr>
        </p:nvSpPr>
        <p:spPr/>
        <p:txBody>
          <a:bodyPr/>
          <a:lstStyle/>
          <a:p>
            <a:r>
              <a:rPr lang="en-US"/>
              <a:t>Add a footer</a:t>
            </a:r>
          </a:p>
        </p:txBody>
      </p:sp>
      <p:sp>
        <p:nvSpPr>
          <p:cNvPr id="9" name="Slide Number Placeholder 8"/>
          <p:cNvSpPr>
            <a:spLocks noGrp="1"/>
          </p:cNvSpPr>
          <p:nvPr>
            <p:ph type="sldNum" sz="quarter" idx="12"/>
          </p:nvPr>
        </p:nvSpPr>
        <p:spPr/>
        <p:txBody>
          <a:bodyPr/>
          <a:lstStyle/>
          <a:p>
            <a:fld id="{92FB8604-3E91-4806-A5CC-428F0C480F73}" type="slidenum">
              <a:rPr lang="en-US" smtClean="0"/>
              <a:t>‹#›</a:t>
            </a:fld>
            <a:endParaRPr lang="en-US"/>
          </a:p>
        </p:txBody>
      </p:sp>
    </p:spTree>
    <p:extLst>
      <p:ext uri="{BB962C8B-B14F-4D97-AF65-F5344CB8AC3E}">
        <p14:creationId xmlns:p14="http://schemas.microsoft.com/office/powerpoint/2010/main" val="1970202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1F66FA-4CB5-42BA-9ECC-EDEC67A1D389}" type="datetime1">
              <a:rPr lang="en-US" smtClean="0"/>
              <a:t>12/10/2023</a:t>
            </a:fld>
            <a:endParaRPr lang="en-US"/>
          </a:p>
        </p:txBody>
      </p:sp>
      <p:sp>
        <p:nvSpPr>
          <p:cNvPr id="4" name="Footer Placeholder 3"/>
          <p:cNvSpPr>
            <a:spLocks noGrp="1"/>
          </p:cNvSpPr>
          <p:nvPr>
            <p:ph type="ftr" sz="quarter" idx="11"/>
          </p:nvPr>
        </p:nvSpPr>
        <p:spPr/>
        <p:txBody>
          <a:bodyPr/>
          <a:lstStyle/>
          <a:p>
            <a:r>
              <a:rPr lang="en-US"/>
              <a:t>Add a footer</a:t>
            </a:r>
          </a:p>
        </p:txBody>
      </p:sp>
      <p:sp>
        <p:nvSpPr>
          <p:cNvPr id="5" name="Slide Number Placeholder 4"/>
          <p:cNvSpPr>
            <a:spLocks noGrp="1"/>
          </p:cNvSpPr>
          <p:nvPr>
            <p:ph type="sldNum" sz="quarter" idx="12"/>
          </p:nvPr>
        </p:nvSpPr>
        <p:spPr/>
        <p:txBody>
          <a:bodyPr/>
          <a:lstStyle/>
          <a:p>
            <a:fld id="{92FB8604-3E91-4806-A5CC-428F0C480F73}" type="slidenum">
              <a:rPr lang="en-US" smtClean="0"/>
              <a:t>‹#›</a:t>
            </a:fld>
            <a:endParaRPr lang="en-US"/>
          </a:p>
        </p:txBody>
      </p:sp>
    </p:spTree>
    <p:extLst>
      <p:ext uri="{BB962C8B-B14F-4D97-AF65-F5344CB8AC3E}">
        <p14:creationId xmlns:p14="http://schemas.microsoft.com/office/powerpoint/2010/main" val="3205598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567B65-FBBA-46B4-B227-600DAFCC8EF0}" type="datetime1">
              <a:rPr lang="en-US" smtClean="0"/>
              <a:t>12/10/2023</a:t>
            </a:fld>
            <a:endParaRPr lang="en-US"/>
          </a:p>
        </p:txBody>
      </p:sp>
      <p:sp>
        <p:nvSpPr>
          <p:cNvPr id="3" name="Footer Placeholder 2"/>
          <p:cNvSpPr>
            <a:spLocks noGrp="1"/>
          </p:cNvSpPr>
          <p:nvPr>
            <p:ph type="ftr" sz="quarter" idx="11"/>
          </p:nvPr>
        </p:nvSpPr>
        <p:spPr/>
        <p:txBody>
          <a:bodyPr/>
          <a:lstStyle/>
          <a:p>
            <a:r>
              <a:rPr lang="en-US"/>
              <a:t>Add a footer</a:t>
            </a:r>
          </a:p>
        </p:txBody>
      </p:sp>
      <p:sp>
        <p:nvSpPr>
          <p:cNvPr id="4" name="Slide Number Placeholder 3"/>
          <p:cNvSpPr>
            <a:spLocks noGrp="1"/>
          </p:cNvSpPr>
          <p:nvPr>
            <p:ph type="sldNum" sz="quarter" idx="12"/>
          </p:nvPr>
        </p:nvSpPr>
        <p:spPr/>
        <p:txBody>
          <a:bodyPr/>
          <a:lstStyle/>
          <a:p>
            <a:fld id="{92FB8604-3E91-4806-A5CC-428F0C480F73}" type="slidenum">
              <a:rPr lang="en-US" smtClean="0"/>
              <a:t>‹#›</a:t>
            </a:fld>
            <a:endParaRPr lang="en-US"/>
          </a:p>
        </p:txBody>
      </p:sp>
    </p:spTree>
    <p:extLst>
      <p:ext uri="{BB962C8B-B14F-4D97-AF65-F5344CB8AC3E}">
        <p14:creationId xmlns:p14="http://schemas.microsoft.com/office/powerpoint/2010/main" val="2820598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C15529-BE6B-4FAF-92A8-E67316B287FA}" type="datetime1">
              <a:rPr lang="en-US" smtClean="0"/>
              <a:t>12/10/2023</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92FB8604-3E91-4806-A5CC-428F0C480F73}" type="slidenum">
              <a:rPr lang="en-US" smtClean="0"/>
              <a:t>‹#›</a:t>
            </a:fld>
            <a:endParaRPr lang="en-US"/>
          </a:p>
        </p:txBody>
      </p:sp>
    </p:spTree>
    <p:extLst>
      <p:ext uri="{BB962C8B-B14F-4D97-AF65-F5344CB8AC3E}">
        <p14:creationId xmlns:p14="http://schemas.microsoft.com/office/powerpoint/2010/main" val="11132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7DF48A-15DE-4D33-B881-E4E92245926D}" type="datetime1">
              <a:rPr lang="en-US" smtClean="0"/>
              <a:t>12/10/2023</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92FB8604-3E91-4806-A5CC-428F0C480F73}" type="slidenum">
              <a:rPr lang="en-US" smtClean="0"/>
              <a:t>‹#›</a:t>
            </a:fld>
            <a:endParaRPr lang="en-US"/>
          </a:p>
        </p:txBody>
      </p:sp>
    </p:spTree>
    <p:extLst>
      <p:ext uri="{BB962C8B-B14F-4D97-AF65-F5344CB8AC3E}">
        <p14:creationId xmlns:p14="http://schemas.microsoft.com/office/powerpoint/2010/main" val="3494347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fld id="{889459B6-5D04-429A-B7FB-48F7063307D2}" type="datetime1">
              <a:rPr lang="en-US" smtClean="0"/>
              <a:pPr/>
              <a:t>12/10/2023</a:t>
            </a:fld>
            <a:endParaRPr lang="en-US" dirty="0"/>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100">
                <a:solidFill>
                  <a:schemeClr val="tx1">
                    <a:tint val="75000"/>
                  </a:schemeClr>
                </a:solidFill>
              </a:defRPr>
            </a:lvl1pPr>
          </a:lstStyle>
          <a:p>
            <a:r>
              <a:rPr lang="en-US"/>
              <a:t>Add a footer</a:t>
            </a:r>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92FB8604-3E91-4806-A5CC-428F0C480F73}" type="slidenum">
              <a:rPr lang="en-US" smtClean="0"/>
              <a:pPr/>
              <a:t>‹#›</a:t>
            </a:fld>
            <a:endParaRPr lang="en-US"/>
          </a:p>
        </p:txBody>
      </p:sp>
    </p:spTree>
    <p:extLst>
      <p:ext uri="{BB962C8B-B14F-4D97-AF65-F5344CB8AC3E}">
        <p14:creationId xmlns:p14="http://schemas.microsoft.com/office/powerpoint/2010/main" val="195562301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audio" Target="../media/audio1.wav"/></Relationships>
</file>

<file path=ppt/slides/_rels/slide10.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1.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2.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8.tmp"/></Relationships>
</file>

<file path=ppt/slides/_rels/slide13.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10.tmp"/></Relationships>
</file>

<file path=ppt/slides/_rels/slide14.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image" Target="../media/image11.tmp"/><Relationship Id="rId7" Type="http://schemas.openxmlformats.org/officeDocument/2006/relationships/image" Target="../media/image15.tmp"/><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14.tmp"/><Relationship Id="rId5" Type="http://schemas.openxmlformats.org/officeDocument/2006/relationships/image" Target="../media/image13.tmp"/><Relationship Id="rId4" Type="http://schemas.openxmlformats.org/officeDocument/2006/relationships/image" Target="../media/image12.tmp"/></Relationships>
</file>

<file path=ppt/slides/_rels/slide15.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audio" Target="../media/audio1.wav"/><Relationship Id="rId1" Type="http://schemas.openxmlformats.org/officeDocument/2006/relationships/slideLayout" Target="../slideLayouts/slideLayout4.xml"/><Relationship Id="rId5" Type="http://schemas.openxmlformats.org/officeDocument/2006/relationships/audio" Target="../media/audio1.wav"/><Relationship Id="rId4" Type="http://schemas.openxmlformats.org/officeDocument/2006/relationships/image" Target="../media/image17.tmp"/></Relationships>
</file>

<file path=ppt/slides/_rels/slide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9.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3645"/>
            <a:ext cx="9144000" cy="794759"/>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r>
              <a:rPr lang="en-US" sz="2400" b="1" dirty="0" smtClean="0">
                <a:solidFill>
                  <a:srgbClr val="FFFF00"/>
                </a:solidFill>
              </a:rPr>
              <a:t>PROJECT PRESENTATION ON</a:t>
            </a:r>
            <a:br>
              <a:rPr lang="en-US" sz="2400" b="1" dirty="0" smtClean="0">
                <a:solidFill>
                  <a:srgbClr val="FFFF00"/>
                </a:solidFill>
              </a:rPr>
            </a:br>
            <a:r>
              <a:rPr lang="en-US" sz="2400" b="1" dirty="0" smtClean="0">
                <a:solidFill>
                  <a:srgbClr val="FFFF00"/>
                </a:solidFill>
              </a:rPr>
              <a:t>TITANIC DATASET ANALYSIS</a:t>
            </a:r>
            <a:endParaRPr lang="en-US" sz="2400" b="1" dirty="0">
              <a:solidFill>
                <a:srgbClr val="FFFF00"/>
              </a:solidFill>
            </a:endParaRPr>
          </a:p>
        </p:txBody>
      </p:sp>
      <p:sp>
        <p:nvSpPr>
          <p:cNvPr id="3" name="Subtitle 2"/>
          <p:cNvSpPr>
            <a:spLocks noGrp="1"/>
          </p:cNvSpPr>
          <p:nvPr>
            <p:ph type="subTitle" idx="1"/>
          </p:nvPr>
        </p:nvSpPr>
        <p:spPr>
          <a:xfrm>
            <a:off x="7554482" y="4828374"/>
            <a:ext cx="3939612" cy="1529696"/>
          </a:xfrm>
        </p:spPr>
        <p:txBody>
          <a:bodyPr>
            <a:normAutofit fontScale="62500" lnSpcReduction="20000"/>
          </a:bodyPr>
          <a:lstStyle/>
          <a:p>
            <a:r>
              <a:rPr lang="en-US" sz="2900" dirty="0" smtClean="0">
                <a:solidFill>
                  <a:srgbClr val="FFFF00"/>
                </a:solidFill>
              </a:rPr>
              <a:t>                   PRESENTED BY:-</a:t>
            </a:r>
          </a:p>
          <a:p>
            <a:r>
              <a:rPr lang="en-US" dirty="0" smtClean="0"/>
              <a:t>                        1)ROHINI RAJENDRA MALI</a:t>
            </a:r>
          </a:p>
          <a:p>
            <a:r>
              <a:rPr lang="en-US" dirty="0" smtClean="0"/>
              <a:t>                   2)SUJATA CHAUDHARI</a:t>
            </a:r>
          </a:p>
          <a:p>
            <a:r>
              <a:rPr lang="en-US" sz="2900" dirty="0" smtClean="0">
                <a:solidFill>
                  <a:srgbClr val="FFFF00"/>
                </a:solidFill>
              </a:rPr>
              <a:t>                   GUIDED BY:-</a:t>
            </a:r>
          </a:p>
          <a:p>
            <a:r>
              <a:rPr lang="en-US" dirty="0" smtClean="0"/>
              <a:t>                     </a:t>
            </a:r>
            <a:r>
              <a:rPr lang="en-US" dirty="0" smtClean="0"/>
              <a:t>VAISHNAVI KULKARNI MAM</a:t>
            </a:r>
            <a:endParaRPr lang="en-US" dirty="0"/>
          </a:p>
        </p:txBody>
      </p:sp>
      <p:pic>
        <p:nvPicPr>
          <p:cNvPr id="4" name="Picture 2" descr="C:\Users\ACER\Desktop\1.jf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4616" y="1298961"/>
            <a:ext cx="6913547" cy="4708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527857"/>
      </p:ext>
    </p:extLst>
  </p:cSld>
  <p:clrMapOvr>
    <a:masterClrMapping/>
  </p:clrMapOvr>
  <mc:AlternateContent xmlns:mc="http://schemas.openxmlformats.org/markup-compatibility/2006" xmlns:p14="http://schemas.microsoft.com/office/powerpoint/2010/main">
    <mc:Choice Requires="p14">
      <p:transition spd="slow" p14:dur="1250">
        <p14:glitter pattern="hexagon"/>
        <p:sndAc>
          <p:stSnd>
            <p:snd r:embed="rId2" name="coin.wav"/>
          </p:stSnd>
        </p:sndAc>
      </p:transition>
    </mc:Choice>
    <mc:Fallback xmlns="">
      <p:transition spd="slow">
        <p:fade/>
        <p:sndAc>
          <p:stSnd>
            <p:snd r:embed="rId4" name="coin.wav"/>
          </p:stSnd>
        </p:sndAc>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FF00"/>
                </a:solidFill>
              </a:rPr>
              <a:t>DATA ANALYSIS</a:t>
            </a:r>
            <a:endParaRPr lang="en-IN" dirty="0">
              <a:solidFill>
                <a:srgbClr val="FFFF00"/>
              </a:solidFill>
            </a:endParaRPr>
          </a:p>
        </p:txBody>
      </p:sp>
      <p:pic>
        <p:nvPicPr>
          <p:cNvPr id="8" name="Content Placeholder 7"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55785" y="1477108"/>
            <a:ext cx="10187353" cy="4686663"/>
          </a:xfrm>
        </p:spPr>
      </p:pic>
    </p:spTree>
    <p:extLst>
      <p:ext uri="{BB962C8B-B14F-4D97-AF65-F5344CB8AC3E}">
        <p14:creationId xmlns:p14="http://schemas.microsoft.com/office/powerpoint/2010/main" val="419465089"/>
      </p:ext>
    </p:extLst>
  </p:cSld>
  <p:clrMapOvr>
    <a:masterClrMapping/>
  </p:clrMapOvr>
  <mc:AlternateContent xmlns:mc="http://schemas.openxmlformats.org/markup-compatibility/2006" xmlns:p14="http://schemas.microsoft.com/office/powerpoint/2010/main">
    <mc:Choice Requires="p14">
      <p:transition spd="slow" p14:dur="1250">
        <p14:glitter pattern="hexagon"/>
        <p:sndAc>
          <p:stSnd>
            <p:snd r:embed="rId2" name="coin.wav"/>
          </p:stSnd>
        </p:sndAc>
      </p:transition>
    </mc:Choice>
    <mc:Fallback xmlns="">
      <p:transition spd="slow">
        <p:fade/>
        <p:sndAc>
          <p:stSnd>
            <p:snd r:embed="rId4" name="coin.wav"/>
          </p:stSnd>
        </p:sndAc>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FF00"/>
                </a:solidFill>
              </a:rPr>
              <a:t>CLEANING AND ANALYSING THE DATA</a:t>
            </a:r>
            <a:endParaRPr lang="en-IN" dirty="0">
              <a:solidFill>
                <a:srgbClr val="FFFF00"/>
              </a:solidFill>
            </a:endParaRPr>
          </a:p>
        </p:txBody>
      </p:sp>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6830" y="1477108"/>
            <a:ext cx="10703169" cy="4665784"/>
          </a:xfrm>
        </p:spPr>
      </p:pic>
    </p:spTree>
    <p:extLst>
      <p:ext uri="{BB962C8B-B14F-4D97-AF65-F5344CB8AC3E}">
        <p14:creationId xmlns:p14="http://schemas.microsoft.com/office/powerpoint/2010/main" val="2916134396"/>
      </p:ext>
    </p:extLst>
  </p:cSld>
  <p:clrMapOvr>
    <a:masterClrMapping/>
  </p:clrMapOvr>
  <mc:AlternateContent xmlns:mc="http://schemas.openxmlformats.org/markup-compatibility/2006" xmlns:p14="http://schemas.microsoft.com/office/powerpoint/2010/main">
    <mc:Choice Requires="p14">
      <p:transition spd="slow" p14:dur="1250">
        <p14:glitter pattern="hexagon"/>
        <p:sndAc>
          <p:stSnd>
            <p:snd r:embed="rId2" name="coin.wav"/>
          </p:stSnd>
        </p:sndAc>
      </p:transition>
    </mc:Choice>
    <mc:Fallback xmlns="">
      <p:transition spd="slow">
        <p:fade/>
        <p:sndAc>
          <p:stSnd>
            <p:snd r:embed="rId4" name="coin.wav"/>
          </p:stSnd>
        </p:sndAc>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0277" y="316524"/>
            <a:ext cx="10234246" cy="3622430"/>
          </a:xfr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4074004"/>
            <a:ext cx="10175631" cy="1794096"/>
          </a:xfrm>
          <a:prstGeom prst="rect">
            <a:avLst/>
          </a:prstGeom>
        </p:spPr>
      </p:pic>
    </p:spTree>
    <p:extLst>
      <p:ext uri="{BB962C8B-B14F-4D97-AF65-F5344CB8AC3E}">
        <p14:creationId xmlns:p14="http://schemas.microsoft.com/office/powerpoint/2010/main" val="3349369889"/>
      </p:ext>
    </p:extLst>
  </p:cSld>
  <p:clrMapOvr>
    <a:masterClrMapping/>
  </p:clrMapOvr>
  <mc:AlternateContent xmlns:mc="http://schemas.openxmlformats.org/markup-compatibility/2006" xmlns:p14="http://schemas.microsoft.com/office/powerpoint/2010/main">
    <mc:Choice Requires="p14">
      <p:transition spd="slow" p14:dur="1250">
        <p14:glitter pattern="hexagon"/>
        <p:sndAc>
          <p:stSnd>
            <p:snd r:embed="rId2" name="coin.wav"/>
          </p:stSnd>
        </p:sndAc>
      </p:transition>
    </mc:Choice>
    <mc:Fallback xmlns="">
      <p:transition spd="slow">
        <p:fade/>
        <p:sndAc>
          <p:stSnd>
            <p:snd r:embed="rId5" name="coin.wav"/>
          </p:stSnd>
        </p:sndAc>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FF00"/>
                </a:solidFill>
              </a:rPr>
              <a:t>DATA VISUALIZATION</a:t>
            </a:r>
            <a:endParaRPr lang="en-IN" dirty="0">
              <a:solidFill>
                <a:srgbClr val="FFFF00"/>
              </a:solidFill>
            </a:endParaRPr>
          </a:p>
        </p:txBody>
      </p:sp>
      <p:pic>
        <p:nvPicPr>
          <p:cNvPr id="14" name="Picture 1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4079" y="3409947"/>
            <a:ext cx="123842" cy="38105"/>
          </a:xfrm>
          <a:prstGeom prst="rect">
            <a:avLst/>
          </a:prstGeom>
        </p:spPr>
      </p:pic>
      <p:pic>
        <p:nvPicPr>
          <p:cNvPr id="18" name="Content Placeholder 17" descr="Screen Clipping"/>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50985" y="1500554"/>
            <a:ext cx="10820400" cy="4958861"/>
          </a:xfrm>
        </p:spPr>
      </p:pic>
    </p:spTree>
    <p:extLst>
      <p:ext uri="{BB962C8B-B14F-4D97-AF65-F5344CB8AC3E}">
        <p14:creationId xmlns:p14="http://schemas.microsoft.com/office/powerpoint/2010/main" val="1810109469"/>
      </p:ext>
    </p:extLst>
  </p:cSld>
  <p:clrMapOvr>
    <a:masterClrMapping/>
  </p:clrMapOvr>
  <mc:AlternateContent xmlns:mc="http://schemas.openxmlformats.org/markup-compatibility/2006" xmlns:p14="http://schemas.microsoft.com/office/powerpoint/2010/main">
    <mc:Choice Requires="p14">
      <p:transition spd="slow" p14:dur="1250">
        <p14:glitter pattern="hexagon"/>
        <p:sndAc>
          <p:stSnd>
            <p:snd r:embed="rId2" name="coin.wav"/>
          </p:stSnd>
        </p:sndAc>
      </p:transition>
    </mc:Choice>
    <mc:Fallback xmlns="">
      <p:transition spd="slow">
        <p:fade/>
        <p:sndAc>
          <p:stSnd>
            <p:snd r:embed="rId5" name="coin.wav"/>
          </p:stSnd>
        </p:sndAc>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3035" y="513287"/>
            <a:ext cx="3286584" cy="2981741"/>
          </a:xfr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8397" y="468923"/>
            <a:ext cx="3667637" cy="2942492"/>
          </a:xfrm>
          <a:prstGeom prst="rect">
            <a:avLst/>
          </a:prstGeom>
        </p:spPr>
      </p:pic>
      <p:pic>
        <p:nvPicPr>
          <p:cNvPr id="6" name="Picture 5"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13565" y="486832"/>
            <a:ext cx="3667637" cy="2924583"/>
          </a:xfrm>
          <a:prstGeom prst="rect">
            <a:avLst/>
          </a:prstGeom>
        </p:spPr>
      </p:pic>
      <p:pic>
        <p:nvPicPr>
          <p:cNvPr id="7" name="Picture 6"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6584" y="3704493"/>
            <a:ext cx="5251170" cy="2424618"/>
          </a:xfrm>
          <a:prstGeom prst="rect">
            <a:avLst/>
          </a:prstGeom>
        </p:spPr>
      </p:pic>
      <p:pic>
        <p:nvPicPr>
          <p:cNvPr id="8" name="Picture 7"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71847" y="3704493"/>
            <a:ext cx="5409356" cy="2362530"/>
          </a:xfrm>
          <a:prstGeom prst="rect">
            <a:avLst/>
          </a:prstGeom>
        </p:spPr>
      </p:pic>
    </p:spTree>
    <p:extLst>
      <p:ext uri="{BB962C8B-B14F-4D97-AF65-F5344CB8AC3E}">
        <p14:creationId xmlns:p14="http://schemas.microsoft.com/office/powerpoint/2010/main" val="3095156474"/>
      </p:ext>
    </p:extLst>
  </p:cSld>
  <p:clrMapOvr>
    <a:masterClrMapping/>
  </p:clrMapOvr>
  <mc:AlternateContent xmlns:mc="http://schemas.openxmlformats.org/markup-compatibility/2006" xmlns:p14="http://schemas.microsoft.com/office/powerpoint/2010/main">
    <mc:Choice Requires="p14">
      <p:transition spd="slow" p14:dur="1250">
        <p14:glitter pattern="hexagon"/>
        <p:sndAc>
          <p:stSnd>
            <p:snd r:embed="rId2" name="coin.wav"/>
          </p:stSnd>
        </p:sndAc>
      </p:transition>
    </mc:Choice>
    <mc:Fallback xmlns="">
      <p:transition spd="slow">
        <p:fade/>
        <p:sndAc>
          <p:stSnd>
            <p:snd r:embed="rId8" name="coin.wav"/>
          </p:stSnd>
        </p:sndAc>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solidFill>
                  <a:srgbClr val="FFFF00"/>
                </a:solidFill>
              </a:rPr>
              <a:t>HEATMAP AND ACCURACY SCORE</a:t>
            </a:r>
            <a:endParaRPr lang="en-US" dirty="0">
              <a:solidFill>
                <a:srgbClr val="FFFF00"/>
              </a:solidFill>
            </a:endParaRP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1631275362"/>
              </p:ext>
            </p:extLst>
          </p:nvPr>
        </p:nvGraphicFramePr>
        <p:xfrm>
          <a:off x="6142892" y="1695118"/>
          <a:ext cx="5287110" cy="1527168"/>
        </p:xfrm>
        <a:graphic>
          <a:graphicData uri="http://schemas.openxmlformats.org/drawingml/2006/table">
            <a:tbl>
              <a:tblPr firstRow="1" bandRow="1">
                <a:tableStyleId>{93296810-A885-4BE3-A3E7-6D5BEEA58F35}</a:tableStyleId>
              </a:tblPr>
              <a:tblGrid>
                <a:gridCol w="2333740">
                  <a:extLst>
                    <a:ext uri="{9D8B030D-6E8A-4147-A177-3AD203B41FA5}">
                      <a16:colId xmlns="" xmlns:a16="http://schemas.microsoft.com/office/drawing/2014/main" val="20000"/>
                    </a:ext>
                  </a:extLst>
                </a:gridCol>
                <a:gridCol w="2953370">
                  <a:extLst>
                    <a:ext uri="{9D8B030D-6E8A-4147-A177-3AD203B41FA5}">
                      <a16:colId xmlns="" xmlns:a16="http://schemas.microsoft.com/office/drawing/2014/main" val="20001"/>
                    </a:ext>
                  </a:extLst>
                </a:gridCol>
              </a:tblGrid>
              <a:tr h="280285">
                <a:tc>
                  <a:txBody>
                    <a:bodyPr/>
                    <a:lstStyle/>
                    <a:p>
                      <a:r>
                        <a:rPr lang="en-US" dirty="0" smtClean="0"/>
                        <a:t>Model</a:t>
                      </a:r>
                      <a:endParaRPr lang="en-US" dirty="0"/>
                    </a:p>
                  </a:txBody>
                  <a:tcPr marL="99255" marR="99255" anchor="ctr"/>
                </a:tc>
                <a:tc>
                  <a:txBody>
                    <a:bodyPr/>
                    <a:lstStyle/>
                    <a:p>
                      <a:pPr algn="ctr"/>
                      <a:r>
                        <a:rPr lang="en-IN" sz="1800" b="1" i="0" kern="1200" dirty="0" smtClean="0">
                          <a:solidFill>
                            <a:schemeClr val="lt1"/>
                          </a:solidFill>
                          <a:effectLst/>
                          <a:latin typeface="+mn-lt"/>
                          <a:ea typeface="+mn-ea"/>
                          <a:cs typeface="+mn-cs"/>
                        </a:rPr>
                        <a:t>Accuracy</a:t>
                      </a:r>
                      <a:r>
                        <a:rPr lang="en-IN" sz="1800" b="1" i="0" kern="1200" baseline="0" dirty="0" smtClean="0">
                          <a:solidFill>
                            <a:schemeClr val="lt1"/>
                          </a:solidFill>
                          <a:effectLst/>
                          <a:latin typeface="+mn-lt"/>
                          <a:ea typeface="+mn-ea"/>
                          <a:cs typeface="+mn-cs"/>
                        </a:rPr>
                        <a:t> </a:t>
                      </a:r>
                      <a:r>
                        <a:rPr lang="en-IN" sz="1800" b="1" i="0" kern="1200" dirty="0" smtClean="0">
                          <a:solidFill>
                            <a:schemeClr val="lt1"/>
                          </a:solidFill>
                          <a:effectLst/>
                          <a:latin typeface="+mn-lt"/>
                          <a:ea typeface="+mn-ea"/>
                          <a:cs typeface="+mn-cs"/>
                        </a:rPr>
                        <a:t>Score</a:t>
                      </a:r>
                      <a:endParaRPr lang="en-US" dirty="0"/>
                    </a:p>
                  </a:txBody>
                  <a:tcPr marL="99255" marR="99255" anchor="ctr"/>
                </a:tc>
                <a:extLst>
                  <a:ext uri="{0D108BD9-81ED-4DB2-BD59-A6C34878D82A}">
                    <a16:rowId xmlns="" xmlns:a16="http://schemas.microsoft.com/office/drawing/2014/main" val="10000"/>
                  </a:ext>
                </a:extLst>
              </a:tr>
              <a:tr h="280285">
                <a:tc>
                  <a:txBody>
                    <a:bodyPr/>
                    <a:lstStyle/>
                    <a:p>
                      <a:pPr algn="l" fontAlgn="ctr"/>
                      <a:r>
                        <a:rPr lang="en-IN" dirty="0">
                          <a:effectLst/>
                        </a:rPr>
                        <a:t>Random Forest</a:t>
                      </a:r>
                    </a:p>
                  </a:txBody>
                  <a:tcPr anchor="ctr"/>
                </a:tc>
                <a:tc>
                  <a:txBody>
                    <a:bodyPr/>
                    <a:lstStyle/>
                    <a:p>
                      <a:pPr algn="ctr"/>
                      <a:r>
                        <a:rPr lang="en-IN" sz="1800" b="0" i="0" kern="1200" dirty="0" smtClean="0">
                          <a:solidFill>
                            <a:schemeClr val="dk1"/>
                          </a:solidFill>
                          <a:effectLst/>
                          <a:latin typeface="+mn-lt"/>
                          <a:ea typeface="+mn-ea"/>
                          <a:cs typeface="+mn-cs"/>
                        </a:rPr>
                        <a:t>83.582090</a:t>
                      </a:r>
                      <a:endParaRPr lang="en-US" dirty="0"/>
                    </a:p>
                  </a:txBody>
                  <a:tcPr marL="99255" marR="99255" anchor="ctr"/>
                </a:tc>
                <a:extLst>
                  <a:ext uri="{0D108BD9-81ED-4DB2-BD59-A6C34878D82A}">
                    <a16:rowId xmlns="" xmlns:a16="http://schemas.microsoft.com/office/drawing/2014/main" val="10001"/>
                  </a:ext>
                </a:extLst>
              </a:tr>
              <a:tr h="280285">
                <a:tc>
                  <a:txBody>
                    <a:bodyPr/>
                    <a:lstStyle/>
                    <a:p>
                      <a:pPr algn="l" fontAlgn="ctr"/>
                      <a:r>
                        <a:rPr lang="en-IN" dirty="0">
                          <a:effectLst/>
                        </a:rPr>
                        <a:t>Decision Tree</a:t>
                      </a:r>
                    </a:p>
                  </a:txBody>
                  <a:tcPr anchor="ctr"/>
                </a:tc>
                <a:tc>
                  <a:txBody>
                    <a:bodyPr/>
                    <a:lstStyle/>
                    <a:p>
                      <a:pPr algn="ctr" fontAlgn="ctr"/>
                      <a:r>
                        <a:rPr lang="en-IN" dirty="0">
                          <a:effectLst/>
                        </a:rPr>
                        <a:t>78.731343</a:t>
                      </a:r>
                    </a:p>
                  </a:txBody>
                  <a:tcPr anchor="ctr"/>
                </a:tc>
                <a:extLst>
                  <a:ext uri="{0D108BD9-81ED-4DB2-BD59-A6C34878D82A}">
                    <a16:rowId xmlns="" xmlns:a16="http://schemas.microsoft.com/office/drawing/2014/main" val="10002"/>
                  </a:ext>
                </a:extLst>
              </a:tr>
              <a:tr h="429888">
                <a:tc>
                  <a:txBody>
                    <a:bodyPr/>
                    <a:lstStyle/>
                    <a:p>
                      <a:pPr algn="l" fontAlgn="ctr"/>
                      <a:r>
                        <a:rPr lang="en-IN" dirty="0">
                          <a:effectLst/>
                        </a:rPr>
                        <a:t>Logistic Regression</a:t>
                      </a:r>
                    </a:p>
                  </a:txBody>
                  <a:tcPr anchor="ctr"/>
                </a:tc>
                <a:tc>
                  <a:txBody>
                    <a:bodyPr/>
                    <a:lstStyle/>
                    <a:p>
                      <a:pPr algn="ctr" fontAlgn="ctr"/>
                      <a:r>
                        <a:rPr lang="en-IN" dirty="0">
                          <a:effectLst/>
                        </a:rPr>
                        <a:t>77.238806</a:t>
                      </a:r>
                    </a:p>
                  </a:txBody>
                  <a:tcPr anchor="ctr"/>
                </a:tc>
                <a:extLst>
                  <a:ext uri="{0D108BD9-81ED-4DB2-BD59-A6C34878D82A}">
                    <a16:rowId xmlns="" xmlns:a16="http://schemas.microsoft.com/office/drawing/2014/main" val="10003"/>
                  </a:ext>
                </a:extLst>
              </a:tr>
            </a:tbl>
          </a:graphicData>
        </a:graphic>
      </p:graphicFrame>
      <p:pic>
        <p:nvPicPr>
          <p:cNvPr id="6" name="Content Placeholder 5" descr="Screen Clipping"/>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42892" y="3552092"/>
            <a:ext cx="5849816" cy="2696308"/>
          </a:xfrm>
        </p:spPr>
      </p:pic>
      <p:pic>
        <p:nvPicPr>
          <p:cNvPr id="9" name="Content Placeholder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798" y="1541584"/>
            <a:ext cx="5310555" cy="4636478"/>
          </a:xfrm>
          <a:prstGeom prst="rect">
            <a:avLst/>
          </a:prstGeom>
        </p:spPr>
      </p:pic>
    </p:spTree>
    <p:extLst>
      <p:ext uri="{BB962C8B-B14F-4D97-AF65-F5344CB8AC3E}">
        <p14:creationId xmlns:p14="http://schemas.microsoft.com/office/powerpoint/2010/main" val="286205604"/>
      </p:ext>
    </p:extLst>
  </p:cSld>
  <p:clrMapOvr>
    <a:masterClrMapping/>
  </p:clrMapOvr>
  <mc:AlternateContent xmlns:mc="http://schemas.openxmlformats.org/markup-compatibility/2006" xmlns:p14="http://schemas.microsoft.com/office/powerpoint/2010/main">
    <mc:Choice Requires="p14">
      <p:transition spd="slow" p14:dur="1250">
        <p14:glitter pattern="hexagon"/>
        <p:sndAc>
          <p:stSnd>
            <p:snd r:embed="rId2" name="coin.wav"/>
          </p:stSnd>
        </p:sndAc>
      </p:transition>
    </mc:Choice>
    <mc:Fallback xmlns="">
      <p:transition spd="slow">
        <p:fade/>
        <p:sndAc>
          <p:stSnd>
            <p:snd r:embed="rId5" name="coin.wav"/>
          </p:stSnd>
        </p:sndAc>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FF00"/>
                </a:solidFill>
              </a:rPr>
              <a:t>CONCLUSION</a:t>
            </a:r>
            <a:endParaRPr lang="en-IN" dirty="0">
              <a:solidFill>
                <a:srgbClr val="FFFF00"/>
              </a:solidFill>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I have removed variables like “Name”, “Sex”, “Ticket”, “Embarked”, as  they are not effecting the target variable much.</a:t>
            </a:r>
          </a:p>
          <a:p>
            <a:r>
              <a:rPr lang="en-US" dirty="0" smtClean="0">
                <a:latin typeface="Times New Roman" panose="02020603050405020304" pitchFamily="18" charset="0"/>
                <a:cs typeface="Times New Roman" panose="02020603050405020304" pitchFamily="18" charset="0"/>
              </a:rPr>
              <a:t>Women, children, and first class passengers as well as people with a small family had a better chance at survival. The Embarked doesn’t seem to have an effect as the percentages are in line with the amount of people embarked from each port.</a:t>
            </a:r>
          </a:p>
          <a:p>
            <a:r>
              <a:rPr lang="en-US" dirty="0" smtClean="0">
                <a:latin typeface="Times New Roman" panose="02020603050405020304" pitchFamily="18" charset="0"/>
                <a:cs typeface="Times New Roman" panose="02020603050405020304" pitchFamily="18" charset="0"/>
              </a:rPr>
              <a:t>And I am getting an </a:t>
            </a:r>
            <a:r>
              <a:rPr lang="en-US" dirty="0" err="1" smtClean="0">
                <a:latin typeface="Times New Roman" panose="02020603050405020304" pitchFamily="18" charset="0"/>
                <a:cs typeface="Times New Roman" panose="02020603050405020304" pitchFamily="18" charset="0"/>
              </a:rPr>
              <a:t>higest</a:t>
            </a:r>
            <a:r>
              <a:rPr lang="en-US" dirty="0" smtClean="0">
                <a:latin typeface="Times New Roman" panose="02020603050405020304" pitchFamily="18" charset="0"/>
                <a:cs typeface="Times New Roman" panose="02020603050405020304" pitchFamily="18" charset="0"/>
              </a:rPr>
              <a:t> accuracy of </a:t>
            </a:r>
            <a:r>
              <a:rPr lang="en-US" dirty="0" smtClean="0">
                <a:latin typeface="Times New Roman" panose="02020603050405020304" pitchFamily="18" charset="0"/>
                <a:cs typeface="Times New Roman" panose="02020603050405020304" pitchFamily="18" charset="0"/>
              </a:rPr>
              <a:t>83.58</a:t>
            </a:r>
            <a:r>
              <a:rPr lang="en-US" dirty="0" smtClean="0"/>
              <a:t>%.  </a:t>
            </a:r>
            <a:endParaRPr lang="en-IN" dirty="0"/>
          </a:p>
        </p:txBody>
      </p:sp>
    </p:spTree>
    <p:extLst>
      <p:ext uri="{BB962C8B-B14F-4D97-AF65-F5344CB8AC3E}">
        <p14:creationId xmlns:p14="http://schemas.microsoft.com/office/powerpoint/2010/main" val="196456097"/>
      </p:ext>
    </p:extLst>
  </p:cSld>
  <p:clrMapOvr>
    <a:masterClrMapping/>
  </p:clrMapOvr>
  <mc:AlternateContent xmlns:mc="http://schemas.openxmlformats.org/markup-compatibility/2006" xmlns:p14="http://schemas.microsoft.com/office/powerpoint/2010/main">
    <mc:Choice Requires="p14">
      <p:transition spd="slow" p14:dur="1250">
        <p14:glitter pattern="hexagon"/>
        <p:sndAc>
          <p:stSnd>
            <p:snd r:embed="rId2" name="coin.wav"/>
          </p:stSnd>
        </p:sndAc>
      </p:transition>
    </mc:Choice>
    <mc:Fallback xmlns="">
      <p:transition spd="slow">
        <p:fade/>
        <p:sndAc>
          <p:stSnd>
            <p:snd r:embed="rId3" name="coin.wav"/>
          </p:stSnd>
        </p:sndAc>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94209"/>
            <a:ext cx="10515600" cy="968019"/>
          </a:xfrm>
        </p:spPr>
        <p:txBody>
          <a:bodyPr/>
          <a:lstStyle/>
          <a:p>
            <a:pPr algn="ctr"/>
            <a:r>
              <a:rPr lang="en-US" dirty="0" smtClean="0">
                <a:solidFill>
                  <a:srgbClr val="FFFF00"/>
                </a:solidFill>
              </a:rPr>
              <a:t>DASHBOARD</a:t>
            </a:r>
            <a:endParaRPr lang="en-US" dirty="0">
              <a:solidFill>
                <a:srgbClr val="FFFF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555" y="1085316"/>
            <a:ext cx="10950889" cy="5418034"/>
          </a:xfrm>
          <a:prstGeom prst="rect">
            <a:avLst/>
          </a:prstGeom>
        </p:spPr>
      </p:pic>
    </p:spTree>
    <p:extLst>
      <p:ext uri="{BB962C8B-B14F-4D97-AF65-F5344CB8AC3E}">
        <p14:creationId xmlns:p14="http://schemas.microsoft.com/office/powerpoint/2010/main" val="34785587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4431"/>
            <a:ext cx="10515600" cy="5602532"/>
          </a:xfrm>
          <a:effectLst>
            <a:glow rad="101600">
              <a:schemeClr val="accent1">
                <a:satMod val="175000"/>
                <a:alpha val="40000"/>
              </a:schemeClr>
            </a:glow>
            <a:outerShdw blurRad="50800" dist="38100" dir="8100000" algn="tr" rotWithShape="0">
              <a:prstClr val="black">
                <a:alpha val="40000"/>
              </a:prstClr>
            </a:outerShdw>
          </a:effectLst>
        </p:spPr>
        <p:txBody>
          <a:bodyPr/>
          <a:lstStyle/>
          <a:p>
            <a:endParaRPr lang="en-US" dirty="0" smtClean="0">
              <a:solidFill>
                <a:srgbClr val="FFFF00"/>
              </a:solidFill>
            </a:endParaRPr>
          </a:p>
          <a:p>
            <a:endParaRPr lang="en-US" dirty="0">
              <a:solidFill>
                <a:srgbClr val="FFFF00"/>
              </a:solidFill>
            </a:endParaRPr>
          </a:p>
          <a:p>
            <a:endParaRPr lang="en-US" dirty="0" smtClean="0">
              <a:solidFill>
                <a:srgbClr val="FFFF00"/>
              </a:solidFill>
            </a:endParaRPr>
          </a:p>
          <a:p>
            <a:pPr marL="0" indent="0" algn="ctr">
              <a:buNone/>
            </a:pPr>
            <a:r>
              <a:rPr lang="en-US" sz="11500" dirty="0" smtClean="0">
                <a:solidFill>
                  <a:srgbClr val="FFFF00"/>
                </a:solidFill>
              </a:rPr>
              <a:t>THANK </a:t>
            </a:r>
            <a:r>
              <a:rPr lang="en-US" sz="11500" dirty="0" smtClean="0">
                <a:solidFill>
                  <a:srgbClr val="FFFF00"/>
                </a:solidFill>
              </a:rPr>
              <a:t>YOU</a:t>
            </a:r>
            <a:endParaRPr lang="en-IN" sz="11500" dirty="0">
              <a:solidFill>
                <a:srgbClr val="FFFF00"/>
              </a:solidFill>
            </a:endParaRPr>
          </a:p>
        </p:txBody>
      </p:sp>
    </p:spTree>
    <p:extLst>
      <p:ext uri="{BB962C8B-B14F-4D97-AF65-F5344CB8AC3E}">
        <p14:creationId xmlns:p14="http://schemas.microsoft.com/office/powerpoint/2010/main" val="3575541693"/>
      </p:ext>
    </p:extLst>
  </p:cSld>
  <p:clrMapOvr>
    <a:masterClrMapping/>
  </p:clrMapOvr>
  <mc:AlternateContent xmlns:mc="http://schemas.openxmlformats.org/markup-compatibility/2006" xmlns:p14="http://schemas.microsoft.com/office/powerpoint/2010/main">
    <mc:Choice Requires="p14">
      <p:transition spd="slow" p14:dur="1250">
        <p14:glitter pattern="hexagon"/>
        <p:sndAc>
          <p:stSnd>
            <p:snd r:embed="rId2" name="coin.wav"/>
          </p:stSnd>
        </p:sndAc>
      </p:transition>
    </mc:Choice>
    <mc:Fallback xmlns="">
      <p:transition spd="slow">
        <p:fade/>
        <p:sndAc>
          <p:stSnd>
            <p:snd r:embed="rId3" name="coin.wav"/>
          </p:stSnd>
        </p:sndAc>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FF00"/>
                </a:solidFill>
              </a:rPr>
              <a:t>INDEX</a:t>
            </a:r>
            <a:endParaRPr lang="en-IN" dirty="0">
              <a:solidFill>
                <a:srgbClr val="FFFF00"/>
              </a:solidFill>
            </a:endParaRPr>
          </a:p>
        </p:txBody>
      </p:sp>
      <p:sp>
        <p:nvSpPr>
          <p:cNvPr id="3" name="Content Placeholder 2"/>
          <p:cNvSpPr>
            <a:spLocks noGrp="1"/>
          </p:cNvSpPr>
          <p:nvPr>
            <p:ph idx="1"/>
          </p:nvPr>
        </p:nvSpPr>
        <p:spPr>
          <a:xfrm>
            <a:off x="838200" y="1875691"/>
            <a:ext cx="10515600" cy="4301271"/>
          </a:xfrm>
        </p:spPr>
        <p:txBody>
          <a:bodyPr>
            <a:normAutofit/>
          </a:bodyPr>
          <a:lstStyle/>
          <a:p>
            <a:r>
              <a:rPr lang="en-US" dirty="0" smtClean="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GOALS  AND </a:t>
            </a:r>
            <a:r>
              <a:rPr lang="en-US" dirty="0" smtClean="0">
                <a:latin typeface="Times New Roman" panose="02020603050405020304" pitchFamily="18" charset="0"/>
                <a:cs typeface="Times New Roman" panose="02020603050405020304" pitchFamily="18" charset="0"/>
              </a:rPr>
              <a:t>OBJECTIVE</a:t>
            </a:r>
          </a:p>
          <a:p>
            <a:r>
              <a:rPr lang="en-US" dirty="0">
                <a:latin typeface="Times New Roman" panose="02020603050405020304" pitchFamily="18" charset="0"/>
                <a:cs typeface="Times New Roman" panose="02020603050405020304" pitchFamily="18" charset="0"/>
              </a:rPr>
              <a:t>SOFTWARE </a:t>
            </a:r>
            <a:r>
              <a:rPr lang="en-US" dirty="0" smtClean="0">
                <a:latin typeface="Times New Roman" panose="02020603050405020304" pitchFamily="18" charset="0"/>
                <a:cs typeface="Times New Roman" panose="02020603050405020304" pitchFamily="18" charset="0"/>
              </a:rPr>
              <a:t>REQUIRED</a:t>
            </a:r>
          </a:p>
          <a:p>
            <a:r>
              <a:rPr lang="en-US" dirty="0">
                <a:latin typeface="Times New Roman" panose="02020603050405020304" pitchFamily="18" charset="0"/>
                <a:cs typeface="Times New Roman" panose="02020603050405020304" pitchFamily="18" charset="0"/>
              </a:rPr>
              <a:t>MACHINE LEARNING </a:t>
            </a:r>
            <a:r>
              <a:rPr lang="en-US" dirty="0" smtClean="0">
                <a:latin typeface="Times New Roman" panose="02020603050405020304" pitchFamily="18" charset="0"/>
                <a:cs typeface="Times New Roman" panose="02020603050405020304" pitchFamily="18" charset="0"/>
              </a:rPr>
              <a:t>STEPS\</a:t>
            </a:r>
          </a:p>
          <a:p>
            <a:r>
              <a:rPr lang="en-US" dirty="0" smtClean="0">
                <a:latin typeface="Times New Roman" panose="02020603050405020304" pitchFamily="18" charset="0"/>
                <a:cs typeface="Times New Roman" panose="02020603050405020304" pitchFamily="18" charset="0"/>
              </a:rPr>
              <a:t>DASHBOARD</a:t>
            </a:r>
          </a:p>
          <a:p>
            <a:r>
              <a:rPr lang="en-US" dirty="0" smtClean="0">
                <a:latin typeface="Times New Roman" panose="02020603050405020304" pitchFamily="18" charset="0"/>
                <a:cs typeface="Times New Roman" panose="02020603050405020304" pitchFamily="18" charset="0"/>
              </a:rPr>
              <a:t>CONCLUSION</a:t>
            </a:r>
          </a:p>
          <a:p>
            <a:endParaRPr lang="en-US" dirty="0" smtClean="0"/>
          </a:p>
        </p:txBody>
      </p:sp>
    </p:spTree>
    <p:extLst>
      <p:ext uri="{BB962C8B-B14F-4D97-AF65-F5344CB8AC3E}">
        <p14:creationId xmlns:p14="http://schemas.microsoft.com/office/powerpoint/2010/main" val="1605165315"/>
      </p:ext>
    </p:extLst>
  </p:cSld>
  <p:clrMapOvr>
    <a:masterClrMapping/>
  </p:clrMapOvr>
  <mc:AlternateContent xmlns:mc="http://schemas.openxmlformats.org/markup-compatibility/2006" xmlns:p14="http://schemas.microsoft.com/office/powerpoint/2010/main">
    <mc:Choice Requires="p14">
      <p:transition spd="slow" p14:dur="1250">
        <p14:glitter pattern="hexagon"/>
        <p:sndAc>
          <p:stSnd>
            <p:snd r:embed="rId2" name="coin.wav"/>
          </p:stSnd>
        </p:sndAc>
      </p:transition>
    </mc:Choice>
    <mc:Fallback xmlns="">
      <p:transition spd="slow">
        <p:fade/>
        <p:sndAc>
          <p:stSnd>
            <p:snd r:embed="rId3" name="coin.wav"/>
          </p:stSnd>
        </p:sndAc>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smtClean="0">
                <a:solidFill>
                  <a:srgbClr val="FFFF00"/>
                </a:solidFill>
              </a:rPr>
              <a:t>INTRODUCTION</a:t>
            </a:r>
            <a:endParaRPr lang="en-US" dirty="0">
              <a:solidFill>
                <a:srgbClr val="FFFF00"/>
              </a:solidFill>
            </a:endParaRPr>
          </a:p>
        </p:txBody>
      </p:sp>
      <p:sp>
        <p:nvSpPr>
          <p:cNvPr id="14" name="Content Placeholder 13"/>
          <p:cNvSpPr>
            <a:spLocks noGrp="1"/>
          </p:cNvSpPr>
          <p:nvPr>
            <p:ph idx="1"/>
          </p:nvPr>
        </p:nvSpPr>
        <p:spPr>
          <a:xfrm>
            <a:off x="173421" y="1690687"/>
            <a:ext cx="11824138" cy="4486275"/>
          </a:xfrm>
        </p:spPr>
        <p:txBody>
          <a:bodyPr/>
          <a:lstStyle/>
          <a:p>
            <a:pPr marL="0" lvl="0" indent="0">
              <a:buNone/>
            </a:pPr>
            <a:r>
              <a:rPr lang="en-US" dirty="0" smtClean="0">
                <a:latin typeface="Times New Roman" panose="02020603050405020304" pitchFamily="18" charset="0"/>
                <a:cs typeface="Times New Roman" panose="02020603050405020304" pitchFamily="18" charset="0"/>
              </a:rPr>
              <a:t>The ship sank in the North Atlantic ocean over one hundred years </a:t>
            </a:r>
            <a:r>
              <a:rPr lang="en-US" dirty="0" err="1" smtClean="0">
                <a:latin typeface="Times New Roman" panose="02020603050405020304" pitchFamily="18" charset="0"/>
                <a:cs typeface="Times New Roman" panose="02020603050405020304" pitchFamily="18" charset="0"/>
              </a:rPr>
              <a:t>ago.But</a:t>
            </a:r>
            <a:r>
              <a:rPr lang="en-US" dirty="0" smtClean="0">
                <a:latin typeface="Times New Roman" panose="02020603050405020304" pitchFamily="18" charset="0"/>
                <a:cs typeface="Times New Roman" panose="02020603050405020304" pitchFamily="18" charset="0"/>
              </a:rPr>
              <a:t> almost everybody in the world today knows the name of the titanic. In 1912, the titanic is the biggest ship that was ever built. It is 269 meters long and everyone thinks that the ship is also very safe. The ship can carry more than 3,000 passengers, and has many decks, a swimming pool, a library, Turkish baths, and excellent </a:t>
            </a:r>
            <a:r>
              <a:rPr lang="en-US" dirty="0" err="1" smtClean="0">
                <a:latin typeface="Times New Roman" panose="02020603050405020304" pitchFamily="18" charset="0"/>
                <a:cs typeface="Times New Roman" panose="02020603050405020304" pitchFamily="18" charset="0"/>
              </a:rPr>
              <a:t>restaueants</a:t>
            </a:r>
            <a:r>
              <a:rPr lang="en-US" dirty="0" smtClean="0">
                <a:latin typeface="Times New Roman" panose="02020603050405020304" pitchFamily="18" charset="0"/>
                <a:cs typeface="Times New Roman" panose="02020603050405020304" pitchFamily="18" charset="0"/>
              </a:rPr>
              <a:t> and bars. The titanic leaves Southampton, on the south coast of England, on April 10,1912.</a:t>
            </a:r>
          </a:p>
          <a:p>
            <a:pPr marL="0" lvl="0" indent="0">
              <a:buNone/>
            </a:pPr>
            <a:endParaRPr lang="en-US" dirty="0"/>
          </a:p>
        </p:txBody>
      </p:sp>
    </p:spTree>
    <p:extLst>
      <p:ext uri="{BB962C8B-B14F-4D97-AF65-F5344CB8AC3E}">
        <p14:creationId xmlns:p14="http://schemas.microsoft.com/office/powerpoint/2010/main" val="303422188"/>
      </p:ext>
    </p:extLst>
  </p:cSld>
  <p:clrMapOvr>
    <a:masterClrMapping/>
  </p:clrMapOvr>
  <mc:AlternateContent xmlns:mc="http://schemas.openxmlformats.org/markup-compatibility/2006" xmlns:p14="http://schemas.microsoft.com/office/powerpoint/2010/main">
    <mc:Choice Requires="p14">
      <p:transition spd="slow" p14:dur="1250">
        <p14:glitter pattern="hexagon"/>
        <p:sndAc>
          <p:stSnd>
            <p:snd r:embed="rId2" name="coin.wav"/>
          </p:stSnd>
        </p:sndAc>
      </p:transition>
    </mc:Choice>
    <mc:Fallback xmlns="">
      <p:transition spd="slow">
        <p:fade/>
        <p:sndAc>
          <p:stSnd>
            <p:snd r:embed="rId3" name="coin.wav"/>
          </p:stSnd>
        </p:sndAc>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2696"/>
          </a:xfrm>
        </p:spPr>
        <p:txBody>
          <a:bodyPr>
            <a:normAutofit fontScale="90000"/>
          </a:bodyPr>
          <a:lstStyle/>
          <a:p>
            <a:pPr algn="ct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solidFill>
                  <a:srgbClr val="FFFF00"/>
                </a:solidFill>
                <a:latin typeface="Times New Roman" panose="02020603050405020304" pitchFamily="18" charset="0"/>
                <a:cs typeface="Times New Roman" panose="02020603050405020304" pitchFamily="18" charset="0"/>
              </a:rPr>
              <a:t>About </a:t>
            </a:r>
            <a:r>
              <a:rPr lang="en-US" b="1" dirty="0" smtClean="0">
                <a:solidFill>
                  <a:srgbClr val="FFFF00"/>
                </a:solidFill>
                <a:latin typeface="Times New Roman" panose="02020603050405020304" pitchFamily="18" charset="0"/>
                <a:cs typeface="Times New Roman" panose="02020603050405020304" pitchFamily="18" charset="0"/>
              </a:rPr>
              <a:t>The </a:t>
            </a:r>
            <a:r>
              <a:rPr lang="en-US" b="1" dirty="0" err="1" smtClean="0">
                <a:solidFill>
                  <a:srgbClr val="FFFF00"/>
                </a:solidFill>
                <a:latin typeface="Times New Roman" panose="02020603050405020304" pitchFamily="18" charset="0"/>
                <a:cs typeface="Times New Roman" panose="02020603050405020304" pitchFamily="18" charset="0"/>
              </a:rPr>
              <a:t>Datatset</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97308"/>
            <a:ext cx="10515600" cy="5471960"/>
          </a:xfrm>
        </p:spPr>
        <p:txBody>
          <a:bodyPr>
            <a:normAutofit/>
          </a:bodyPr>
          <a:lstStyle/>
          <a:p>
            <a:pPr marL="0" indent="0" fontAlgn="base">
              <a:buNone/>
            </a:pPr>
            <a:endParaRPr lang="en-US" b="1" dirty="0"/>
          </a:p>
          <a:p>
            <a:pPr fontAlgn="base"/>
            <a:r>
              <a:rPr lang="en-US" sz="2600" dirty="0">
                <a:latin typeface="Times New Roman" panose="02020603050405020304" pitchFamily="18" charset="0"/>
                <a:cs typeface="Times New Roman" panose="02020603050405020304" pitchFamily="18" charset="0"/>
              </a:rPr>
              <a:t>The sinking of the Titanic is one of the most infamous shipwrecks in history.</a:t>
            </a:r>
          </a:p>
          <a:p>
            <a:pPr fontAlgn="base"/>
            <a:r>
              <a:rPr lang="en-US" sz="2600" dirty="0">
                <a:latin typeface="Times New Roman" panose="02020603050405020304" pitchFamily="18" charset="0"/>
                <a:cs typeface="Times New Roman" panose="02020603050405020304" pitchFamily="18" charset="0"/>
              </a:rPr>
              <a:t>On April 15, 1912, during her maiden voyage, the widely considered “unsinkable” RMS Titanic sank after colliding with an iceberg. Unfortunately, there weren’t enough lifeboats for everyone on board, resulting in the death of 1502 out of 2224 passengers and crew.</a:t>
            </a:r>
          </a:p>
          <a:p>
            <a:pPr fontAlgn="base"/>
            <a:r>
              <a:rPr lang="en-US" sz="2600" dirty="0">
                <a:latin typeface="Times New Roman" panose="02020603050405020304" pitchFamily="18" charset="0"/>
                <a:cs typeface="Times New Roman" panose="02020603050405020304" pitchFamily="18" charset="0"/>
              </a:rPr>
              <a:t>While there was some element of luck involved in surviving, it seems some groups of people were more likely to survive than others</a:t>
            </a:r>
            <a:r>
              <a:rPr lang="en-US" sz="2600" dirty="0" smtClean="0">
                <a:latin typeface="Times New Roman" panose="02020603050405020304" pitchFamily="18" charset="0"/>
                <a:cs typeface="Times New Roman" panose="02020603050405020304" pitchFamily="18" charset="0"/>
              </a:rPr>
              <a:t>.</a:t>
            </a:r>
          </a:p>
          <a:p>
            <a:pPr fontAlgn="base"/>
            <a:r>
              <a:rPr lang="en-US" sz="2600" dirty="0">
                <a:latin typeface="Times New Roman" panose="02020603050405020304" pitchFamily="18" charset="0"/>
                <a:cs typeface="Times New Roman" panose="02020603050405020304" pitchFamily="18" charset="0"/>
              </a:rPr>
              <a:t>In this challenge, we ask you to build a predictive model that answers the question: “what sorts of people were more likely to survive?” using passenger data (</a:t>
            </a:r>
            <a:r>
              <a:rPr lang="en-US" sz="2600" dirty="0" err="1">
                <a:latin typeface="Times New Roman" panose="02020603050405020304" pitchFamily="18" charset="0"/>
                <a:cs typeface="Times New Roman" panose="02020603050405020304" pitchFamily="18" charset="0"/>
              </a:rPr>
              <a:t>ie</a:t>
            </a:r>
            <a:r>
              <a:rPr lang="en-US" sz="2600" dirty="0">
                <a:latin typeface="Times New Roman" panose="02020603050405020304" pitchFamily="18" charset="0"/>
                <a:cs typeface="Times New Roman" panose="02020603050405020304" pitchFamily="18" charset="0"/>
              </a:rPr>
              <a:t> name, age, gender, socio-economic class, </a:t>
            </a:r>
            <a:r>
              <a:rPr lang="en-US" sz="2600" dirty="0" err="1">
                <a:latin typeface="Times New Roman" panose="02020603050405020304" pitchFamily="18" charset="0"/>
                <a:cs typeface="Times New Roman" panose="02020603050405020304" pitchFamily="18" charset="0"/>
              </a:rPr>
              <a:t>etc</a:t>
            </a:r>
            <a:r>
              <a:rPr lang="en-US" sz="2600"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818946045"/>
      </p:ext>
    </p:extLst>
  </p:cSld>
  <p:clrMapOvr>
    <a:masterClrMapping/>
  </p:clrMapOvr>
  <mc:AlternateContent xmlns:mc="http://schemas.openxmlformats.org/markup-compatibility/2006" xmlns:p14="http://schemas.microsoft.com/office/powerpoint/2010/main">
    <mc:Choice Requires="p14">
      <p:transition spd="slow" p14:dur="1250">
        <p14:glitter pattern="hexagon"/>
        <p:sndAc>
          <p:stSnd>
            <p:snd r:embed="rId2" name="coin.wav"/>
          </p:stSnd>
        </p:sndAc>
      </p:transition>
    </mc:Choice>
    <mc:Fallback xmlns="">
      <p:transition spd="slow">
        <p:fade/>
        <p:sndAc>
          <p:stSnd>
            <p:snd r:embed="rId3" name="coin.wav"/>
          </p:stSnd>
        </p:sndAc>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1523"/>
          </a:xfrm>
        </p:spPr>
        <p:txBody>
          <a:bodyPr/>
          <a:lstStyle/>
          <a:p>
            <a:pPr algn="ctr"/>
            <a:r>
              <a:rPr lang="en-US" dirty="0" smtClean="0">
                <a:solidFill>
                  <a:srgbClr val="FFFF00"/>
                </a:solidFill>
              </a:rPr>
              <a:t>GOALS  AND OBJECTIVE</a:t>
            </a:r>
            <a:endParaRPr lang="en-US" dirty="0">
              <a:solidFill>
                <a:srgbClr val="FFFF00"/>
              </a:solidFill>
            </a:endParaRPr>
          </a:p>
        </p:txBody>
      </p:sp>
      <p:sp>
        <p:nvSpPr>
          <p:cNvPr id="3" name="Content Placeholder 2"/>
          <p:cNvSpPr>
            <a:spLocks noGrp="1"/>
          </p:cNvSpPr>
          <p:nvPr>
            <p:ph idx="1"/>
          </p:nvPr>
        </p:nvSpPr>
        <p:spPr>
          <a:xfrm>
            <a:off x="838200" y="1466193"/>
            <a:ext cx="10515600" cy="4710770"/>
          </a:xfrm>
        </p:spPr>
        <p:txBody>
          <a:bodyPr/>
          <a:lstStyle/>
          <a:p>
            <a:r>
              <a:rPr lang="en-US" dirty="0" smtClean="0">
                <a:latin typeface="Times New Roman" panose="02020603050405020304" pitchFamily="18" charset="0"/>
                <a:cs typeface="Times New Roman" panose="02020603050405020304" pitchFamily="18" charset="0"/>
              </a:rPr>
              <a:t>We take the Data from https://www.kaggle .com/c/titanic/data</a:t>
            </a:r>
          </a:p>
          <a:p>
            <a:r>
              <a:rPr lang="en-US" dirty="0" smtClean="0">
                <a:latin typeface="Times New Roman" panose="02020603050405020304" pitchFamily="18" charset="0"/>
                <a:cs typeface="Times New Roman" panose="02020603050405020304" pitchFamily="18" charset="0"/>
              </a:rPr>
              <a:t>The purpose of this project is to document the process I went through to create my predictions for Titanic Survivor Prediction.</a:t>
            </a:r>
          </a:p>
          <a:p>
            <a:r>
              <a:rPr lang="en-US" dirty="0" smtClean="0">
                <a:latin typeface="Times New Roman" panose="02020603050405020304" pitchFamily="18" charset="0"/>
                <a:cs typeface="Times New Roman" panose="02020603050405020304" pitchFamily="18" charset="0"/>
              </a:rPr>
              <a:t>The objective of this project was to build a classification model that could successfully determine whether a Titanic passenger lived or died.</a:t>
            </a:r>
          </a:p>
          <a:p>
            <a:endParaRPr lang="en-US" dirty="0" smtClean="0"/>
          </a:p>
          <a:p>
            <a:endParaRPr lang="en-US" dirty="0"/>
          </a:p>
        </p:txBody>
      </p:sp>
    </p:spTree>
    <p:extLst>
      <p:ext uri="{BB962C8B-B14F-4D97-AF65-F5344CB8AC3E}">
        <p14:creationId xmlns:p14="http://schemas.microsoft.com/office/powerpoint/2010/main" val="3190330182"/>
      </p:ext>
    </p:extLst>
  </p:cSld>
  <p:clrMapOvr>
    <a:masterClrMapping/>
  </p:clrMapOvr>
  <mc:AlternateContent xmlns:mc="http://schemas.openxmlformats.org/markup-compatibility/2006" xmlns:p14="http://schemas.microsoft.com/office/powerpoint/2010/main">
    <mc:Choice Requires="p14">
      <p:transition spd="slow" p14:dur="1250">
        <p14:glitter pattern="hexagon"/>
        <p:sndAc>
          <p:stSnd>
            <p:snd r:embed="rId2" name="coin.wav"/>
          </p:stSnd>
        </p:sndAc>
      </p:transition>
    </mc:Choice>
    <mc:Fallback xmlns="">
      <p:transition spd="slow">
        <p:fade/>
        <p:sndAc>
          <p:stSnd>
            <p:snd r:embed="rId3" name="coin.wav"/>
          </p:stSnd>
        </p:sndAc>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FF00"/>
                </a:solidFill>
              </a:rPr>
              <a:t>SOFTWARE REQUIRED</a:t>
            </a:r>
            <a:endParaRPr lang="en-US" dirty="0">
              <a:solidFill>
                <a:srgbClr val="FFFF00"/>
              </a:solidFill>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TOOLS USED</a:t>
            </a:r>
          </a:p>
          <a:p>
            <a:pPr marL="0" indent="0">
              <a:buNone/>
            </a:pPr>
            <a:r>
              <a:rPr lang="en-US" dirty="0">
                <a:latin typeface="Times New Roman" panose="02020603050405020304" pitchFamily="18" charset="0"/>
                <a:cs typeface="Times New Roman" panose="02020603050405020304" pitchFamily="18" charset="0"/>
              </a:rPr>
              <a:t>1.Anaconda Navigator - 1.9.6</a:t>
            </a:r>
          </a:p>
          <a:p>
            <a:pPr marL="0" indent="0">
              <a:buNone/>
            </a:pPr>
            <a:r>
              <a:rPr lang="en-US" dirty="0">
                <a:latin typeface="Times New Roman" panose="02020603050405020304" pitchFamily="18" charset="0"/>
                <a:cs typeface="Times New Roman" panose="02020603050405020304" pitchFamily="18" charset="0"/>
              </a:rPr>
              <a:t>2.Jupyter Notebook – </a:t>
            </a:r>
            <a:r>
              <a:rPr lang="en-US" dirty="0" smtClean="0">
                <a:latin typeface="Times New Roman" panose="02020603050405020304" pitchFamily="18" charset="0"/>
                <a:cs typeface="Times New Roman" panose="02020603050405020304" pitchFamily="18" charset="0"/>
              </a:rPr>
              <a:t>5.7.4</a:t>
            </a:r>
          </a:p>
          <a:p>
            <a:pPr marL="0" indent="0">
              <a:buNone/>
            </a:pP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LIBRARY USED</a:t>
            </a:r>
          </a:p>
          <a:p>
            <a:pPr marL="0" indent="0">
              <a:buNone/>
            </a:pPr>
            <a:r>
              <a:rPr lang="en-US" dirty="0" smtClean="0">
                <a:latin typeface="Times New Roman" panose="02020603050405020304" pitchFamily="18" charset="0"/>
                <a:cs typeface="Times New Roman" panose="02020603050405020304" pitchFamily="18" charset="0"/>
              </a:rPr>
              <a:t>1.Analyzing: </a:t>
            </a:r>
            <a:r>
              <a:rPr lang="en-US" dirty="0" err="1" smtClean="0">
                <a:latin typeface="Times New Roman" panose="02020603050405020304" pitchFamily="18" charset="0"/>
                <a:cs typeface="Times New Roman" panose="02020603050405020304" pitchFamily="18" charset="0"/>
              </a:rPr>
              <a:t>Pandas,Numpy</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2.Visualization: </a:t>
            </a:r>
            <a:r>
              <a:rPr lang="en-US" dirty="0" err="1" smtClean="0">
                <a:latin typeface="Times New Roman" panose="02020603050405020304" pitchFamily="18" charset="0"/>
                <a:cs typeface="Times New Roman" panose="02020603050405020304" pitchFamily="18" charset="0"/>
              </a:rPr>
              <a:t>Matplotlib</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Seaborn</a:t>
            </a: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499570"/>
      </p:ext>
    </p:extLst>
  </p:cSld>
  <p:clrMapOvr>
    <a:masterClrMapping/>
  </p:clrMapOvr>
  <mc:AlternateContent xmlns:mc="http://schemas.openxmlformats.org/markup-compatibility/2006" xmlns:p14="http://schemas.microsoft.com/office/powerpoint/2010/main">
    <mc:Choice Requires="p14">
      <p:transition spd="slow" p14:dur="1250">
        <p14:glitter pattern="hexagon"/>
        <p:sndAc>
          <p:stSnd>
            <p:snd r:embed="rId2" name="coin.wav"/>
          </p:stSnd>
        </p:sndAc>
      </p:transition>
    </mc:Choice>
    <mc:Fallback xmlns="">
      <p:transition spd="slow">
        <p:fade/>
        <p:sndAc>
          <p:stSnd>
            <p:snd r:embed="rId3" name="coin.wav"/>
          </p:stSnd>
        </p:sndAc>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3466"/>
            <a:ext cx="10515600" cy="517020"/>
          </a:xfrm>
        </p:spPr>
        <p:txBody>
          <a:bodyPr>
            <a:normAutofit fontScale="90000"/>
          </a:bodyPr>
          <a:lstStyle/>
          <a:p>
            <a:pPr algn="ctr"/>
            <a:r>
              <a:rPr lang="en-US" dirty="0" smtClean="0">
                <a:solidFill>
                  <a:srgbClr val="FFFF00"/>
                </a:solidFill>
              </a:rPr>
              <a:t>MACHINE LEARNING STEPS</a:t>
            </a:r>
            <a:endParaRPr lang="en-US" dirty="0">
              <a:solidFill>
                <a:srgbClr val="FFFF00"/>
              </a:solidFill>
            </a:endParaRPr>
          </a:p>
        </p:txBody>
      </p:sp>
      <p:sp>
        <p:nvSpPr>
          <p:cNvPr id="3" name="Content Placeholder 2"/>
          <p:cNvSpPr>
            <a:spLocks noGrp="1"/>
          </p:cNvSpPr>
          <p:nvPr>
            <p:ph idx="1"/>
          </p:nvPr>
        </p:nvSpPr>
        <p:spPr>
          <a:xfrm>
            <a:off x="418743" y="1110953"/>
            <a:ext cx="11254811" cy="5571858"/>
          </a:xfrm>
        </p:spPr>
        <p:txBody>
          <a:bodyPr/>
          <a:lstStyle/>
          <a:p>
            <a:endParaRPr lang="en-US" dirty="0"/>
          </a:p>
        </p:txBody>
      </p:sp>
      <p:sp>
        <p:nvSpPr>
          <p:cNvPr id="4" name="Rounded Rectangle 3"/>
          <p:cNvSpPr/>
          <p:nvPr/>
        </p:nvSpPr>
        <p:spPr>
          <a:xfrm>
            <a:off x="518446" y="1110953"/>
            <a:ext cx="2754592" cy="105113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smtClean="0"/>
              <a:t>Collecting Data</a:t>
            </a:r>
            <a:endParaRPr lang="en-US" b="1" dirty="0"/>
          </a:p>
        </p:txBody>
      </p:sp>
      <p:sp>
        <p:nvSpPr>
          <p:cNvPr id="9" name="Rounded Rectangle 8"/>
          <p:cNvSpPr/>
          <p:nvPr/>
        </p:nvSpPr>
        <p:spPr>
          <a:xfrm>
            <a:off x="4195985" y="965676"/>
            <a:ext cx="2427006" cy="140150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Preparing The Data</a:t>
            </a:r>
            <a:endParaRPr lang="en-US" b="1" dirty="0"/>
          </a:p>
        </p:txBody>
      </p:sp>
      <p:sp>
        <p:nvSpPr>
          <p:cNvPr id="13" name="Rounded Rectangle 12"/>
          <p:cNvSpPr/>
          <p:nvPr/>
        </p:nvSpPr>
        <p:spPr>
          <a:xfrm>
            <a:off x="7426295" y="1110953"/>
            <a:ext cx="2333002" cy="105113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smtClean="0"/>
              <a:t>Choosing The Model</a:t>
            </a:r>
            <a:endParaRPr lang="en-US" b="1" dirty="0"/>
          </a:p>
        </p:txBody>
      </p:sp>
      <p:cxnSp>
        <p:nvCxnSpPr>
          <p:cNvPr id="17" name="Straight Connector 16"/>
          <p:cNvCxnSpPr/>
          <p:nvPr/>
        </p:nvCxnSpPr>
        <p:spPr>
          <a:xfrm>
            <a:off x="9776389" y="1606609"/>
            <a:ext cx="623842" cy="8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292981" y="1598063"/>
            <a:ext cx="903004" cy="17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6622990" y="1606609"/>
            <a:ext cx="803305" cy="8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9229458" y="2734655"/>
            <a:ext cx="2307364" cy="141860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Training The Model</a:t>
            </a:r>
            <a:endParaRPr lang="en-US" b="1" dirty="0"/>
          </a:p>
        </p:txBody>
      </p:sp>
      <p:cxnSp>
        <p:nvCxnSpPr>
          <p:cNvPr id="41" name="Straight Connector 40"/>
          <p:cNvCxnSpPr>
            <a:stCxn id="37" idx="2"/>
          </p:cNvCxnSpPr>
          <p:nvPr/>
        </p:nvCxnSpPr>
        <p:spPr>
          <a:xfrm>
            <a:off x="10383140" y="4153257"/>
            <a:ext cx="17091" cy="1264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9767843" y="5426579"/>
            <a:ext cx="62384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ounded Rectangle 54"/>
          <p:cNvSpPr/>
          <p:nvPr/>
        </p:nvSpPr>
        <p:spPr>
          <a:xfrm>
            <a:off x="7426296" y="4879650"/>
            <a:ext cx="2333001" cy="995583"/>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smtClean="0"/>
              <a:t>Evaluating The Model</a:t>
            </a:r>
            <a:endParaRPr lang="en-US" b="1" dirty="0"/>
          </a:p>
        </p:txBody>
      </p:sp>
      <p:cxnSp>
        <p:nvCxnSpPr>
          <p:cNvPr id="58" name="Straight Arrow Connector 57"/>
          <p:cNvCxnSpPr/>
          <p:nvPr/>
        </p:nvCxnSpPr>
        <p:spPr>
          <a:xfrm flipH="1">
            <a:off x="6622991" y="5418033"/>
            <a:ext cx="8033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a:xfrm>
            <a:off x="4195985" y="4640366"/>
            <a:ext cx="2427005" cy="152969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Making Predictions</a:t>
            </a:r>
            <a:endParaRPr lang="en-US" b="1" dirty="0"/>
          </a:p>
        </p:txBody>
      </p:sp>
      <p:cxnSp>
        <p:nvCxnSpPr>
          <p:cNvPr id="68" name="Straight Arrow Connector 67"/>
          <p:cNvCxnSpPr/>
          <p:nvPr/>
        </p:nvCxnSpPr>
        <p:spPr>
          <a:xfrm>
            <a:off x="10400231" y="1615155"/>
            <a:ext cx="0" cy="1119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59" idx="1"/>
          </p:cNvCxnSpPr>
          <p:nvPr/>
        </p:nvCxnSpPr>
        <p:spPr>
          <a:xfrm flipH="1">
            <a:off x="3273039" y="5405215"/>
            <a:ext cx="922946" cy="12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Rounded Rectangle 72"/>
          <p:cNvSpPr/>
          <p:nvPr/>
        </p:nvSpPr>
        <p:spPr>
          <a:xfrm>
            <a:off x="589660" y="4819828"/>
            <a:ext cx="2703321" cy="105540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smtClean="0"/>
              <a:t>Result</a:t>
            </a:r>
            <a:endParaRPr lang="en-US" b="1" dirty="0"/>
          </a:p>
        </p:txBody>
      </p:sp>
    </p:spTree>
    <p:extLst>
      <p:ext uri="{BB962C8B-B14F-4D97-AF65-F5344CB8AC3E}">
        <p14:creationId xmlns:p14="http://schemas.microsoft.com/office/powerpoint/2010/main" val="68606516"/>
      </p:ext>
    </p:extLst>
  </p:cSld>
  <p:clrMapOvr>
    <a:masterClrMapping/>
  </p:clrMapOvr>
  <mc:AlternateContent xmlns:mc="http://schemas.openxmlformats.org/markup-compatibility/2006" xmlns:p14="http://schemas.microsoft.com/office/powerpoint/2010/main">
    <mc:Choice Requires="p14">
      <p:transition spd="slow" p14:dur="1250">
        <p14:glitter pattern="hexagon"/>
        <p:sndAc>
          <p:stSnd>
            <p:snd r:embed="rId2" name="coin.wav"/>
          </p:stSnd>
        </p:sndAc>
      </p:transition>
    </mc:Choice>
    <mc:Fallback xmlns="">
      <p:transition spd="slow">
        <p:fade/>
        <p:sndAc>
          <p:stSnd>
            <p:snd r:embed="rId3" name="coin.wav"/>
          </p:stSnd>
        </p:sndAc>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FF00"/>
                </a:solidFill>
              </a:rPr>
              <a:t>READ THE DATASET </a:t>
            </a:r>
            <a:endParaRPr lang="en-IN" dirty="0">
              <a:solidFill>
                <a:srgbClr val="FFFF00"/>
              </a:solidFill>
            </a:endParaRPr>
          </a:p>
        </p:txBody>
      </p:sp>
      <p:pic>
        <p:nvPicPr>
          <p:cNvPr id="10" name="Content Placeholder 9"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4769" y="1441938"/>
            <a:ext cx="10386645" cy="4642339"/>
          </a:xfrm>
        </p:spPr>
      </p:pic>
    </p:spTree>
    <p:extLst>
      <p:ext uri="{BB962C8B-B14F-4D97-AF65-F5344CB8AC3E}">
        <p14:creationId xmlns:p14="http://schemas.microsoft.com/office/powerpoint/2010/main" val="3920000543"/>
      </p:ext>
    </p:extLst>
  </p:cSld>
  <p:clrMapOvr>
    <a:masterClrMapping/>
  </p:clrMapOvr>
  <mc:AlternateContent xmlns:mc="http://schemas.openxmlformats.org/markup-compatibility/2006" xmlns:p14="http://schemas.microsoft.com/office/powerpoint/2010/main">
    <mc:Choice Requires="p14">
      <p:transition spd="slow" p14:dur="1250">
        <p14:glitter pattern="hexagon"/>
        <p:sndAc>
          <p:stSnd>
            <p:snd r:embed="rId2" name="coin.wav"/>
          </p:stSnd>
        </p:sndAc>
      </p:transition>
    </mc:Choice>
    <mc:Fallback xmlns="">
      <p:transition spd="slow">
        <p:fade/>
        <p:sndAc>
          <p:stSnd>
            <p:snd r:embed="rId4" name="coin.wav"/>
          </p:stSnd>
        </p:sndAc>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FF00"/>
                </a:solidFill>
              </a:rPr>
              <a:t> EXPLORE THE DATA</a:t>
            </a:r>
            <a:endParaRPr lang="en-IN" dirty="0">
              <a:solidFill>
                <a:srgbClr val="FFFF00"/>
              </a:solidFill>
            </a:endParaRPr>
          </a:p>
        </p:txBody>
      </p:sp>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73724" y="1453662"/>
            <a:ext cx="9530862" cy="4525107"/>
          </a:xfrm>
        </p:spPr>
      </p:pic>
    </p:spTree>
    <p:extLst>
      <p:ext uri="{BB962C8B-B14F-4D97-AF65-F5344CB8AC3E}">
        <p14:creationId xmlns:p14="http://schemas.microsoft.com/office/powerpoint/2010/main" val="1952427023"/>
      </p:ext>
    </p:extLst>
  </p:cSld>
  <p:clrMapOvr>
    <a:masterClrMapping/>
  </p:clrMapOvr>
  <mc:AlternateContent xmlns:mc="http://schemas.openxmlformats.org/markup-compatibility/2006" xmlns:p14="http://schemas.microsoft.com/office/powerpoint/2010/main">
    <mc:Choice Requires="p14">
      <p:transition spd="slow" p14:dur="1250">
        <p14:glitter pattern="hexagon"/>
        <p:sndAc>
          <p:stSnd>
            <p:snd r:embed="rId2" name="coin.wav"/>
          </p:stSnd>
        </p:sndAc>
      </p:transition>
    </mc:Choice>
    <mc:Fallback xmlns="">
      <p:transition spd="slow">
        <p:fade/>
        <p:sndAc>
          <p:stSnd>
            <p:snd r:embed="rId4" name="coin.wav"/>
          </p:stSnd>
        </p:sndAc>
      </p:transition>
    </mc:Fallback>
  </mc:AlternateContent>
  <p:timing>
    <p:tnLst>
      <p:par>
        <p:cTn id="1" dur="indefinite" restart="never" nodeType="tmRoot"/>
      </p:par>
    </p:tnLst>
  </p:timing>
</p:sld>
</file>

<file path=ppt/theme/theme1.xml><?xml version="1.0" encoding="utf-8"?>
<a:theme xmlns:a="http://schemas.openxmlformats.org/drawingml/2006/main" name="Island design templat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Arial">
      <a:majorFont>
        <a:latin typeface="Aria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Island design slides.potx" id="{5D7C5807-6DD8-49ED-901B-9094A9BD792B}" vid="{EDDDA1B0-F8E2-4B33-B027-7D47A75ECBBC}"/>
    </a:ext>
  </a:extLst>
</a:theme>
</file>

<file path=ppt/theme/theme2.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Arial">
      <a:majorFont>
        <a:latin typeface="Aria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Arial">
      <a:majorFont>
        <a:latin typeface="Aria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Island design slides</Template>
  <TotalTime>366</TotalTime>
  <Words>492</Words>
  <Application>Microsoft Office PowerPoint</Application>
  <PresentationFormat>Widescreen</PresentationFormat>
  <Paragraphs>64</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Times New Roman</vt:lpstr>
      <vt:lpstr>Island design template</vt:lpstr>
      <vt:lpstr>PROJECT PRESENTATION ON TITANIC DATASET ANALYSIS</vt:lpstr>
      <vt:lpstr>INDEX</vt:lpstr>
      <vt:lpstr>INTRODUCTION</vt:lpstr>
      <vt:lpstr> About The Datatset </vt:lpstr>
      <vt:lpstr>GOALS  AND OBJECTIVE</vt:lpstr>
      <vt:lpstr>SOFTWARE REQUIRED</vt:lpstr>
      <vt:lpstr>MACHINE LEARNING STEPS</vt:lpstr>
      <vt:lpstr>READ THE DATASET </vt:lpstr>
      <vt:lpstr> EXPLORE THE DATA</vt:lpstr>
      <vt:lpstr>DATA ANALYSIS</vt:lpstr>
      <vt:lpstr>CLEANING AND ANALYSING THE DATA</vt:lpstr>
      <vt:lpstr>PowerPoint Presentation</vt:lpstr>
      <vt:lpstr>DATA VISUALIZATION</vt:lpstr>
      <vt:lpstr>PowerPoint Presentation</vt:lpstr>
      <vt:lpstr>HEATMAP AND ACCURACY SCORE</vt:lpstr>
      <vt:lpstr>CONCLUSION</vt:lpstr>
      <vt:lpstr>DASHBOARD</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TITANIC DATASET ANALYSIS</dc:title>
  <dc:creator>Microsoft account</dc:creator>
  <cp:lastModifiedBy>Microsoft account</cp:lastModifiedBy>
  <cp:revision>27</cp:revision>
  <dcterms:created xsi:type="dcterms:W3CDTF">2023-12-02T13:13:29Z</dcterms:created>
  <dcterms:modified xsi:type="dcterms:W3CDTF">2023-12-10T12:49:50Z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