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89995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5" autoAdjust="0"/>
    <p:restoredTop sz="94660"/>
  </p:normalViewPr>
  <p:slideViewPr>
    <p:cSldViewPr snapToGrid="0">
      <p:cViewPr>
        <p:scale>
          <a:sx n="50" d="100"/>
          <a:sy n="50" d="100"/>
        </p:scale>
        <p:origin x="17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6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0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03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72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9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245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41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7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42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4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97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ECE54-7493-48C5-BDFD-C8FDCA7147D5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0480D-3B17-4CB9-AD9A-5866CCDE5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47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A2F08E-3929-F5C2-A038-E0737EB121DD}"/>
              </a:ext>
            </a:extLst>
          </p:cNvPr>
          <p:cNvSpPr txBox="1"/>
          <p:nvPr/>
        </p:nvSpPr>
        <p:spPr>
          <a:xfrm>
            <a:off x="539767" y="57405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</a:rPr>
              <a:t>What is the total number of records in dataset?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8C775D-B3B8-5980-55A0-8C6D507B9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85" y="5434695"/>
            <a:ext cx="2056561" cy="1157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2BB8E7-77C9-1C95-D52F-014AE2C0C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083" y="1734094"/>
            <a:ext cx="7065367" cy="247022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C0680F7-8C07-93FF-A35E-72ECDEAD6ED5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973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44352-7C73-9803-619C-E74D95C0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608C9A-7686-A3D0-8064-09E4D3039D74}"/>
              </a:ext>
            </a:extLst>
          </p:cNvPr>
          <p:cNvSpPr txBox="1"/>
          <p:nvPr/>
        </p:nvSpPr>
        <p:spPr>
          <a:xfrm>
            <a:off x="539769" y="60897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Identify the top 10 best-selling products by quantity and sales.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1C71A39-599F-C481-27F4-D91FC8EC6AD1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1F1FD7-4E98-46EB-9C4D-C88F5330D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0464" y="1273658"/>
            <a:ext cx="6922234" cy="4568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03B5C3-C1F7-1650-BC4A-A0C90D76C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8512" y="4298716"/>
            <a:ext cx="6736974" cy="44172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DF834-D505-3C15-FF01-7580AD0A0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1442" y="2425048"/>
            <a:ext cx="3104040" cy="2074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501BF7-EEC4-122E-C0CB-86686E013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443" y="5346054"/>
            <a:ext cx="3104040" cy="1610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976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608A1-AAC6-5FB3-922C-F4699D6F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0BEC6D-8429-D15A-DDE3-9EFFE618369B}"/>
              </a:ext>
            </a:extLst>
          </p:cNvPr>
          <p:cNvSpPr txBox="1"/>
          <p:nvPr/>
        </p:nvSpPr>
        <p:spPr>
          <a:xfrm>
            <a:off x="539769" y="640086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What is the total sales and quantity sold for each product category and sub-category?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FAAB8A-7C59-A7FC-431E-1A1A0CF23709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E0D54F-464B-DA92-E2CD-5467F4E18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83" y="5409609"/>
            <a:ext cx="4134455" cy="2313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12FF00-C3F6-0017-F5E1-9C4E959B2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1" y="5402790"/>
            <a:ext cx="4420217" cy="12670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98C7B-90A1-8A94-2D36-48C348BA5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1950" y="1563416"/>
            <a:ext cx="5227033" cy="38218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E31062-7BC5-996E-6541-941D99D37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566" y="1563416"/>
            <a:ext cx="5129922" cy="38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26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F87A42-2411-B603-7302-4453CD42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266A35-E4B4-2416-66B0-A386DAD46716}"/>
              </a:ext>
            </a:extLst>
          </p:cNvPr>
          <p:cNvSpPr txBox="1"/>
          <p:nvPr/>
        </p:nvSpPr>
        <p:spPr>
          <a:xfrm>
            <a:off x="539768" y="58923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Determine the products with the highest profit margins.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C4CB2D-2430-63E3-5F5D-33492E803E5D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16084-A7B2-2F09-435C-828A409AB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19" y="1026838"/>
            <a:ext cx="8999538" cy="5339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EDCC1B-A0EA-BD87-2BDB-4846B6DD0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30" y="6091734"/>
            <a:ext cx="8240275" cy="1247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4879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C3CDD-DD94-0B38-3D3F-85F3EEBE1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0273C-2540-2A2E-C1D0-5B3B1678A922}"/>
              </a:ext>
            </a:extLst>
          </p:cNvPr>
          <p:cNvSpPr txBox="1"/>
          <p:nvPr/>
        </p:nvSpPr>
        <p:spPr>
          <a:xfrm>
            <a:off x="539769" y="62802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Determine the products with the  lowest profit margins.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32AA4C-4EC1-F53A-5FA2-B095AFA9FBEA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123976-8810-457C-C2EB-EB0A27A9A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9" y="1138655"/>
            <a:ext cx="7920000" cy="4698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F66AF-767F-08BE-20D8-3D9E7D9A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32" y="5477855"/>
            <a:ext cx="7072673" cy="1740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569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E3352-B3B4-C177-1164-9F434222D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8DFC9F-7DEE-62CA-0853-3462F1977C9A}"/>
              </a:ext>
            </a:extLst>
          </p:cNvPr>
          <p:cNvSpPr txBox="1"/>
          <p:nvPr/>
        </p:nvSpPr>
        <p:spPr>
          <a:xfrm>
            <a:off x="539769" y="608975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Who are the top 10 customers based on total sales?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9FAE1D-60A2-4CE6-9B45-4BF5544AF754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266F2-0616-5A18-FD1B-0AAD57E52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3966"/>
            <a:ext cx="8999538" cy="554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C8B6E-4D69-9993-6BA6-1D291B955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988" y="5375835"/>
            <a:ext cx="2772162" cy="335326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374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5691D-A273-7765-EB6B-63924574B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1DB10E3-9D93-2BA8-6DF0-D2CD30033A22}"/>
              </a:ext>
            </a:extLst>
          </p:cNvPr>
          <p:cNvSpPr txBox="1"/>
          <p:nvPr/>
        </p:nvSpPr>
        <p:spPr>
          <a:xfrm>
            <a:off x="539769" y="550783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Identify the customers who made the most and least purchases.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6DE46F-99DC-5210-05AF-DE8AC58BB940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A62DE8-0290-F483-7B70-F214C0F39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08013"/>
            <a:ext cx="4907902" cy="38010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61E034-B919-BFFE-A370-674D9DD5B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369" y="1336593"/>
            <a:ext cx="4700215" cy="3753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44644E7-2B97-C33B-03AF-F672723FF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69" y="5794051"/>
            <a:ext cx="3649907" cy="797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F180CD-060F-57F9-CB7A-2EC503B4F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7517" y="5794051"/>
            <a:ext cx="4080656" cy="7972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05788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351840-0743-EAE3-D864-AD06C2743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BCF400-1240-8537-7452-C4ADCEEA3E48}"/>
              </a:ext>
            </a:extLst>
          </p:cNvPr>
          <p:cNvSpPr txBox="1"/>
          <p:nvPr/>
        </p:nvSpPr>
        <p:spPr>
          <a:xfrm>
            <a:off x="539769" y="66612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What is the average discount given to customers in each segment?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14453C4-490D-093E-6553-6553086DB58F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1E78C-F76C-B0F3-440E-CF5F886C6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20" y="1300201"/>
            <a:ext cx="8999538" cy="35035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CE9B6-8948-5025-1E78-B802F62D6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16" y="5161668"/>
            <a:ext cx="3381106" cy="17915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867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F0073-A151-CB19-49A0-79544AD6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F83E8B-6ADE-A41D-A3FA-F9EE901ABD0D}"/>
              </a:ext>
            </a:extLst>
          </p:cNvPr>
          <p:cNvSpPr txBox="1"/>
          <p:nvPr/>
        </p:nvSpPr>
        <p:spPr>
          <a:xfrm>
            <a:off x="539769" y="690506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Find the most common shipping mode.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2E729D-8CAF-3E58-901B-05850755010C}"/>
              </a:ext>
            </a:extLst>
          </p:cNvPr>
          <p:cNvSpPr/>
          <p:nvPr/>
        </p:nvSpPr>
        <p:spPr>
          <a:xfrm>
            <a:off x="8312615" y="8369501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C7F60-BE27-ACEF-962E-468F2B95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94" y="690506"/>
            <a:ext cx="7677150" cy="499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B1840-4F10-E969-7715-7F408304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8671" y="5681606"/>
            <a:ext cx="2862195" cy="19677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652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CB6F3-A6C5-CB94-48E2-C566B8981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47DBBA-7246-CD8E-75BF-6F4627FEA0F2}"/>
              </a:ext>
            </a:extLst>
          </p:cNvPr>
          <p:cNvSpPr txBox="1"/>
          <p:nvPr/>
        </p:nvSpPr>
        <p:spPr>
          <a:xfrm>
            <a:off x="488988" y="733229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Calculate the average shipping time (difference between order and ship dates).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D8E73F-6CEF-AF7D-7799-301C84E04080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067F3-5A1A-42A5-6F84-379771AE8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481"/>
            <a:ext cx="8999538" cy="372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D221F-1AC0-2214-4414-AAE771F57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883" y="5360895"/>
            <a:ext cx="2777772" cy="10332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29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E44A31-A8E7-7DC5-4E06-C527118F6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111421-EA47-EE0C-0F4B-80D421DDD2E6}"/>
              </a:ext>
            </a:extLst>
          </p:cNvPr>
          <p:cNvSpPr txBox="1"/>
          <p:nvPr/>
        </p:nvSpPr>
        <p:spPr>
          <a:xfrm>
            <a:off x="539769" y="630394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Identify any trends or patterns in delayed shipments.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647B61-15F0-023E-1FBB-E673CC43BE6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E708AF-80A7-A54D-7AE5-22C2C983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94" y="1138225"/>
            <a:ext cx="5924550" cy="4441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F00E57-80BF-5BC2-113F-E605B28F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401" y="5579348"/>
            <a:ext cx="3812735" cy="17741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6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5C2EF-5142-DDD6-5E69-03F390DA7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CBBED7-C72A-B529-CAB0-2A45198D11BB}"/>
              </a:ext>
            </a:extLst>
          </p:cNvPr>
          <p:cNvSpPr txBox="1"/>
          <p:nvPr/>
        </p:nvSpPr>
        <p:spPr>
          <a:xfrm>
            <a:off x="539769" y="663193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overall total sales, quantity sold, and profit?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1E5E80-9651-867A-9C4B-F935C89FFE20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87578-4B79-D634-719F-DA3E869E6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0246"/>
            <a:ext cx="8999538" cy="4929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DA7320-FBED-021F-24DB-E8AA4AC7F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417" y="6069817"/>
            <a:ext cx="5092703" cy="954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9083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BD281-34F5-DD70-DC2F-208AE2CB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497F9D-974B-6557-6CD7-75652470837B}"/>
              </a:ext>
            </a:extLst>
          </p:cNvPr>
          <p:cNvSpPr txBox="1"/>
          <p:nvPr/>
        </p:nvSpPr>
        <p:spPr>
          <a:xfrm>
            <a:off x="539769" y="646450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Investigate the relationship between discounts and profit.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ABB496-2A1A-6238-C182-0E6A93E399A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20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D6BA4A-54E7-9BD0-BC73-E3EC1D39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115"/>
            <a:ext cx="8999538" cy="4929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38EB2-68EF-954B-B498-569661BA7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1386" y="5215198"/>
            <a:ext cx="1905914" cy="36538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2450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C5FC9-BB77-4DCE-FA4C-3802D0219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F8F4FB-9F93-7067-3F36-808B29719318}"/>
              </a:ext>
            </a:extLst>
          </p:cNvPr>
          <p:cNvSpPr txBox="1"/>
          <p:nvPr/>
        </p:nvSpPr>
        <p:spPr>
          <a:xfrm>
            <a:off x="539768" y="60897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Determine the impact of discounts on sales and quantity.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DEDC40-5277-BD7B-A9FC-F8D7E8B357F6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B4140-2152-4C9F-F0E9-46CA1094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9169"/>
            <a:ext cx="8999538" cy="5425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01ACE8-BC23-9920-0102-8086D67F2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818" y="5647661"/>
            <a:ext cx="3581900" cy="29436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833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BB36D-B327-2476-93EA-931D3D23C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A012AA-439D-2802-D68B-1C11F1DEEBE3}"/>
              </a:ext>
            </a:extLst>
          </p:cNvPr>
          <p:cNvSpPr txBox="1"/>
          <p:nvPr/>
        </p:nvSpPr>
        <p:spPr>
          <a:xfrm>
            <a:off x="522288" y="66612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What is the distribution of sales and profit across different segments?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FF6315-3B6B-B8AC-3AED-5D4987A6F55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D9EC2-459D-51EC-7362-0849DE62D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481" y="978786"/>
            <a:ext cx="8999538" cy="5937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55B67-720F-8ED9-F076-525CDC649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73" y="6349007"/>
            <a:ext cx="6059829" cy="2082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8091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5011F-2F9D-B194-1D3F-56764A203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0747D7-F1E2-BAEE-E71B-EA0084CB483C}"/>
              </a:ext>
            </a:extLst>
          </p:cNvPr>
          <p:cNvSpPr txBox="1"/>
          <p:nvPr/>
        </p:nvSpPr>
        <p:spPr>
          <a:xfrm>
            <a:off x="539769" y="704225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What is the distribution of sales and profit across different segments?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DB577A-50D6-55DF-763F-BB76FD7268D2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23</a:t>
            </a:r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594C18-87DF-3373-0202-3ED00BFF6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448" y="6177967"/>
            <a:ext cx="4788641" cy="1691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05552-D3C2-4275-4E0D-3A5DDDBAD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5436"/>
            <a:ext cx="8999538" cy="593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0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07541-F32F-5E5E-2E74-0E116F04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76CBB3-AB62-1614-DEDB-292924D51EE0}"/>
              </a:ext>
            </a:extLst>
          </p:cNvPr>
          <p:cNvSpPr txBox="1"/>
          <p:nvPr/>
        </p:nvSpPr>
        <p:spPr>
          <a:xfrm>
            <a:off x="539769" y="609600"/>
            <a:ext cx="792000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Calculate the correlation between sales, quantity, discount, and profit.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EF9DA9-6176-0982-F00F-2F8001E99B0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C1177-1BA7-96E8-AEC6-546959EF7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4643"/>
            <a:ext cx="8999538" cy="2135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86283-A273-5FC8-2DF2-0A2E220D9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4718"/>
            <a:ext cx="8999538" cy="2302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FAAB65-2554-B504-367A-745FC2015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0043"/>
            <a:ext cx="8999538" cy="23026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10849A-6CCC-B6D3-37E4-F174A209E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924" y="3047323"/>
            <a:ext cx="2419688" cy="762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213ED1-023A-D5CE-A54A-E0853478D1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635" y="5623430"/>
            <a:ext cx="2448267" cy="714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762676E-F092-C4C5-D08F-84A1CD7E8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135" y="8173527"/>
            <a:ext cx="2629267" cy="638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923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991E5-927F-83D7-4DF5-553068E6A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E1DC4E-D116-C8D0-D65A-33795D0046BD}"/>
              </a:ext>
            </a:extLst>
          </p:cNvPr>
          <p:cNvSpPr txBox="1"/>
          <p:nvPr/>
        </p:nvSpPr>
        <p:spPr>
          <a:xfrm>
            <a:off x="635169" y="742325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How many orders were placed in each year?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3A0274-200E-238A-2371-8D0B4848E075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CD114-21F0-3132-BDAD-C09F9CFB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44" y="491729"/>
            <a:ext cx="8629650" cy="5695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AB8A0-B3CB-BCBD-D5BB-4A6E50C8F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015" y="5723618"/>
            <a:ext cx="2057507" cy="21989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007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17896-D59D-E30B-55DC-7EF2F259F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49C48F-5CC1-4D3A-10EF-6B006E2AF0FA}"/>
              </a:ext>
            </a:extLst>
          </p:cNvPr>
          <p:cNvSpPr txBox="1"/>
          <p:nvPr/>
        </p:nvSpPr>
        <p:spPr>
          <a:xfrm>
            <a:off x="539768" y="680714"/>
            <a:ext cx="792000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average sales per month?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FE445F-66F5-5A13-6993-CAED17D79DC9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F9C6F2-B159-9187-BAB7-4495D16AE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714"/>
            <a:ext cx="8999538" cy="5493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27AE25-140E-998E-40DA-27002992C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800" y="5357030"/>
            <a:ext cx="3129936" cy="32342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0131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FEEDF0-61C5-5A53-B4ED-B7BEB78B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AC99F3-2545-A900-A2A5-224F3490E3A5}"/>
              </a:ext>
            </a:extLst>
          </p:cNvPr>
          <p:cNvSpPr txBox="1"/>
          <p:nvPr/>
        </p:nvSpPr>
        <p:spPr>
          <a:xfrm>
            <a:off x="635169" y="818525"/>
            <a:ext cx="792000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What is the earliest and latest order date in the dataset?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002D042-2914-2646-0BDF-723A0E714826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4C7490-DCC9-E59F-7352-43BEDC232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44" y="1071158"/>
            <a:ext cx="8477250" cy="499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BBDE0-070F-5577-3A0C-E1D574AA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8850" y="5712013"/>
            <a:ext cx="5101837" cy="13200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765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A8EABE-6FE4-2478-8E7A-3192A05F8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4347BC-9BBF-5B97-C793-A674CB144C85}"/>
              </a:ext>
            </a:extLst>
          </p:cNvPr>
          <p:cNvSpPr txBox="1"/>
          <p:nvPr/>
        </p:nvSpPr>
        <p:spPr>
          <a:xfrm>
            <a:off x="539769" y="742325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How many orders were placed in each year?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7745AF6-AF2B-58E8-3C1F-13A9C600EE1A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2C093-0D8C-40F4-79A7-DDDE7CB44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325"/>
            <a:ext cx="8999538" cy="5525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0AFC7-F10D-D2A7-8099-F11228D21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272" y="5757512"/>
            <a:ext cx="2453694" cy="2499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7056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07FDE-ED02-D050-AED6-74C4A009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CBB832-CEDF-4B2D-96CC-20F8B694B2FC}"/>
              </a:ext>
            </a:extLst>
          </p:cNvPr>
          <p:cNvSpPr txBox="1"/>
          <p:nvPr/>
        </p:nvSpPr>
        <p:spPr>
          <a:xfrm>
            <a:off x="539769" y="571414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What are the top 5 cities with highest sales?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121792-341C-4B07-EB7F-4085072C978B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BB07E-23FC-C418-DBE7-1FFA4CD05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458"/>
            <a:ext cx="8999538" cy="5245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5B691A-5909-86B7-0EFC-4D1D06CD5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6937" y="5433088"/>
            <a:ext cx="3825664" cy="2567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13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D547B-4CD3-F839-E10C-A71675BD4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0875DE-E1C2-8C5D-4027-320882412D47}"/>
              </a:ext>
            </a:extLst>
          </p:cNvPr>
          <p:cNvSpPr txBox="1"/>
          <p:nvPr/>
        </p:nvSpPr>
        <p:spPr>
          <a:xfrm>
            <a:off x="539769" y="546098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Which region has the highest avg profit margin?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066BED0-9347-05BA-803B-1ECB5B7E6BE8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5329C-0DBD-408B-78D8-72189A4E9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098"/>
            <a:ext cx="8999538" cy="4779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5555B6-4447-681E-C289-1D7115BCF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013" y="5325604"/>
            <a:ext cx="3993511" cy="1257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674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9DF29-C0BA-90F1-75B0-BF22261F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AEA03B8-B53C-B2A2-6885-078BC2843614}"/>
              </a:ext>
            </a:extLst>
          </p:cNvPr>
          <p:cNvSpPr txBox="1"/>
          <p:nvPr/>
        </p:nvSpPr>
        <p:spPr>
          <a:xfrm>
            <a:off x="539769" y="544913"/>
            <a:ext cx="7920000" cy="5078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</a:rPr>
              <a:t>Find the distribution of sales across different states</a:t>
            </a:r>
            <a:endParaRPr lang="en-IN" sz="2700" b="1" dirty="0">
              <a:solidFill>
                <a:schemeClr val="bg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BBF135-8D9E-6640-683C-0A364669852E}"/>
              </a:ext>
            </a:extLst>
          </p:cNvPr>
          <p:cNvSpPr/>
          <p:nvPr/>
        </p:nvSpPr>
        <p:spPr>
          <a:xfrm>
            <a:off x="8312615" y="8313518"/>
            <a:ext cx="555558" cy="5555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09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F0F6D6-33AD-85D2-882B-B37EF0864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913"/>
            <a:ext cx="8999538" cy="4525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E1A76-CC91-0428-383F-29D4C7F5A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8092" y="4861719"/>
            <a:ext cx="3663354" cy="3097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330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</TotalTime>
  <Words>274</Words>
  <Application>Microsoft Office PowerPoint</Application>
  <PresentationFormat>Custom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Tembhurnikar</dc:creator>
  <cp:lastModifiedBy>Ankit Tembhurnikar</cp:lastModifiedBy>
  <cp:revision>4</cp:revision>
  <dcterms:created xsi:type="dcterms:W3CDTF">2024-02-29T09:24:41Z</dcterms:created>
  <dcterms:modified xsi:type="dcterms:W3CDTF">2024-03-02T09:25:17Z</dcterms:modified>
</cp:coreProperties>
</file>