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0" r:id="rId5"/>
    <p:sldId id="265" r:id="rId6"/>
    <p:sldId id="266" r:id="rId7"/>
    <p:sldId id="261" r:id="rId8"/>
    <p:sldId id="267" r:id="rId9"/>
    <p:sldId id="268" r:id="rId10"/>
    <p:sldId id="262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163" autoAdjust="0"/>
  </p:normalViewPr>
  <p:slideViewPr>
    <p:cSldViewPr snapToGrid="0">
      <p:cViewPr varScale="1">
        <p:scale>
          <a:sx n="69" d="100"/>
          <a:sy n="69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4112-8A40-40B1-95A1-63D027291D8C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6F795-829C-4809-8D18-620ECF622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03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 </a:t>
            </a:r>
            <a:r>
              <a:rPr lang="da-DK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considered</a:t>
            </a:r>
            <a:r>
              <a:rPr lang="da-DK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da-DK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da-DK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 scenarios</a:t>
            </a:r>
          </a:p>
          <a:p>
            <a:pPr marL="0" indent="0">
              <a:buNone/>
            </a:pPr>
            <a:r>
              <a:rPr lang="da-DK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Understand the purpose</a:t>
            </a:r>
          </a:p>
          <a:p>
            <a:pPr marL="0" indent="0">
              <a:buNone/>
            </a:pPr>
            <a:r>
              <a:rPr lang="da-DK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a-DK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</a:t>
            </a:r>
            <a:r>
              <a:rPr lang="da-DK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r>
              <a:rPr lang="da-DK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Information</a:t>
            </a:r>
          </a:p>
          <a:p>
            <a:pPr marL="0" indent="0">
              <a:buNone/>
            </a:pPr>
            <a:r>
              <a:rPr lang="da-DK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a-DK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da-DK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da-DK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Actors</a:t>
            </a:r>
            <a:endParaRPr lang="da-DK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a-DK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Create the scenario outline</a:t>
            </a:r>
          </a:p>
          <a:p>
            <a:pPr marL="0" indent="0">
              <a:buNone/>
            </a:pPr>
            <a:r>
              <a:rPr lang="da-DK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Consider variations and Edge cases</a:t>
            </a:r>
          </a:p>
          <a:p>
            <a:pPr marL="0" indent="0">
              <a:buNone/>
            </a:pPr>
            <a:r>
              <a:rPr lang="da-DK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Document the scenario</a:t>
            </a:r>
          </a:p>
          <a:p>
            <a:pPr marL="0" indent="0">
              <a:buNone/>
            </a:pPr>
            <a:r>
              <a:rPr lang="da-DK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Review and Validate</a:t>
            </a:r>
          </a:p>
          <a:p>
            <a:pPr marL="0" indent="0">
              <a:buNone/>
            </a:pPr>
            <a:r>
              <a:rPr lang="da-DK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Implement and Test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F795-829C-4809-8D18-620ECF62220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8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pgrou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hinitornal/riskpoi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C9AA-CF08-2D68-DE80-149B25D86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SW Test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10EAB-9F75-CCC7-6344-97E728917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RiskPoint Group DK</a:t>
            </a:r>
          </a:p>
        </p:txBody>
      </p:sp>
    </p:spTree>
    <p:extLst>
      <p:ext uri="{BB962C8B-B14F-4D97-AF65-F5344CB8AC3E}">
        <p14:creationId xmlns:p14="http://schemas.microsoft.com/office/powerpoint/2010/main" val="254963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7210-2C33-57A8-F271-9DBAE07A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3311"/>
            <a:ext cx="10018713" cy="833489"/>
          </a:xfrm>
        </p:spPr>
        <p:txBody>
          <a:bodyPr/>
          <a:lstStyle/>
          <a:p>
            <a:r>
              <a:rPr lang="en-GB" dirty="0"/>
              <a:t>Bug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3A250-9230-4C28-2298-38B12BC8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08" y="1072535"/>
            <a:ext cx="10327476" cy="49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0D58-A711-667D-370C-3EC2BA07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276" y="327070"/>
            <a:ext cx="10018713" cy="740958"/>
          </a:xfrm>
        </p:spPr>
        <p:txBody>
          <a:bodyPr/>
          <a:lstStyle/>
          <a:p>
            <a:r>
              <a:rPr lang="da-DK" dirty="0"/>
              <a:t>Performance Test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56585-3537-9CF5-6C6F-62E5A72A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2" y="1300973"/>
            <a:ext cx="10820400" cy="48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2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563-EFEA-E9D3-48BB-3AD53908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Test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42C1-F152-6218-E6C9-22291674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72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E74F-34A2-0BAF-3408-2E61FA42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856" y="222709"/>
            <a:ext cx="10018713" cy="1218414"/>
          </a:xfrm>
        </p:spPr>
        <p:txBody>
          <a:bodyPr/>
          <a:lstStyle/>
          <a:p>
            <a:r>
              <a:rPr lang="en-GB" dirty="0"/>
              <a:t>Test Environment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CC409-DBEE-11B7-D3D2-5EDCABC3C398}"/>
              </a:ext>
            </a:extLst>
          </p:cNvPr>
          <p:cNvSpPr/>
          <p:nvPr/>
        </p:nvSpPr>
        <p:spPr>
          <a:xfrm>
            <a:off x="2097150" y="2273214"/>
            <a:ext cx="2094635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Requirements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933CF-6A55-233D-7DD5-9DD1B49A9138}"/>
              </a:ext>
            </a:extLst>
          </p:cNvPr>
          <p:cNvSpPr/>
          <p:nvPr/>
        </p:nvSpPr>
        <p:spPr>
          <a:xfrm>
            <a:off x="5441828" y="2277744"/>
            <a:ext cx="1904214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Scenarios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1DE87-055A-DE9F-8675-30CB2F1EC710}"/>
              </a:ext>
            </a:extLst>
          </p:cNvPr>
          <p:cNvSpPr/>
          <p:nvPr/>
        </p:nvSpPr>
        <p:spPr>
          <a:xfrm>
            <a:off x="5441828" y="3726513"/>
            <a:ext cx="1904214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Scripting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BC6D0-8920-A740-7105-EA3D2850FC69}"/>
              </a:ext>
            </a:extLst>
          </p:cNvPr>
          <p:cNvSpPr/>
          <p:nvPr/>
        </p:nvSpPr>
        <p:spPr>
          <a:xfrm>
            <a:off x="8596085" y="2273214"/>
            <a:ext cx="1904214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Bug Reporting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C505A-BF17-3F91-1836-4F2EC5FB9B77}"/>
              </a:ext>
            </a:extLst>
          </p:cNvPr>
          <p:cNvSpPr/>
          <p:nvPr/>
        </p:nvSpPr>
        <p:spPr>
          <a:xfrm>
            <a:off x="2097150" y="3726513"/>
            <a:ext cx="2094635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Plan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713EF2-7129-D4D8-2695-59A1D7087A02}"/>
              </a:ext>
            </a:extLst>
          </p:cNvPr>
          <p:cNvSpPr/>
          <p:nvPr/>
        </p:nvSpPr>
        <p:spPr>
          <a:xfrm>
            <a:off x="2097150" y="5179812"/>
            <a:ext cx="2094635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Strategy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AA597-2048-D22B-EB72-4BF667183E04}"/>
              </a:ext>
            </a:extLst>
          </p:cNvPr>
          <p:cNvSpPr/>
          <p:nvPr/>
        </p:nvSpPr>
        <p:spPr>
          <a:xfrm>
            <a:off x="8596085" y="3726513"/>
            <a:ext cx="1904214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Report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30E8D5-7F18-C24A-7501-42487BEC3CC3}"/>
              </a:ext>
            </a:extLst>
          </p:cNvPr>
          <p:cNvCxnSpPr>
            <a:cxnSpLocks/>
          </p:cNvCxnSpPr>
          <p:nvPr/>
        </p:nvCxnSpPr>
        <p:spPr>
          <a:xfrm>
            <a:off x="4817097" y="1932495"/>
            <a:ext cx="0" cy="484066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990EFA-2C80-2F67-BA90-3FF307DED284}"/>
              </a:ext>
            </a:extLst>
          </p:cNvPr>
          <p:cNvCxnSpPr>
            <a:cxnSpLocks/>
          </p:cNvCxnSpPr>
          <p:nvPr/>
        </p:nvCxnSpPr>
        <p:spPr>
          <a:xfrm>
            <a:off x="7938940" y="1932495"/>
            <a:ext cx="0" cy="484066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84B826-2B33-52BB-B8BB-EB1722EC313E}"/>
              </a:ext>
            </a:extLst>
          </p:cNvPr>
          <p:cNvSpPr txBox="1"/>
          <p:nvPr/>
        </p:nvSpPr>
        <p:spPr>
          <a:xfrm>
            <a:off x="2643809" y="17560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Planning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550B1-124A-F498-45CC-751397F1D14C}"/>
              </a:ext>
            </a:extLst>
          </p:cNvPr>
          <p:cNvSpPr txBox="1"/>
          <p:nvPr/>
        </p:nvSpPr>
        <p:spPr>
          <a:xfrm>
            <a:off x="5827914" y="175603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8F6AB-2644-E638-E510-BB783BE328D2}"/>
              </a:ext>
            </a:extLst>
          </p:cNvPr>
          <p:cNvSpPr txBox="1"/>
          <p:nvPr/>
        </p:nvSpPr>
        <p:spPr>
          <a:xfrm>
            <a:off x="9036673" y="1756036"/>
            <a:ext cx="87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595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CC23-9485-CF53-7A48-5132C061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5606"/>
            <a:ext cx="10018713" cy="784782"/>
          </a:xfrm>
        </p:spPr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FEC5E9D-B677-114F-5BFE-BA36F2D4B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3" y="1131146"/>
            <a:ext cx="10214351" cy="505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Navigation: 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all menu items, links, and buttons are functioning correctly </a:t>
            </a:r>
            <a:r>
              <a:rPr lang="da-DK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a-DK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www.rpgroup.com</a:t>
            </a:r>
            <a:r>
              <a:rPr lang="da-DK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en-US" sz="14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Forms: 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all forms on the site (e.g., </a:t>
            </a:r>
            <a:r>
              <a:rPr lang="en-US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a claim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for correct data submission, validation, and error handling.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Management: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that the content on the website (text, images, videos) is displayed correctly and can be updated as needed (Accident &amp; Health on report a Claim page).</a:t>
            </a:r>
            <a:endParaRPr lang="en-US" alt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Non-Functional Requirements: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Time: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that each page on the website loads within an acceptable timeframe (e.g., under 3 seconds).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Usability: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Responsiveness: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the website with different screen sizes to ensure it is responsive and user friendly.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the website is accessible to all types of users.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Requirements: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that all content is accurate, up-to-date, and free from spelling or grammatical errors.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3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DA54-B790-4D18-394B-D2C4BE43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0764"/>
            <a:ext cx="10018713" cy="860197"/>
          </a:xfrm>
        </p:spPr>
        <p:txBody>
          <a:bodyPr/>
          <a:lstStyle/>
          <a:p>
            <a:r>
              <a:rPr lang="en-GB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C308-B2F3-1158-DA07-5725E1E8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70962"/>
            <a:ext cx="10018713" cy="5420412"/>
          </a:xfrm>
        </p:spPr>
        <p:txBody>
          <a:bodyPr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r>
              <a:rPr lang="da-D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of this test plan is to outline the testing strategy for the </a:t>
            </a:r>
            <a:r>
              <a:rPr lang="en-GB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RiskPoint Group website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goal is to ensure that the website meets all specified functional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non-functional requirements, providing a seamless experience to the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Scope: 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test plan covers the testing of all features and functionalities of the RiskPoint Group website, including the user interface, navigation, content management, and backend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Objectives: 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 that the website meets all functional requirements as specified in the Business Requirements Document (BRD).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the website is user-friendly, responsive, and accessible across different devices and browsers.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the accuracy of content, including text, images, links, and downloadable resources.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the website's performance under various load conditions.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security compliance and data protection standards.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tested: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Homepage: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Validate content, layout, and navigation.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Claims Tab: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content accuracy.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a Claim Page: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Verify selection of Claim Type, selection of Language, navigating to the details page to fill the form in respective language and downloadable resources.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Claims Details page: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Filling up the details in the respective language, validate the fields, ensure that the details are submitted successfully.</a:t>
            </a: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0396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6926-6A53-A0D3-C226-A43AFACF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6752"/>
            <a:ext cx="10018713" cy="1001600"/>
          </a:xfrm>
        </p:spPr>
        <p:txBody>
          <a:bodyPr/>
          <a:lstStyle/>
          <a:p>
            <a:r>
              <a:rPr lang="da-DK" dirty="0"/>
              <a:t>Test Strategy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514F-6394-F542-546D-5AFB2AAC9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3193"/>
            <a:ext cx="10018713" cy="5033912"/>
          </a:xfrm>
        </p:spPr>
        <p:txBody>
          <a:bodyPr anchor="t">
            <a:normAutofit fontScale="92500" lnSpcReduction="10000"/>
          </a:bodyPr>
          <a:lstStyle/>
          <a:p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Test Strategy aims to define the approach and guidelines for testing the 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RiskPoint Group website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It ensures that all testing activities align with the project’s objectives, deliverables, and quality standards.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GB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Types: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Testing:</a:t>
            </a: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Validate that the website works as expected according to the requirements.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UI/UX Testing:</a:t>
            </a: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Ensure the user interface is intuitive and provides a positive user experience. 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Testing:</a:t>
            </a: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Ensure that changes and updates do not affect existing functionality.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Levels: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Testing:</a:t>
            </a: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the interaction between different modules or components.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Testing:</a:t>
            </a: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Validate the complete functionality of the website as a whole.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Approaches: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 Testing:</a:t>
            </a: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Used for UI/UX, content verification, and exploratory testing.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Testing:</a:t>
            </a: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Implemented for regression testing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Environment:</a:t>
            </a: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test environment will closely resemble the production environment.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GB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GB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5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4B77-EC22-C5B1-B2CB-E90772F8A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2935"/>
            <a:ext cx="10018713" cy="53764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Software:</a:t>
            </a: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Systems: Windows, Mac</a:t>
            </a: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Browser</a:t>
            </a: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Chrome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Tools: </a:t>
            </a:r>
          </a:p>
          <a:p>
            <a:pPr lvl="2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lvl="2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Selenium web driver</a:t>
            </a:r>
          </a:p>
          <a:p>
            <a:pPr lvl="2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Cucumber framework</a:t>
            </a:r>
          </a:p>
          <a:p>
            <a:pPr lvl="2"/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Network:</a:t>
            </a: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 connection with standard security protocols.</a:t>
            </a:r>
          </a:p>
          <a:p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11AE83-4B93-FDDC-CD00-64E1F23C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6752"/>
            <a:ext cx="10018713" cy="1001600"/>
          </a:xfrm>
        </p:spPr>
        <p:txBody>
          <a:bodyPr/>
          <a:lstStyle/>
          <a:p>
            <a:r>
              <a:rPr lang="da-DK" dirty="0"/>
              <a:t>Test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4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3A5F-7FFF-7D0F-6D73-9374016F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7893"/>
            <a:ext cx="10506584" cy="709373"/>
          </a:xfrm>
        </p:spPr>
        <p:txBody>
          <a:bodyPr/>
          <a:lstStyle/>
          <a:p>
            <a:r>
              <a:rPr lang="da-DK" dirty="0"/>
              <a:t>D</a:t>
            </a:r>
            <a:r>
              <a:rPr lang="en-GB" dirty="0"/>
              <a:t>efine Scenarios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B7888D-A37B-E5F5-F64E-32273E59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291473"/>
            <a:ext cx="10006964" cy="509047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02CEFB-8F1A-1E3F-2F30-A44C5BF17467}"/>
              </a:ext>
            </a:extLst>
          </p:cNvPr>
          <p:cNvSpPr txBox="1">
            <a:spLocks/>
          </p:cNvSpPr>
          <p:nvPr/>
        </p:nvSpPr>
        <p:spPr>
          <a:xfrm>
            <a:off x="1484311" y="1503231"/>
            <a:ext cx="10018713" cy="430655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Scenarios for the “RiskPoint Group” website are identified based on the understanding of the end user.</a:t>
            </a:r>
          </a:p>
          <a:p>
            <a:pPr marL="0" indent="0">
              <a:buFont typeface="Arial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scenarios for the website has been authored using BDD framework Cucumber and Gherkin script, for the easy understanding of test being done on the website (audience such as end-user, testers or stakeholders). </a:t>
            </a:r>
          </a:p>
          <a:p>
            <a:pPr marL="0" indent="0">
              <a:buFont typeface="Arial"/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is a sample of the scenario in BDD framework for one of the test script.</a:t>
            </a:r>
          </a:p>
          <a:p>
            <a:pPr marL="0" indent="0">
              <a:buFont typeface="Arial"/>
              <a:buNone/>
            </a:pPr>
            <a:r>
              <a:rPr lang="en-GB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Feature: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Claims</a:t>
            </a:r>
          </a:p>
          <a:p>
            <a:pPr marL="0" indent="0">
              <a:buFont typeface="Arial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Scenario: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the Home Page of RiskPoint Group</a:t>
            </a:r>
          </a:p>
          <a:p>
            <a:pPr marL="0" indent="0">
              <a:buFont typeface="Arial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on the home page of 'rpgroup.com'</a:t>
            </a:r>
          </a:p>
          <a:p>
            <a:pPr marL="0" indent="0">
              <a:buFont typeface="Arial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home page User hovers on Claims tab</a:t>
            </a:r>
          </a:p>
          <a:p>
            <a:pPr marL="0" indent="0">
              <a:buFont typeface="Arial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Emergency Contacts section should be displayed</a:t>
            </a:r>
          </a:p>
          <a:p>
            <a:pPr marL="0" indent="0">
              <a:buFont typeface="Arial"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Report a Claim section should be displayed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9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539652-9E46-CDC1-2475-E8141202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98" y="970156"/>
            <a:ext cx="10925607" cy="465005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CBDFD7-35B2-E5D9-1366-80EFE05B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570" y="5010615"/>
            <a:ext cx="5384841" cy="4051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hlinkClick r:id="rId3"/>
              </a:rPr>
              <a:t>https://github.com/rohinitornal/riskpoint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22764A-C00B-0E13-9FBB-E03862D9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7893"/>
            <a:ext cx="10506584" cy="709373"/>
          </a:xfrm>
        </p:spPr>
        <p:txBody>
          <a:bodyPr/>
          <a:lstStyle/>
          <a:p>
            <a:r>
              <a:rPr lang="da-DK" dirty="0"/>
              <a:t>GitHub 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76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87E6-18E5-C71B-3E30-C870A739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1053790"/>
          </a:xfrm>
        </p:spPr>
        <p:txBody>
          <a:bodyPr/>
          <a:lstStyle/>
          <a:p>
            <a:r>
              <a:rPr lang="da-DK" dirty="0"/>
              <a:t>Test script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3565-4F4A-D9FD-1C60-68F7F885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729" y="2158688"/>
            <a:ext cx="10018713" cy="3124201"/>
          </a:xfrm>
        </p:spPr>
        <p:txBody>
          <a:bodyPr/>
          <a:lstStyle/>
          <a:p>
            <a:r>
              <a:rPr lang="da-DK" dirty="0"/>
              <a:t>Virtual </a:t>
            </a:r>
            <a:r>
              <a:rPr lang="da-DK" dirty="0" err="1"/>
              <a:t>environment</a:t>
            </a:r>
            <a:endParaRPr lang="da-DK" dirty="0"/>
          </a:p>
          <a:p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libraries</a:t>
            </a:r>
            <a:r>
              <a:rPr lang="da-DK" dirty="0"/>
              <a:t> - selenium, </a:t>
            </a:r>
            <a:r>
              <a:rPr lang="da-DK" dirty="0" err="1"/>
              <a:t>behave</a:t>
            </a:r>
            <a:endParaRPr lang="da-DK" dirty="0"/>
          </a:p>
          <a:p>
            <a:r>
              <a:rPr lang="da-DK" dirty="0"/>
              <a:t>Create Feature file using </a:t>
            </a:r>
            <a:r>
              <a:rPr lang="da-DK" dirty="0" err="1"/>
              <a:t>Gherkin</a:t>
            </a:r>
            <a:r>
              <a:rPr lang="da-DK" dirty="0"/>
              <a:t> script</a:t>
            </a:r>
          </a:p>
          <a:p>
            <a:r>
              <a:rPr lang="da-DK" dirty="0"/>
              <a:t>Create Step file using </a:t>
            </a:r>
            <a:r>
              <a:rPr lang="da-DK" dirty="0" err="1"/>
              <a:t>python</a:t>
            </a:r>
            <a:r>
              <a:rPr lang="da-DK" dirty="0"/>
              <a:t> script</a:t>
            </a:r>
          </a:p>
          <a:p>
            <a:r>
              <a:rPr lang="da-DK" dirty="0"/>
              <a:t>Run using </a:t>
            </a:r>
            <a:r>
              <a:rPr lang="da-DK" dirty="0" err="1"/>
              <a:t>behave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169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1998</TotalTime>
  <Words>829</Words>
  <Application>Microsoft Office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Symbol</vt:lpstr>
      <vt:lpstr>Parallax</vt:lpstr>
      <vt:lpstr>SW Test Demo</vt:lpstr>
      <vt:lpstr>Test Environment Setup</vt:lpstr>
      <vt:lpstr>Requirements</vt:lpstr>
      <vt:lpstr>Test Plan</vt:lpstr>
      <vt:lpstr>Test Strategy</vt:lpstr>
      <vt:lpstr>Test Environment</vt:lpstr>
      <vt:lpstr>Define Scenarios</vt:lpstr>
      <vt:lpstr>GitHub Repository</vt:lpstr>
      <vt:lpstr>Test script</vt:lpstr>
      <vt:lpstr>Bug Report</vt:lpstr>
      <vt:lpstr>Performance Test</vt:lpstr>
      <vt:lpstr>Final Test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Rohini Gollapalli</dc:creator>
  <cp:lastModifiedBy>Rohini Gollapalli</cp:lastModifiedBy>
  <cp:revision>32</cp:revision>
  <dcterms:created xsi:type="dcterms:W3CDTF">2024-08-10T13:08:43Z</dcterms:created>
  <dcterms:modified xsi:type="dcterms:W3CDTF">2024-08-11T22:27:16Z</dcterms:modified>
</cp:coreProperties>
</file>