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5" r:id="rId7"/>
    <p:sldId id="266" r:id="rId8"/>
    <p:sldId id="261" r:id="rId9"/>
    <p:sldId id="264"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C9AA-CF08-2D68-DE80-149B25D8650C}"/>
              </a:ext>
            </a:extLst>
          </p:cNvPr>
          <p:cNvSpPr>
            <a:spLocks noGrp="1"/>
          </p:cNvSpPr>
          <p:nvPr>
            <p:ph type="ctrTitle"/>
          </p:nvPr>
        </p:nvSpPr>
        <p:spPr/>
        <p:txBody>
          <a:bodyPr/>
          <a:lstStyle/>
          <a:p>
            <a:r>
              <a:rPr lang="en-GB" dirty="0"/>
              <a:t>SW Test Demo</a:t>
            </a:r>
          </a:p>
        </p:txBody>
      </p:sp>
      <p:sp>
        <p:nvSpPr>
          <p:cNvPr id="3" name="Subtitle 2">
            <a:extLst>
              <a:ext uri="{FF2B5EF4-FFF2-40B4-BE49-F238E27FC236}">
                <a16:creationId xmlns:a16="http://schemas.microsoft.com/office/drawing/2014/main" id="{C2710EAB-9F75-CCC7-6344-97E728917F35}"/>
              </a:ext>
            </a:extLst>
          </p:cNvPr>
          <p:cNvSpPr>
            <a:spLocks noGrp="1"/>
          </p:cNvSpPr>
          <p:nvPr>
            <p:ph type="subTitle" idx="1"/>
          </p:nvPr>
        </p:nvSpPr>
        <p:spPr/>
        <p:txBody>
          <a:bodyPr/>
          <a:lstStyle/>
          <a:p>
            <a:r>
              <a:rPr lang="en-GB" dirty="0"/>
              <a:t>RiskPoint Group DK</a:t>
            </a:r>
          </a:p>
        </p:txBody>
      </p:sp>
    </p:spTree>
    <p:extLst>
      <p:ext uri="{BB962C8B-B14F-4D97-AF65-F5344CB8AC3E}">
        <p14:creationId xmlns:p14="http://schemas.microsoft.com/office/powerpoint/2010/main" val="254963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FBEAE84-1D3D-CBDE-7E5D-E74102BDFE4D}"/>
              </a:ext>
            </a:extLst>
          </p:cNvPr>
          <p:cNvSpPr>
            <a:spLocks noGrp="1" noChangeArrowheads="1"/>
          </p:cNvSpPr>
          <p:nvPr>
            <p:ph idx="1"/>
          </p:nvPr>
        </p:nvSpPr>
        <p:spPr bwMode="auto">
          <a:xfrm>
            <a:off x="1484313" y="481013"/>
            <a:ext cx="10018712" cy="53101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JetBrains Mono"/>
              </a:rPr>
              <a:t>from </a:t>
            </a:r>
            <a:r>
              <a:rPr kumimoji="0" lang="en-US" altLang="en-US" sz="900" b="0" i="0" u="none" strike="noStrike" cap="none" normalizeH="0" baseline="0">
                <a:ln>
                  <a:noFill/>
                </a:ln>
                <a:solidFill>
                  <a:srgbClr val="A9B7C6"/>
                </a:solidFill>
                <a:effectLst/>
                <a:latin typeface="JetBrains Mono"/>
              </a:rPr>
              <a:t>behave </a:t>
            </a: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from </a:t>
            </a:r>
            <a:r>
              <a:rPr kumimoji="0" lang="en-US" altLang="en-US" sz="900" b="0" i="0" u="none" strike="noStrike" cap="none" normalizeH="0" baseline="0">
                <a:ln>
                  <a:noFill/>
                </a:ln>
                <a:solidFill>
                  <a:srgbClr val="A9B7C6"/>
                </a:solidFill>
                <a:effectLst/>
                <a:latin typeface="JetBrains Mono"/>
              </a:rPr>
              <a:t>selenium </a:t>
            </a: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webdriver</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from </a:t>
            </a:r>
            <a:r>
              <a:rPr kumimoji="0" lang="en-US" altLang="en-US" sz="900" b="0" i="0" u="none" strike="noStrike" cap="none" normalizeH="0" baseline="0">
                <a:ln>
                  <a:noFill/>
                </a:ln>
                <a:solidFill>
                  <a:srgbClr val="A9B7C6"/>
                </a:solidFill>
                <a:effectLst/>
                <a:latin typeface="JetBrains Mono"/>
              </a:rPr>
              <a:t>selenium.webdriver.common.action_chains </a:t>
            </a: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ActionChains</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from </a:t>
            </a:r>
            <a:r>
              <a:rPr kumimoji="0" lang="en-US" altLang="en-US" sz="900" b="0" i="0" u="none" strike="noStrike" cap="none" normalizeH="0" baseline="0">
                <a:ln>
                  <a:noFill/>
                </a:ln>
                <a:solidFill>
                  <a:srgbClr val="A9B7C6"/>
                </a:solidFill>
                <a:effectLst/>
                <a:latin typeface="JetBrains Mono"/>
              </a:rPr>
              <a:t>selenium.webdriver.common.by </a:t>
            </a: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By</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from </a:t>
            </a:r>
            <a:r>
              <a:rPr kumimoji="0" lang="en-US" altLang="en-US" sz="900" b="0" i="0" u="none" strike="noStrike" cap="none" normalizeH="0" baseline="0">
                <a:ln>
                  <a:noFill/>
                </a:ln>
                <a:solidFill>
                  <a:srgbClr val="A9B7C6"/>
                </a:solidFill>
                <a:effectLst/>
                <a:latin typeface="JetBrains Mono"/>
              </a:rPr>
              <a:t>selenium.webdriver.support.ui </a:t>
            </a: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WebDriverWait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from </a:t>
            </a:r>
            <a:r>
              <a:rPr kumimoji="0" lang="en-US" altLang="en-US" sz="900" b="0" i="0" u="none" strike="noStrike" cap="none" normalizeH="0" baseline="0">
                <a:ln>
                  <a:noFill/>
                </a:ln>
                <a:solidFill>
                  <a:srgbClr val="A9B7C6"/>
                </a:solidFill>
                <a:effectLst/>
                <a:latin typeface="JetBrains Mono"/>
              </a:rPr>
              <a:t>selenium.webdriver.support </a:t>
            </a: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expected_conditions </a:t>
            </a:r>
            <a:r>
              <a:rPr kumimoji="0" lang="en-US" altLang="en-US" sz="900" b="0" i="0" u="none" strike="noStrike" cap="none" normalizeH="0" baseline="0">
                <a:ln>
                  <a:noFill/>
                </a:ln>
                <a:solidFill>
                  <a:srgbClr val="CC7832"/>
                </a:solidFill>
                <a:effectLst/>
                <a:latin typeface="JetBrains Mono"/>
              </a:rPr>
              <a:t>as </a:t>
            </a:r>
            <a:r>
              <a:rPr kumimoji="0" lang="en-US" altLang="en-US" sz="900" b="0" i="0" u="none" strike="noStrike" cap="none" normalizeH="0" baseline="0">
                <a:ln>
                  <a:noFill/>
                </a:ln>
                <a:solidFill>
                  <a:srgbClr val="A9B7C6"/>
                </a:solidFill>
                <a:effectLst/>
                <a:latin typeface="JetBrains Mono"/>
              </a:rPr>
              <a:t>EC</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BBB529"/>
                </a:solidFill>
                <a:effectLst/>
                <a:latin typeface="JetBrains Mono"/>
              </a:rPr>
              <a:t>@given</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"I am on the home page of 'rpgroup.com'"</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def </a:t>
            </a:r>
            <a:r>
              <a:rPr kumimoji="0" lang="en-US" altLang="en-US" sz="900" b="0" i="0" u="none" strike="noStrike" cap="none" normalizeH="0" baseline="0">
                <a:ln>
                  <a:noFill/>
                </a:ln>
                <a:solidFill>
                  <a:srgbClr val="FFC66D"/>
                </a:solidFill>
                <a:effectLst/>
                <a:latin typeface="JetBrains Mono"/>
              </a:rPr>
              <a:t>step_impl</a:t>
            </a:r>
            <a:r>
              <a:rPr kumimoji="0" lang="en-US" altLang="en-US" sz="900" b="0" i="0" u="none" strike="noStrike" cap="none" normalizeH="0" baseline="0">
                <a:ln>
                  <a:noFill/>
                </a:ln>
                <a:solidFill>
                  <a:srgbClr val="A9B7C6"/>
                </a:solidFill>
                <a:effectLst/>
                <a:latin typeface="JetBrains Mono"/>
              </a:rPr>
              <a:t>(context):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context.browser = webdriver.Chrome()</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context.browser.get(</a:t>
            </a:r>
            <a:r>
              <a:rPr kumimoji="0" lang="en-US" altLang="en-US" sz="900" b="0" i="0" u="none" strike="noStrike" cap="none" normalizeH="0" baseline="0">
                <a:ln>
                  <a:noFill/>
                </a:ln>
                <a:solidFill>
                  <a:srgbClr val="6A8759"/>
                </a:solidFill>
                <a:effectLst/>
                <a:latin typeface="JetBrains Mono"/>
              </a:rPr>
              <a:t>'https://rpgroup.com'</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context.browser.maximize_window()</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context.browser.find_element(By.ID</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A8759"/>
                </a:solidFill>
                <a:effectLst/>
                <a:latin typeface="JetBrains Mono"/>
              </a:rPr>
              <a:t>"wpnordic-cookie-care-consent-all-button"</a:t>
            </a:r>
            <a:r>
              <a:rPr kumimoji="0" lang="en-US" altLang="en-US" sz="900" b="0" i="0" u="none" strike="noStrike" cap="none" normalizeH="0" baseline="0">
                <a:ln>
                  <a:noFill/>
                </a:ln>
                <a:solidFill>
                  <a:srgbClr val="A9B7C6"/>
                </a:solidFill>
                <a:effectLst/>
                <a:latin typeface="JetBrains Mono"/>
              </a:rPr>
              <a:t>).click()</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WebDriverWait(context.browser</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897BB"/>
                </a:solidFill>
                <a:effectLst/>
                <a:latin typeface="JetBrains Mono"/>
              </a:rPr>
              <a:t>10</a:t>
            </a:r>
            <a:r>
              <a:rPr kumimoji="0" lang="en-US" altLang="en-US" sz="900" b="0" i="0" u="none" strike="noStrike" cap="none" normalizeH="0" baseline="0">
                <a:ln>
                  <a:noFill/>
                </a:ln>
                <a:solidFill>
                  <a:srgbClr val="A9B7C6"/>
                </a:solidFill>
                <a:effectLst/>
                <a:latin typeface="JetBrains Mono"/>
              </a:rPr>
              <a:t>).until(</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EC.presence_of_element_located((By.XPATH</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A8759"/>
                </a:solidFill>
                <a:effectLst/>
                <a:latin typeface="JetBrains Mono"/>
              </a:rPr>
              <a:t>'//*[@id="menu-item-962"]/a'</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BBB529"/>
                </a:solidFill>
                <a:effectLst/>
                <a:latin typeface="JetBrains Mono"/>
              </a:rPr>
              <a:t>@when</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'On the home page User hovers on Claims tab'</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def </a:t>
            </a:r>
            <a:r>
              <a:rPr kumimoji="0" lang="en-US" altLang="en-US" sz="900" b="0" i="0" u="none" strike="noStrike" cap="none" normalizeH="0" baseline="0">
                <a:ln>
                  <a:noFill/>
                </a:ln>
                <a:solidFill>
                  <a:srgbClr val="FFC66D"/>
                </a:solidFill>
                <a:effectLst/>
                <a:latin typeface="JetBrains Mono"/>
              </a:rPr>
              <a:t>step_impl</a:t>
            </a:r>
            <a:r>
              <a:rPr kumimoji="0" lang="en-US" altLang="en-US" sz="900" b="0" i="0" u="none" strike="noStrike" cap="none" normalizeH="0" baseline="0">
                <a:ln>
                  <a:noFill/>
                </a:ln>
                <a:solidFill>
                  <a:srgbClr val="A9B7C6"/>
                </a:solidFill>
                <a:effectLst/>
                <a:latin typeface="JetBrains Mono"/>
              </a:rPr>
              <a:t>(context):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claimelement = context.browser.find_element(By.XPATH</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A8759"/>
                </a:solidFill>
                <a:effectLst/>
                <a:latin typeface="JetBrains Mono"/>
              </a:rPr>
              <a:t>'//*[@id="menu-item-962"]/a'</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claimelement.click()</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808080"/>
                </a:solidFill>
                <a:effectLst/>
                <a:latin typeface="JetBrains Mono"/>
              </a:rPr>
              <a:t>#time.sleep(5)</a:t>
            </a:r>
            <a:br>
              <a:rPr kumimoji="0" lang="en-US" altLang="en-US" sz="900" b="0" i="0" u="none" strike="noStrike" cap="none" normalizeH="0" baseline="0">
                <a:ln>
                  <a:noFill/>
                </a:ln>
                <a:solidFill>
                  <a:srgbClr val="808080"/>
                </a:solidFill>
                <a:effectLst/>
                <a:latin typeface="JetBrains Mono"/>
              </a:rPr>
            </a:br>
            <a:br>
              <a:rPr kumimoji="0" lang="en-US" altLang="en-US" sz="900" b="0" i="0" u="none" strike="noStrike" cap="none" normalizeH="0" baseline="0">
                <a:ln>
                  <a:noFill/>
                </a:ln>
                <a:solidFill>
                  <a:srgbClr val="808080"/>
                </a:solidFill>
                <a:effectLst/>
                <a:latin typeface="JetBrains Mono"/>
              </a:rPr>
            </a:br>
            <a:br>
              <a:rPr kumimoji="0" lang="en-US" altLang="en-US" sz="900" b="0" i="0" u="none" strike="noStrike" cap="none" normalizeH="0" baseline="0">
                <a:ln>
                  <a:noFill/>
                </a:ln>
                <a:solidFill>
                  <a:srgbClr val="808080"/>
                </a:solidFill>
                <a:effectLst/>
                <a:latin typeface="JetBrains Mono"/>
              </a:rPr>
            </a:br>
            <a:r>
              <a:rPr kumimoji="0" lang="en-US" altLang="en-US" sz="900" b="0" i="0" u="none" strike="noStrike" cap="none" normalizeH="0" baseline="0">
                <a:ln>
                  <a:noFill/>
                </a:ln>
                <a:solidFill>
                  <a:srgbClr val="BBB529"/>
                </a:solidFill>
                <a:effectLst/>
                <a:latin typeface="JetBrains Mono"/>
              </a:rPr>
              <a:t>@then</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'Emergency Contacts section should be displayed'</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def </a:t>
            </a:r>
            <a:r>
              <a:rPr kumimoji="0" lang="en-US" altLang="en-US" sz="900" b="0" i="0" u="none" strike="noStrike" cap="none" normalizeH="0" baseline="0">
                <a:ln>
                  <a:noFill/>
                </a:ln>
                <a:solidFill>
                  <a:srgbClr val="FFC66D"/>
                </a:solidFill>
                <a:effectLst/>
                <a:latin typeface="JetBrains Mono"/>
              </a:rPr>
              <a:t>step_impl</a:t>
            </a:r>
            <a:r>
              <a:rPr kumimoji="0" lang="en-US" altLang="en-US" sz="900" b="0" i="0" u="none" strike="noStrike" cap="none" normalizeH="0" baseline="0">
                <a:ln>
                  <a:noFill/>
                </a:ln>
                <a:solidFill>
                  <a:srgbClr val="A9B7C6"/>
                </a:solidFill>
                <a:effectLst/>
                <a:latin typeface="JetBrains Mono"/>
              </a:rPr>
              <a:t>(context):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assert </a:t>
            </a:r>
            <a:r>
              <a:rPr kumimoji="0" lang="en-US" altLang="en-US" sz="900" b="0" i="0" u="none" strike="noStrike" cap="none" normalizeH="0" baseline="0">
                <a:ln>
                  <a:noFill/>
                </a:ln>
                <a:solidFill>
                  <a:srgbClr val="A9B7C6"/>
                </a:solidFill>
                <a:effectLst/>
                <a:latin typeface="JetBrains Mono"/>
              </a:rPr>
              <a:t>context.browser.find_element(By.XPATH</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A8759"/>
                </a:solidFill>
                <a:effectLst/>
                <a:latin typeface="JetBrains Mono"/>
              </a:rPr>
              <a:t>"//h4[text()='Emergency Contacts']"</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BBB529"/>
                </a:solidFill>
                <a:effectLst/>
                <a:latin typeface="JetBrains Mono"/>
              </a:rPr>
              <a:t>@then</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'Report a Claim section should be displayed'</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def </a:t>
            </a:r>
            <a:r>
              <a:rPr kumimoji="0" lang="en-US" altLang="en-US" sz="900" b="0" i="0" u="none" strike="noStrike" cap="none" normalizeH="0" baseline="0">
                <a:ln>
                  <a:noFill/>
                </a:ln>
                <a:solidFill>
                  <a:srgbClr val="FFC66D"/>
                </a:solidFill>
                <a:effectLst/>
                <a:latin typeface="JetBrains Mono"/>
              </a:rPr>
              <a:t>step_impl</a:t>
            </a:r>
            <a:r>
              <a:rPr kumimoji="0" lang="en-US" altLang="en-US" sz="900" b="0" i="0" u="none" strike="noStrike" cap="none" normalizeH="0" baseline="0">
                <a:ln>
                  <a:noFill/>
                </a:ln>
                <a:solidFill>
                  <a:srgbClr val="A9B7C6"/>
                </a:solidFill>
                <a:effectLst/>
                <a:latin typeface="JetBrains Mono"/>
              </a:rPr>
              <a:t>(context):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assert </a:t>
            </a:r>
            <a:r>
              <a:rPr kumimoji="0" lang="en-US" altLang="en-US" sz="900" b="0" i="0" u="none" strike="noStrike" cap="none" normalizeH="0" baseline="0">
                <a:ln>
                  <a:noFill/>
                </a:ln>
                <a:solidFill>
                  <a:srgbClr val="A9B7C6"/>
                </a:solidFill>
                <a:effectLst/>
                <a:latin typeface="JetBrains Mono"/>
              </a:rPr>
              <a:t>context.browser.find_element(By.XPATH</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A8759"/>
                </a:solidFill>
                <a:effectLst/>
                <a:latin typeface="JetBrains Mono"/>
              </a:rPr>
              <a:t>"//h4[text()='Report a Claim']"</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76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7210-2C33-57A8-F271-9DBAE07A53DD}"/>
              </a:ext>
            </a:extLst>
          </p:cNvPr>
          <p:cNvSpPr>
            <a:spLocks noGrp="1"/>
          </p:cNvSpPr>
          <p:nvPr>
            <p:ph type="title"/>
          </p:nvPr>
        </p:nvSpPr>
        <p:spPr>
          <a:xfrm>
            <a:off x="1484311" y="233311"/>
            <a:ext cx="10018713" cy="833489"/>
          </a:xfrm>
        </p:spPr>
        <p:txBody>
          <a:bodyPr/>
          <a:lstStyle/>
          <a:p>
            <a:r>
              <a:rPr lang="en-GB" dirty="0"/>
              <a:t>Bug Report</a:t>
            </a:r>
          </a:p>
        </p:txBody>
      </p:sp>
      <p:sp>
        <p:nvSpPr>
          <p:cNvPr id="3" name="Content Placeholder 2">
            <a:extLst>
              <a:ext uri="{FF2B5EF4-FFF2-40B4-BE49-F238E27FC236}">
                <a16:creationId xmlns:a16="http://schemas.microsoft.com/office/drawing/2014/main" id="{27F2422E-876A-1CA5-F741-5863A5D3939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973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3563-EFEA-E9D3-48BB-3AD539087CD1}"/>
              </a:ext>
            </a:extLst>
          </p:cNvPr>
          <p:cNvSpPr>
            <a:spLocks noGrp="1"/>
          </p:cNvSpPr>
          <p:nvPr>
            <p:ph type="title"/>
          </p:nvPr>
        </p:nvSpPr>
        <p:spPr/>
        <p:txBody>
          <a:bodyPr/>
          <a:lstStyle/>
          <a:p>
            <a:r>
              <a:rPr lang="en-GB" dirty="0"/>
              <a:t>Final Test Report</a:t>
            </a:r>
          </a:p>
        </p:txBody>
      </p:sp>
      <p:sp>
        <p:nvSpPr>
          <p:cNvPr id="3" name="Content Placeholder 2">
            <a:extLst>
              <a:ext uri="{FF2B5EF4-FFF2-40B4-BE49-F238E27FC236}">
                <a16:creationId xmlns:a16="http://schemas.microsoft.com/office/drawing/2014/main" id="{348F42C1-F152-6218-E6C9-222916743D3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3472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42E-B18E-6F42-75D6-E04469280E1C}"/>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CAAFCF5-8AAE-B29F-D621-461FFE2FE93E}"/>
              </a:ext>
            </a:extLst>
          </p:cNvPr>
          <p:cNvSpPr>
            <a:spLocks noGrp="1"/>
          </p:cNvSpPr>
          <p:nvPr>
            <p:ph idx="1"/>
          </p:nvPr>
        </p:nvSpPr>
        <p:spPr/>
        <p:txBody>
          <a:bodyPr>
            <a:normAutofit fontScale="92500" lnSpcReduction="10000"/>
          </a:bodyPr>
          <a:lstStyle/>
          <a:p>
            <a:r>
              <a:rPr lang="en-GB" dirty="0"/>
              <a:t>Test environment setup</a:t>
            </a:r>
          </a:p>
          <a:p>
            <a:r>
              <a:rPr lang="en-GB" dirty="0"/>
              <a:t>Requirements</a:t>
            </a:r>
          </a:p>
          <a:p>
            <a:r>
              <a:rPr lang="en-GB" dirty="0"/>
              <a:t>Test plan </a:t>
            </a:r>
          </a:p>
          <a:p>
            <a:r>
              <a:rPr lang="en-GB" dirty="0"/>
              <a:t>Test Strategy</a:t>
            </a:r>
          </a:p>
          <a:p>
            <a:r>
              <a:rPr lang="en-GB" dirty="0"/>
              <a:t>Test execution</a:t>
            </a:r>
          </a:p>
          <a:p>
            <a:r>
              <a:rPr lang="en-GB" dirty="0"/>
              <a:t>Bug report</a:t>
            </a:r>
          </a:p>
          <a:p>
            <a:r>
              <a:rPr lang="en-GB" dirty="0"/>
              <a:t>Final test report</a:t>
            </a:r>
          </a:p>
        </p:txBody>
      </p:sp>
    </p:spTree>
    <p:extLst>
      <p:ext uri="{BB962C8B-B14F-4D97-AF65-F5344CB8AC3E}">
        <p14:creationId xmlns:p14="http://schemas.microsoft.com/office/powerpoint/2010/main" val="7446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E74F-34A2-0BAF-3408-2E61FA4204EA}"/>
              </a:ext>
            </a:extLst>
          </p:cNvPr>
          <p:cNvSpPr>
            <a:spLocks noGrp="1"/>
          </p:cNvSpPr>
          <p:nvPr>
            <p:ph type="title"/>
          </p:nvPr>
        </p:nvSpPr>
        <p:spPr>
          <a:xfrm>
            <a:off x="1488856" y="222709"/>
            <a:ext cx="10018713" cy="1218414"/>
          </a:xfrm>
        </p:spPr>
        <p:txBody>
          <a:bodyPr/>
          <a:lstStyle/>
          <a:p>
            <a:r>
              <a:rPr lang="en-GB" dirty="0"/>
              <a:t>Test Environment Setup</a:t>
            </a:r>
          </a:p>
        </p:txBody>
      </p:sp>
      <p:sp>
        <p:nvSpPr>
          <p:cNvPr id="4" name="Rectangle 3">
            <a:extLst>
              <a:ext uri="{FF2B5EF4-FFF2-40B4-BE49-F238E27FC236}">
                <a16:creationId xmlns:a16="http://schemas.microsoft.com/office/drawing/2014/main" id="{F11CC409-DBEE-11B7-D3D2-5EDCABC3C398}"/>
              </a:ext>
            </a:extLst>
          </p:cNvPr>
          <p:cNvSpPr/>
          <p:nvPr/>
        </p:nvSpPr>
        <p:spPr>
          <a:xfrm>
            <a:off x="1790151" y="3007145"/>
            <a:ext cx="2094635" cy="107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Requirements Gathering</a:t>
            </a:r>
          </a:p>
        </p:txBody>
      </p:sp>
      <p:sp>
        <p:nvSpPr>
          <p:cNvPr id="5" name="Rectangle 4">
            <a:extLst>
              <a:ext uri="{FF2B5EF4-FFF2-40B4-BE49-F238E27FC236}">
                <a16:creationId xmlns:a16="http://schemas.microsoft.com/office/drawing/2014/main" id="{C82933CF-6A55-233D-7DD5-9DD1B49A9138}"/>
              </a:ext>
            </a:extLst>
          </p:cNvPr>
          <p:cNvSpPr/>
          <p:nvPr/>
        </p:nvSpPr>
        <p:spPr>
          <a:xfrm>
            <a:off x="4191786" y="3007144"/>
            <a:ext cx="1904214" cy="107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Define Scenarios</a:t>
            </a:r>
          </a:p>
        </p:txBody>
      </p:sp>
      <p:sp>
        <p:nvSpPr>
          <p:cNvPr id="6" name="Rectangle 5">
            <a:extLst>
              <a:ext uri="{FF2B5EF4-FFF2-40B4-BE49-F238E27FC236}">
                <a16:creationId xmlns:a16="http://schemas.microsoft.com/office/drawing/2014/main" id="{B6A1DE87-055A-DE9F-8675-30CB2F1EC710}"/>
              </a:ext>
            </a:extLst>
          </p:cNvPr>
          <p:cNvSpPr/>
          <p:nvPr/>
        </p:nvSpPr>
        <p:spPr>
          <a:xfrm>
            <a:off x="6498213" y="3007143"/>
            <a:ext cx="1904214" cy="107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Test Scripting</a:t>
            </a:r>
          </a:p>
        </p:txBody>
      </p:sp>
      <p:sp>
        <p:nvSpPr>
          <p:cNvPr id="7" name="Rectangle 6">
            <a:extLst>
              <a:ext uri="{FF2B5EF4-FFF2-40B4-BE49-F238E27FC236}">
                <a16:creationId xmlns:a16="http://schemas.microsoft.com/office/drawing/2014/main" id="{530BC6D0-8920-A740-7105-EA3D2850FC69}"/>
              </a:ext>
            </a:extLst>
          </p:cNvPr>
          <p:cNvSpPr/>
          <p:nvPr/>
        </p:nvSpPr>
        <p:spPr>
          <a:xfrm>
            <a:off x="8803475" y="3007142"/>
            <a:ext cx="1904214" cy="107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Bug reporting</a:t>
            </a:r>
          </a:p>
        </p:txBody>
      </p:sp>
    </p:spTree>
    <p:extLst>
      <p:ext uri="{BB962C8B-B14F-4D97-AF65-F5344CB8AC3E}">
        <p14:creationId xmlns:p14="http://schemas.microsoft.com/office/powerpoint/2010/main" val="42595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CC23-9485-CF53-7A48-5132C06124A1}"/>
              </a:ext>
            </a:extLst>
          </p:cNvPr>
          <p:cNvSpPr>
            <a:spLocks noGrp="1"/>
          </p:cNvSpPr>
          <p:nvPr>
            <p:ph type="title"/>
          </p:nvPr>
        </p:nvSpPr>
        <p:spPr>
          <a:xfrm>
            <a:off x="1484311" y="195606"/>
            <a:ext cx="10018713" cy="784782"/>
          </a:xfrm>
        </p:spPr>
        <p:txBody>
          <a:bodyPr/>
          <a:lstStyle/>
          <a:p>
            <a:r>
              <a:rPr lang="en-GB" dirty="0"/>
              <a:t>Requirements</a:t>
            </a:r>
          </a:p>
        </p:txBody>
      </p:sp>
      <p:sp>
        <p:nvSpPr>
          <p:cNvPr id="9" name="Rectangle 5">
            <a:extLst>
              <a:ext uri="{FF2B5EF4-FFF2-40B4-BE49-F238E27FC236}">
                <a16:creationId xmlns:a16="http://schemas.microsoft.com/office/drawing/2014/main" id="{DFEC5E9D-B677-114F-5BFE-BA36F2D4BEEF}"/>
              </a:ext>
            </a:extLst>
          </p:cNvPr>
          <p:cNvSpPr>
            <a:spLocks noGrp="1" noChangeArrowheads="1"/>
          </p:cNvSpPr>
          <p:nvPr>
            <p:ph idx="1"/>
          </p:nvPr>
        </p:nvSpPr>
        <p:spPr bwMode="auto">
          <a:xfrm>
            <a:off x="1484313" y="1131146"/>
            <a:ext cx="10214351" cy="505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fontAlgn="base">
              <a:lnSpc>
                <a:spcPct val="100000"/>
              </a:lnSpc>
              <a:buFont typeface="Arial" panose="020B0604020202020204" pitchFamily="34" charset="0"/>
              <a:buChar char="•"/>
              <a:tabLst/>
            </a:pPr>
            <a:r>
              <a:rPr lang="en-US" altLang="en-US" sz="1800" b="1" dirty="0">
                <a:latin typeface="Calibri" panose="020F0502020204030204" pitchFamily="34" charset="0"/>
                <a:ea typeface="Calibri" panose="020F0502020204030204" pitchFamily="34" charset="0"/>
                <a:cs typeface="Times New Roman" panose="02020603050405020304" pitchFamily="18" charset="0"/>
              </a:rPr>
              <a:t>Functional Requirements:</a:t>
            </a:r>
          </a:p>
          <a:p>
            <a:pPr lvl="1" fontAlgn="base">
              <a:buFont typeface="Arial" panose="020B0604020202020204" pitchFamily="34" charset="0"/>
              <a:buChar char="•"/>
            </a:pPr>
            <a:r>
              <a:rPr lang="en-US" altLang="en-US" sz="1600" b="1" dirty="0">
                <a:latin typeface="Calibri" panose="020F0502020204030204" pitchFamily="34" charset="0"/>
                <a:ea typeface="Calibri" panose="020F0502020204030204" pitchFamily="34" charset="0"/>
                <a:cs typeface="Times New Roman" panose="02020603050405020304" pitchFamily="18" charset="0"/>
              </a:rPr>
              <a:t>Navigation: </a:t>
            </a:r>
            <a:r>
              <a:rPr lang="en-US" altLang="en-US" sz="1400" dirty="0">
                <a:latin typeface="Calibri" panose="020F0502020204030204" pitchFamily="34" charset="0"/>
                <a:ea typeface="Calibri" panose="020F0502020204030204" pitchFamily="34" charset="0"/>
                <a:cs typeface="Times New Roman" panose="02020603050405020304" pitchFamily="18" charset="0"/>
              </a:rPr>
              <a:t>Ensure that all menu items, links, and buttons are functioning correctly and direct users to the correct pages.</a:t>
            </a:r>
          </a:p>
          <a:p>
            <a:pPr lvl="1" fontAlgn="base">
              <a:buFont typeface="Arial" panose="020B0604020202020204" pitchFamily="34" charset="0"/>
              <a:buChar char="•"/>
            </a:pPr>
            <a:r>
              <a:rPr lang="en-US" altLang="en-US" sz="1600" b="1" dirty="0">
                <a:latin typeface="Calibri" panose="020F0502020204030204" pitchFamily="34" charset="0"/>
                <a:ea typeface="Calibri" panose="020F0502020204030204" pitchFamily="34" charset="0"/>
                <a:cs typeface="Times New Roman" panose="02020603050405020304" pitchFamily="18" charset="0"/>
              </a:rPr>
              <a:t>Forms: </a:t>
            </a:r>
            <a:r>
              <a:rPr lang="en-US" altLang="en-US" sz="1400" dirty="0">
                <a:latin typeface="Calibri" panose="020F0502020204030204" pitchFamily="34" charset="0"/>
                <a:ea typeface="Calibri" panose="020F0502020204030204" pitchFamily="34" charset="0"/>
                <a:cs typeface="Times New Roman" panose="02020603050405020304" pitchFamily="18" charset="0"/>
              </a:rPr>
              <a:t>Test all forms on the site (e.g., contact forms, inquiry forms) for correct data submission, validation, and error handling. </a:t>
            </a:r>
          </a:p>
          <a:p>
            <a:pPr lvl="1" fontAlgn="base">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Times New Roman" panose="02020603050405020304" pitchFamily="18" charset="0"/>
              </a:rPr>
              <a:t>Content Management: </a:t>
            </a:r>
            <a:r>
              <a:rPr lang="en-GB" sz="1400" dirty="0">
                <a:latin typeface="Calibri" panose="020F0502020204030204" pitchFamily="34" charset="0"/>
                <a:ea typeface="Calibri" panose="020F0502020204030204" pitchFamily="34" charset="0"/>
                <a:cs typeface="Times New Roman" panose="02020603050405020304" pitchFamily="18" charset="0"/>
              </a:rPr>
              <a:t>Verify that the content on the website (text, images, videos) is displayed correctly and can be updated as needed.</a:t>
            </a:r>
            <a:endParaRPr lang="en-US" altLang="en-US" sz="1400" dirty="0">
              <a:latin typeface="Calibri" panose="020F0502020204030204" pitchFamily="34" charset="0"/>
              <a:ea typeface="Calibri" panose="020F0502020204030204" pitchFamily="34" charset="0"/>
              <a:cs typeface="Times New Roman" panose="02020603050405020304" pitchFamily="18" charset="0"/>
            </a:endParaRPr>
          </a:p>
          <a:p>
            <a:pPr fontAlgn="base">
              <a:buFont typeface="Arial" panose="020B0604020202020204" pitchFamily="34" charset="0"/>
              <a:buChar char="•"/>
            </a:pPr>
            <a:r>
              <a:rPr lang="en-GB" sz="1800" b="1" dirty="0">
                <a:latin typeface="Calibri" panose="020F0502020204030204" pitchFamily="34" charset="0"/>
                <a:ea typeface="Calibri" panose="020F0502020204030204" pitchFamily="34" charset="0"/>
                <a:cs typeface="Times New Roman" panose="02020603050405020304" pitchFamily="18" charset="0"/>
              </a:rPr>
              <a:t>Non-Functional Requirements:</a:t>
            </a:r>
          </a:p>
          <a:p>
            <a:pPr lvl="1" fontAlgn="base">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Times New Roman" panose="02020603050405020304" pitchFamily="18" charset="0"/>
              </a:rPr>
              <a:t>Performance:</a:t>
            </a:r>
          </a:p>
          <a:p>
            <a:pPr lvl="2" fontAlgn="base">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Times New Roman" panose="02020603050405020304" pitchFamily="18" charset="0"/>
              </a:rPr>
              <a:t>Load Time: </a:t>
            </a:r>
            <a:r>
              <a:rPr lang="en-GB" sz="1400" dirty="0">
                <a:latin typeface="Calibri" panose="020F0502020204030204" pitchFamily="34" charset="0"/>
                <a:ea typeface="Calibri" panose="020F0502020204030204" pitchFamily="34" charset="0"/>
                <a:cs typeface="Times New Roman" panose="02020603050405020304" pitchFamily="18" charset="0"/>
              </a:rPr>
              <a:t>Verify that each page on the website loads within an acceptable timeframe (e.g., under 3 seconds).</a:t>
            </a:r>
          </a:p>
          <a:p>
            <a:pPr lvl="1" fontAlgn="base">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Times New Roman" panose="02020603050405020304" pitchFamily="18" charset="0"/>
              </a:rPr>
              <a:t>Usability:</a:t>
            </a:r>
          </a:p>
          <a:p>
            <a:pPr lvl="2" fontAlgn="base">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Times New Roman" panose="02020603050405020304" pitchFamily="18" charset="0"/>
              </a:rPr>
              <a:t>Responsiveness time: </a:t>
            </a:r>
            <a:r>
              <a:rPr lang="en-GB" sz="1400" dirty="0">
                <a:latin typeface="Calibri" panose="020F0502020204030204" pitchFamily="34" charset="0"/>
                <a:ea typeface="Calibri" panose="020F0502020204030204" pitchFamily="34" charset="0"/>
                <a:cs typeface="Times New Roman" panose="02020603050405020304" pitchFamily="18" charset="0"/>
              </a:rPr>
              <a:t>Test the website with different screen sizes to ensure it is responsive and user friendly.</a:t>
            </a:r>
          </a:p>
          <a:p>
            <a:pPr lvl="2" fontAlgn="base">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Times New Roman" panose="02020603050405020304" pitchFamily="18" charset="0"/>
              </a:rPr>
              <a:t>Accessibility: </a:t>
            </a:r>
            <a:r>
              <a:rPr lang="en-GB" sz="1400" dirty="0">
                <a:latin typeface="Calibri" panose="020F0502020204030204" pitchFamily="34" charset="0"/>
                <a:ea typeface="Calibri" panose="020F0502020204030204" pitchFamily="34" charset="0"/>
                <a:cs typeface="Times New Roman" panose="02020603050405020304" pitchFamily="18" charset="0"/>
              </a:rPr>
              <a:t>Ensure the website is accessible to users.</a:t>
            </a:r>
          </a:p>
          <a:p>
            <a:pPr lvl="1" fontAlgn="base">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Times New Roman" panose="02020603050405020304" pitchFamily="18" charset="0"/>
              </a:rPr>
              <a:t>Content Requirements:</a:t>
            </a:r>
          </a:p>
          <a:p>
            <a:pPr lvl="2" fontAlgn="base">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Times New Roman" panose="02020603050405020304" pitchFamily="18" charset="0"/>
              </a:rPr>
              <a:t>Accuracy: </a:t>
            </a:r>
            <a:r>
              <a:rPr lang="en-GB" sz="1400" dirty="0">
                <a:latin typeface="Calibri" panose="020F0502020204030204" pitchFamily="34" charset="0"/>
                <a:ea typeface="Calibri" panose="020F0502020204030204" pitchFamily="34" charset="0"/>
                <a:cs typeface="Times New Roman" panose="02020603050405020304" pitchFamily="18" charset="0"/>
              </a:rPr>
              <a:t>Check that all content is accurate, up-to-date, and free from spelling or grammatical errors.</a:t>
            </a:r>
          </a:p>
          <a:p>
            <a:pPr lvl="1" fontAlgn="base">
              <a:buFont typeface="Arial" panose="020B0604020202020204" pitchFamily="34" charset="0"/>
              <a:buChar char="•"/>
            </a:pPr>
            <a:endParaRPr lang="en-US" altLang="en-US" sz="1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413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DA54-B790-4D18-394B-D2C4BE43C3E0}"/>
              </a:ext>
            </a:extLst>
          </p:cNvPr>
          <p:cNvSpPr>
            <a:spLocks noGrp="1"/>
          </p:cNvSpPr>
          <p:nvPr>
            <p:ph type="title"/>
          </p:nvPr>
        </p:nvSpPr>
        <p:spPr>
          <a:xfrm>
            <a:off x="1484311" y="110764"/>
            <a:ext cx="10018713" cy="860197"/>
          </a:xfrm>
        </p:spPr>
        <p:txBody>
          <a:bodyPr/>
          <a:lstStyle/>
          <a:p>
            <a:r>
              <a:rPr lang="en-GB" dirty="0"/>
              <a:t>Test Plan</a:t>
            </a:r>
          </a:p>
        </p:txBody>
      </p:sp>
      <p:sp>
        <p:nvSpPr>
          <p:cNvPr id="3" name="Content Placeholder 2">
            <a:extLst>
              <a:ext uri="{FF2B5EF4-FFF2-40B4-BE49-F238E27FC236}">
                <a16:creationId xmlns:a16="http://schemas.microsoft.com/office/drawing/2014/main" id="{3570C308-B2F3-1158-DA07-5725E1E820C7}"/>
              </a:ext>
            </a:extLst>
          </p:cNvPr>
          <p:cNvSpPr>
            <a:spLocks noGrp="1"/>
          </p:cNvSpPr>
          <p:nvPr>
            <p:ph idx="1"/>
          </p:nvPr>
        </p:nvSpPr>
        <p:spPr>
          <a:xfrm>
            <a:off x="1484310" y="970962"/>
            <a:ext cx="10018713" cy="5420412"/>
          </a:xfrm>
        </p:spPr>
        <p:txBody>
          <a:bodyPr anchor="t">
            <a:normAutofit lnSpcReduction="10000"/>
          </a:bodyPr>
          <a:lstStyle/>
          <a:p>
            <a:pPr>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Purpose</a:t>
            </a:r>
            <a:r>
              <a:rPr lang="da-DK" sz="1800" b="1" dirty="0">
                <a:effectLst/>
                <a:latin typeface="Calibri" panose="020F0502020204030204" pitchFamily="34" charset="0"/>
                <a:ea typeface="Calibri" panose="020F0502020204030204" pitchFamily="34" charset="0"/>
                <a:cs typeface="Times New Roman" panose="02020603050405020304" pitchFamily="18" charset="0"/>
              </a:rPr>
              <a:t>: </a:t>
            </a:r>
            <a:r>
              <a:rPr lang="en-GB" sz="1400" dirty="0">
                <a:effectLst/>
                <a:latin typeface="Calibri" panose="020F0502020204030204" pitchFamily="34" charset="0"/>
                <a:ea typeface="Calibri" panose="020F0502020204030204" pitchFamily="34" charset="0"/>
                <a:cs typeface="Times New Roman" panose="02020603050405020304" pitchFamily="18" charset="0"/>
              </a:rPr>
              <a:t>The purpose of this test plan is to outline the testing strategy for the RiskPoint Group website. The goal is to ensure that the website meets all specified functional, non-functional, and performance requirements, providing a seamless experience to users.</a:t>
            </a:r>
          </a:p>
          <a:p>
            <a:pPr>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Scope: </a:t>
            </a:r>
            <a:r>
              <a:rPr lang="en-GB" sz="1400" dirty="0">
                <a:effectLst/>
                <a:latin typeface="Calibri" panose="020F0502020204030204" pitchFamily="34" charset="0"/>
                <a:ea typeface="Calibri" panose="020F0502020204030204" pitchFamily="34" charset="0"/>
                <a:cs typeface="Times New Roman" panose="02020603050405020304" pitchFamily="18" charset="0"/>
              </a:rPr>
              <a:t>This test plan covers the testing of all features and functionalities of the RiskPoint Group website, including the user interface, navigation, content management, and backend integration.</a:t>
            </a:r>
          </a:p>
          <a:p>
            <a:pPr>
              <a:buFont typeface="Arial" panose="020B0604020202020204" pitchFamily="34" charset="0"/>
              <a:buChar char="•"/>
            </a:pPr>
            <a:r>
              <a:rPr lang="en-GB" sz="1800" b="1" dirty="0">
                <a:latin typeface="Calibri" panose="020F0502020204030204" pitchFamily="34" charset="0"/>
                <a:ea typeface="Calibri" panose="020F0502020204030204" pitchFamily="34" charset="0"/>
                <a:cs typeface="Times New Roman" panose="02020603050405020304" pitchFamily="18" charset="0"/>
              </a:rPr>
              <a:t>Objectives: </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Validate that the website meets all functional requirements as specified in the Business Requirements Document (BRD).</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Ensure the website is user-friendly, responsive, and accessible across different devices and browsers.</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Verify the accuracy of content, including text, images, links, and downloadable resources.</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Assess the website's performance under various load conditions.</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Ensure security compliance and data protection standards.</a:t>
            </a:r>
          </a:p>
          <a:p>
            <a:pPr marL="0" marR="0" algn="just">
              <a:lnSpc>
                <a:spcPct val="107000"/>
              </a:lnSpc>
              <a:spcBef>
                <a:spcPts val="0"/>
              </a:spcBef>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Features to be Tested: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Homepage:</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Validate content, layout, and navigation.</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Claims Tab:</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Test content accuracy.</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Report a Claim Page:</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Verify selection of Claim Type, Selection of Language, navigating to the details page to fill the form in respective language and downloadable resources.</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Claims Details page:</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Filling up the details in the respective language, validate the fields, endure that the details are submitted successfully.</a:t>
            </a:r>
          </a:p>
          <a:p>
            <a:pPr marL="457200" lvl="1" indent="0" algn="just">
              <a:lnSpc>
                <a:spcPct val="107000"/>
              </a:lnSpc>
              <a:spcBef>
                <a:spcPts val="0"/>
              </a:spcBef>
              <a:spcAft>
                <a:spcPts val="800"/>
              </a:spcAft>
              <a:buSzPts val="1000"/>
              <a:buNone/>
              <a:tabLst>
                <a:tab pos="457200" algn="l"/>
              </a:tabLs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GB" sz="1800" dirty="0"/>
          </a:p>
          <a:p>
            <a:endParaRPr lang="en-GB" sz="1800" dirty="0"/>
          </a:p>
        </p:txBody>
      </p:sp>
    </p:spTree>
    <p:extLst>
      <p:ext uri="{BB962C8B-B14F-4D97-AF65-F5344CB8AC3E}">
        <p14:creationId xmlns:p14="http://schemas.microsoft.com/office/powerpoint/2010/main" val="390396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6926-6A53-A0D3-C226-A43AFACF3C09}"/>
              </a:ext>
            </a:extLst>
          </p:cNvPr>
          <p:cNvSpPr>
            <a:spLocks noGrp="1"/>
          </p:cNvSpPr>
          <p:nvPr>
            <p:ph type="title"/>
          </p:nvPr>
        </p:nvSpPr>
        <p:spPr>
          <a:xfrm>
            <a:off x="1484311" y="176752"/>
            <a:ext cx="10018713" cy="1001600"/>
          </a:xfrm>
        </p:spPr>
        <p:txBody>
          <a:bodyPr/>
          <a:lstStyle/>
          <a:p>
            <a:r>
              <a:rPr lang="da-DK" dirty="0"/>
              <a:t>Test Strategy</a:t>
            </a:r>
            <a:endParaRPr lang="en-GB" dirty="0"/>
          </a:p>
        </p:txBody>
      </p:sp>
      <p:sp>
        <p:nvSpPr>
          <p:cNvPr id="3" name="Content Placeholder 2">
            <a:extLst>
              <a:ext uri="{FF2B5EF4-FFF2-40B4-BE49-F238E27FC236}">
                <a16:creationId xmlns:a16="http://schemas.microsoft.com/office/drawing/2014/main" id="{70BB514F-6394-F542-546D-5AFB2AAC92FD}"/>
              </a:ext>
            </a:extLst>
          </p:cNvPr>
          <p:cNvSpPr>
            <a:spLocks noGrp="1"/>
          </p:cNvSpPr>
          <p:nvPr>
            <p:ph idx="1"/>
          </p:nvPr>
        </p:nvSpPr>
        <p:spPr>
          <a:xfrm>
            <a:off x="1484310" y="1263193"/>
            <a:ext cx="10018713" cy="5033912"/>
          </a:xfrm>
        </p:spPr>
        <p:txBody>
          <a:bodyPr anchor="t">
            <a:normAutofit lnSpcReduction="10000"/>
          </a:bodyPr>
          <a:lstStyle/>
          <a:p>
            <a:endParaRPr lang="en-GB" sz="1400" dirty="0">
              <a:latin typeface="Calibri" panose="020F0502020204030204" pitchFamily="34" charset="0"/>
              <a:ea typeface="Calibri" panose="020F0502020204030204" pitchFamily="34" charset="0"/>
              <a:cs typeface="Calibri" panose="020F0502020204030204" pitchFamily="34" charset="0"/>
            </a:endParaRPr>
          </a:p>
          <a:p>
            <a:r>
              <a:rPr lang="en-GB" sz="1400" dirty="0">
                <a:latin typeface="Calibri" panose="020F0502020204030204" pitchFamily="34" charset="0"/>
                <a:ea typeface="Calibri" panose="020F0502020204030204" pitchFamily="34" charset="0"/>
                <a:cs typeface="Calibri" panose="020F0502020204030204" pitchFamily="34" charset="0"/>
              </a:rPr>
              <a:t>The Test Strategy aims to define the approach and guidelines for testing the RiskPoint Group website. It ensures that all testing activities align with the project’s objectives, deliverables, and quality standards.</a:t>
            </a:r>
          </a:p>
          <a:p>
            <a:pPr marL="0" marR="0" algn="just">
              <a:lnSpc>
                <a:spcPct val="107000"/>
              </a:lnSpc>
              <a:spcBef>
                <a:spcPts val="0"/>
              </a:spcBef>
              <a:spcAft>
                <a:spcPts val="800"/>
              </a:spcAft>
            </a:pPr>
            <a:endParaRPr lang="en-GB"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Types of Testing: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Functional Testing:</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Validate that the website works as expected according to the requirements.</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UI/UX Testing:</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Ensure the user interface is intuitive and provides a positive user experience. </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Regression Testing:</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Ensure that changes and updates do not affect existing functionality.</a:t>
            </a:r>
          </a:p>
          <a:p>
            <a:pPr marL="0" marR="0" algn="just">
              <a:lnSpc>
                <a:spcPct val="107000"/>
              </a:lnSpc>
              <a:spcBef>
                <a:spcPts val="0"/>
              </a:spcBef>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Testing Levels: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Integration Testing:</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Test the interaction between different modules or components.</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System Testing:</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Validate the complete functionality of the website as a whole.</a:t>
            </a:r>
          </a:p>
          <a:p>
            <a:pPr marL="0" marR="0" algn="just">
              <a:lnSpc>
                <a:spcPct val="107000"/>
              </a:lnSpc>
              <a:spcBef>
                <a:spcPts val="0"/>
              </a:spcBef>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Test Approach:</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Manual Testing:</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Used for UI/UX, content verification, and exploratory testing.</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Automated Testing:</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Implemented for regression testing</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Test Environment:</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The test environment will closely resemble the production environment.</a:t>
            </a: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Bef>
                <a:spcPts val="0"/>
              </a:spcBef>
              <a:spcAft>
                <a:spcPts val="800"/>
              </a:spcAft>
              <a:buSzPts val="1000"/>
              <a:buNone/>
              <a:tabLst>
                <a:tab pos="457200" algn="l"/>
              </a:tabLst>
            </a:pP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Bef>
                <a:spcPts val="0"/>
              </a:spcBef>
              <a:spcAft>
                <a:spcPts val="800"/>
              </a:spcAft>
              <a:buSzPts val="1000"/>
              <a:buNone/>
              <a:tabLst>
                <a:tab pos="457200" algn="l"/>
              </a:tabLst>
            </a:pP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695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54B77-EC22-C5B1-B2CB-E90772F8A460}"/>
              </a:ext>
            </a:extLst>
          </p:cNvPr>
          <p:cNvSpPr>
            <a:spLocks noGrp="1"/>
          </p:cNvSpPr>
          <p:nvPr>
            <p:ph idx="1"/>
          </p:nvPr>
        </p:nvSpPr>
        <p:spPr>
          <a:xfrm>
            <a:off x="1484310" y="414779"/>
            <a:ext cx="10018713" cy="5376421"/>
          </a:xfrm>
        </p:spPr>
        <p:txBody>
          <a:bodyPr vert="horz" lIns="91440" tIns="45720" rIns="91440" bIns="45720" rtlCol="0" anchor="t">
            <a:normAutofit/>
          </a:bodyPr>
          <a:lstStyle/>
          <a:p>
            <a:r>
              <a:rPr lang="en-GB" sz="1400" dirty="0">
                <a:latin typeface="Calibri" panose="020F0502020204030204" pitchFamily="34" charset="0"/>
                <a:ea typeface="Calibri" panose="020F0502020204030204" pitchFamily="34" charset="0"/>
                <a:cs typeface="Calibri" panose="020F0502020204030204" pitchFamily="34" charset="0"/>
              </a:rPr>
              <a:t>Software:</a:t>
            </a:r>
          </a:p>
          <a:p>
            <a:pPr lvl="1"/>
            <a:r>
              <a:rPr lang="en-GB" sz="1400" dirty="0">
                <a:latin typeface="Calibri" panose="020F0502020204030204" pitchFamily="34" charset="0"/>
                <a:ea typeface="Calibri" panose="020F0502020204030204" pitchFamily="34" charset="0"/>
                <a:cs typeface="Calibri" panose="020F0502020204030204" pitchFamily="34" charset="0"/>
              </a:rPr>
              <a:t>Operating Systems: Windows, </a:t>
            </a:r>
          </a:p>
          <a:p>
            <a:pPr lvl="1"/>
            <a:r>
              <a:rPr lang="en-GB" sz="1400" dirty="0">
                <a:latin typeface="Calibri" panose="020F0502020204030204" pitchFamily="34" charset="0"/>
                <a:ea typeface="Calibri" panose="020F0502020204030204" pitchFamily="34" charset="0"/>
                <a:cs typeface="Calibri" panose="020F0502020204030204" pitchFamily="34" charset="0"/>
              </a:rPr>
              <a:t>Browsers: Chrome</a:t>
            </a:r>
          </a:p>
          <a:p>
            <a:pPr lvl="1"/>
            <a:r>
              <a:rPr lang="en-GB" sz="1400" dirty="0">
                <a:latin typeface="Calibri" panose="020F0502020204030204" pitchFamily="34" charset="0"/>
                <a:ea typeface="Calibri" panose="020F0502020204030204" pitchFamily="34" charset="0"/>
                <a:cs typeface="Calibri" panose="020F0502020204030204" pitchFamily="34" charset="0"/>
              </a:rPr>
              <a:t>Testing Tools: Selenium web driver, Cucumber using python</a:t>
            </a:r>
          </a:p>
          <a:p>
            <a:r>
              <a:rPr lang="en-GB" sz="1400" dirty="0">
                <a:latin typeface="Calibri" panose="020F0502020204030204" pitchFamily="34" charset="0"/>
                <a:ea typeface="Calibri" panose="020F0502020204030204" pitchFamily="34" charset="0"/>
                <a:cs typeface="Calibri" panose="020F0502020204030204" pitchFamily="34" charset="0"/>
              </a:rPr>
              <a:t> Network:</a:t>
            </a:r>
          </a:p>
          <a:p>
            <a:pPr lvl="1"/>
            <a:r>
              <a:rPr lang="en-GB" sz="1400" dirty="0">
                <a:latin typeface="Calibri" panose="020F0502020204030204" pitchFamily="34" charset="0"/>
                <a:ea typeface="Calibri" panose="020F0502020204030204" pitchFamily="34" charset="0"/>
                <a:cs typeface="Calibri" panose="020F0502020204030204" pitchFamily="34" charset="0"/>
              </a:rPr>
              <a:t>Internet connection with standard security protocols.</a:t>
            </a:r>
          </a:p>
          <a:p>
            <a:endParaRPr lang="en-GB"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704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3A5F-7FFF-7D0F-6D73-9374016F3FCD}"/>
              </a:ext>
            </a:extLst>
          </p:cNvPr>
          <p:cNvSpPr>
            <a:spLocks noGrp="1"/>
          </p:cNvSpPr>
          <p:nvPr>
            <p:ph type="title"/>
          </p:nvPr>
        </p:nvSpPr>
        <p:spPr>
          <a:xfrm>
            <a:off x="1484311" y="157893"/>
            <a:ext cx="10506584" cy="709373"/>
          </a:xfrm>
        </p:spPr>
        <p:txBody>
          <a:bodyPr/>
          <a:lstStyle/>
          <a:p>
            <a:r>
              <a:rPr lang="en-GB" dirty="0"/>
              <a:t>Test Execution</a:t>
            </a:r>
          </a:p>
        </p:txBody>
      </p:sp>
      <p:sp>
        <p:nvSpPr>
          <p:cNvPr id="4" name="Rectangle 3">
            <a:extLst>
              <a:ext uri="{FF2B5EF4-FFF2-40B4-BE49-F238E27FC236}">
                <a16:creationId xmlns:a16="http://schemas.microsoft.com/office/drawing/2014/main" id="{BB3617FA-871B-1A43-E891-137B4D004C45}"/>
              </a:ext>
            </a:extLst>
          </p:cNvPr>
          <p:cNvSpPr/>
          <p:nvPr/>
        </p:nvSpPr>
        <p:spPr>
          <a:xfrm>
            <a:off x="3701593" y="1121769"/>
            <a:ext cx="1904214" cy="107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Define Scenarios</a:t>
            </a:r>
          </a:p>
        </p:txBody>
      </p:sp>
      <p:sp>
        <p:nvSpPr>
          <p:cNvPr id="5" name="Rectangle 4">
            <a:extLst>
              <a:ext uri="{FF2B5EF4-FFF2-40B4-BE49-F238E27FC236}">
                <a16:creationId xmlns:a16="http://schemas.microsoft.com/office/drawing/2014/main" id="{CF143FBA-5732-84FA-E03E-BAF2B9B4608E}"/>
              </a:ext>
            </a:extLst>
          </p:cNvPr>
          <p:cNvSpPr/>
          <p:nvPr/>
        </p:nvSpPr>
        <p:spPr>
          <a:xfrm>
            <a:off x="6711883" y="1121766"/>
            <a:ext cx="1904214" cy="107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Test Scripting</a:t>
            </a:r>
          </a:p>
        </p:txBody>
      </p:sp>
      <p:sp>
        <p:nvSpPr>
          <p:cNvPr id="7" name="Content Placeholder 2">
            <a:extLst>
              <a:ext uri="{FF2B5EF4-FFF2-40B4-BE49-F238E27FC236}">
                <a16:creationId xmlns:a16="http://schemas.microsoft.com/office/drawing/2014/main" id="{6FB7888D-A37B-E5F5-F64E-32273E59859E}"/>
              </a:ext>
            </a:extLst>
          </p:cNvPr>
          <p:cNvSpPr>
            <a:spLocks noGrp="1"/>
          </p:cNvSpPr>
          <p:nvPr>
            <p:ph idx="1"/>
          </p:nvPr>
        </p:nvSpPr>
        <p:spPr>
          <a:xfrm>
            <a:off x="1484311" y="2432115"/>
            <a:ext cx="10006964" cy="3949831"/>
          </a:xfrm>
        </p:spPr>
        <p:txBody>
          <a:bodyPr anchor="t">
            <a:noAutofit/>
          </a:bodyPr>
          <a:lstStyle/>
          <a:p>
            <a:pPr marL="0" indent="0">
              <a:buNone/>
            </a:pPr>
            <a:r>
              <a:rPr lang="en-GB" sz="1400" b="1" dirty="0">
                <a:latin typeface="Calibri" panose="020F0502020204030204" pitchFamily="34" charset="0"/>
                <a:ea typeface="Calibri" panose="020F0502020204030204" pitchFamily="34" charset="0"/>
                <a:cs typeface="Times New Roman" panose="02020603050405020304" pitchFamily="18" charset="0"/>
              </a:rPr>
              <a:t>Define Scenarios</a:t>
            </a:r>
            <a:r>
              <a:rPr lang="da-DK" sz="1400" b="1" dirty="0">
                <a:latin typeface="Calibri" panose="020F0502020204030204" pitchFamily="34" charset="0"/>
                <a:ea typeface="Calibri" panose="020F0502020204030204" pitchFamily="34" charset="0"/>
                <a:cs typeface="Times New Roman" panose="02020603050405020304" pitchFamily="18" charset="0"/>
              </a:rPr>
              <a:t>: </a:t>
            </a:r>
            <a:r>
              <a:rPr lang="en-GB" sz="1400" dirty="0">
                <a:latin typeface="Calibri" panose="020F0502020204030204" pitchFamily="34" charset="0"/>
                <a:ea typeface="Calibri" panose="020F0502020204030204" pitchFamily="34" charset="0"/>
                <a:cs typeface="Times New Roman" panose="02020603050405020304" pitchFamily="18" charset="0"/>
              </a:rPr>
              <a:t>Defining scenarios is a critical part of testing, user experience design, and requirement analysis. Scenarios describe specific situations or use cases that help in understanding how a system or application should behave in a particular context.</a:t>
            </a:r>
            <a:r>
              <a:rPr lang="da-DK" sz="14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Steps </a:t>
            </a:r>
            <a:r>
              <a:rPr lang="da-DK" sz="1400" dirty="0" err="1">
                <a:latin typeface="Calibri" panose="020F0502020204030204" pitchFamily="34" charset="0"/>
                <a:ea typeface="Calibri" panose="020F0502020204030204" pitchFamily="34" charset="0"/>
                <a:cs typeface="Times New Roman" panose="02020603050405020304" pitchFamily="18" charset="0"/>
              </a:rPr>
              <a:t>considered</a:t>
            </a:r>
            <a:r>
              <a:rPr lang="da-DK" sz="1400" dirty="0">
                <a:latin typeface="Calibri" panose="020F0502020204030204" pitchFamily="34" charset="0"/>
                <a:ea typeface="Calibri" panose="020F0502020204030204" pitchFamily="34" charset="0"/>
                <a:cs typeface="Times New Roman" panose="02020603050405020304" pitchFamily="18" charset="0"/>
              </a:rPr>
              <a:t> to </a:t>
            </a:r>
            <a:r>
              <a:rPr lang="da-DK" sz="1400" dirty="0" err="1">
                <a:latin typeface="Calibri" panose="020F0502020204030204" pitchFamily="34" charset="0"/>
                <a:ea typeface="Calibri" panose="020F0502020204030204" pitchFamily="34" charset="0"/>
                <a:cs typeface="Times New Roman" panose="02020603050405020304" pitchFamily="18" charset="0"/>
              </a:rPr>
              <a:t>define</a:t>
            </a:r>
            <a:r>
              <a:rPr lang="da-DK" sz="1400" dirty="0">
                <a:latin typeface="Calibri" panose="020F0502020204030204" pitchFamily="34" charset="0"/>
                <a:ea typeface="Calibri" panose="020F0502020204030204" pitchFamily="34" charset="0"/>
                <a:cs typeface="Times New Roman" panose="02020603050405020304" pitchFamily="18" charset="0"/>
              </a:rPr>
              <a:t> th scenarios</a:t>
            </a: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	Understand the purpose</a:t>
            </a: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	</a:t>
            </a:r>
            <a:r>
              <a:rPr lang="da-DK" sz="1400" dirty="0" err="1">
                <a:latin typeface="Calibri" panose="020F0502020204030204" pitchFamily="34" charset="0"/>
                <a:ea typeface="Calibri" panose="020F0502020204030204" pitchFamily="34" charset="0"/>
                <a:cs typeface="Times New Roman" panose="02020603050405020304" pitchFamily="18" charset="0"/>
              </a:rPr>
              <a:t>Gather</a:t>
            </a:r>
            <a:r>
              <a:rPr lang="da-DK" sz="1400" dirty="0">
                <a:latin typeface="Calibri" panose="020F0502020204030204" pitchFamily="34" charset="0"/>
                <a:ea typeface="Calibri" panose="020F0502020204030204" pitchFamily="34" charset="0"/>
                <a:cs typeface="Times New Roman" panose="02020603050405020304" pitchFamily="18" charset="0"/>
              </a:rPr>
              <a:t> </a:t>
            </a:r>
            <a:r>
              <a:rPr lang="da-DK" sz="1400" dirty="0" err="1">
                <a:latin typeface="Calibri" panose="020F0502020204030204" pitchFamily="34" charset="0"/>
                <a:ea typeface="Calibri" panose="020F0502020204030204" pitchFamily="34" charset="0"/>
                <a:cs typeface="Times New Roman" panose="02020603050405020304" pitchFamily="18" charset="0"/>
              </a:rPr>
              <a:t>Requirements</a:t>
            </a:r>
            <a:r>
              <a:rPr lang="da-DK" sz="1400" dirty="0">
                <a:latin typeface="Calibri" panose="020F0502020204030204" pitchFamily="34" charset="0"/>
                <a:ea typeface="Calibri" panose="020F0502020204030204" pitchFamily="34" charset="0"/>
                <a:cs typeface="Times New Roman" panose="02020603050405020304" pitchFamily="18" charset="0"/>
              </a:rPr>
              <a:t> and Information</a:t>
            </a: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	</a:t>
            </a:r>
            <a:r>
              <a:rPr lang="da-DK" sz="1400" dirty="0" err="1">
                <a:latin typeface="Calibri" panose="020F0502020204030204" pitchFamily="34" charset="0"/>
                <a:ea typeface="Calibri" panose="020F0502020204030204" pitchFamily="34" charset="0"/>
                <a:cs typeface="Times New Roman" panose="02020603050405020304" pitchFamily="18" charset="0"/>
              </a:rPr>
              <a:t>Define</a:t>
            </a:r>
            <a:r>
              <a:rPr lang="da-DK" sz="1400" dirty="0">
                <a:latin typeface="Calibri" panose="020F0502020204030204" pitchFamily="34" charset="0"/>
                <a:ea typeface="Calibri" panose="020F0502020204030204" pitchFamily="34" charset="0"/>
                <a:cs typeface="Times New Roman" panose="02020603050405020304" pitchFamily="18" charset="0"/>
              </a:rPr>
              <a:t> the </a:t>
            </a:r>
            <a:r>
              <a:rPr lang="da-DK" sz="1400" dirty="0" err="1">
                <a:latin typeface="Calibri" panose="020F0502020204030204" pitchFamily="34" charset="0"/>
                <a:ea typeface="Calibri" panose="020F0502020204030204" pitchFamily="34" charset="0"/>
                <a:cs typeface="Times New Roman" panose="02020603050405020304" pitchFamily="18" charset="0"/>
              </a:rPr>
              <a:t>Actors</a:t>
            </a:r>
            <a:endParaRPr lang="da-DK"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	Create the scenario outline</a:t>
            </a: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	Consider variations and Edge cases</a:t>
            </a: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	Document the scenario</a:t>
            </a: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	Review and Validate</a:t>
            </a:r>
          </a:p>
          <a:p>
            <a:pPr marL="0" indent="0">
              <a:buNone/>
            </a:pPr>
            <a:r>
              <a:rPr lang="da-DK" sz="1400" dirty="0">
                <a:latin typeface="Calibri" panose="020F0502020204030204" pitchFamily="34" charset="0"/>
                <a:ea typeface="Calibri" panose="020F0502020204030204" pitchFamily="34" charset="0"/>
                <a:cs typeface="Times New Roman" panose="02020603050405020304" pitchFamily="18" charset="0"/>
              </a:rPr>
              <a:t>	Implement and Test</a:t>
            </a:r>
          </a:p>
          <a:p>
            <a:pPr marL="0" indent="0">
              <a:buNone/>
            </a:pP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499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2B76F-3E7B-C9EB-90BB-1CB2A5510CFB}"/>
              </a:ext>
            </a:extLst>
          </p:cNvPr>
          <p:cNvSpPr>
            <a:spLocks noGrp="1"/>
          </p:cNvSpPr>
          <p:nvPr>
            <p:ph idx="1"/>
          </p:nvPr>
        </p:nvSpPr>
        <p:spPr>
          <a:xfrm>
            <a:off x="1484310" y="499621"/>
            <a:ext cx="10018713" cy="5882325"/>
          </a:xfrm>
        </p:spPr>
        <p:txBody>
          <a:bodyPr anchor="t">
            <a:normAutofit/>
          </a:bodyPr>
          <a:lstStyle/>
          <a:p>
            <a:pPr marL="0" indent="0">
              <a:buNone/>
            </a:pPr>
            <a:r>
              <a:rPr lang="en-GB" sz="1400" dirty="0">
                <a:latin typeface="Calibri" panose="020F0502020204030204" pitchFamily="34" charset="0"/>
                <a:ea typeface="Calibri" panose="020F0502020204030204" pitchFamily="34" charset="0"/>
                <a:cs typeface="Times New Roman" panose="02020603050405020304" pitchFamily="18" charset="0"/>
              </a:rPr>
              <a:t>Scenarios for the “RiskPoint Group” website are identified based on the understanding of end user.</a:t>
            </a:r>
          </a:p>
          <a:p>
            <a:pPr marL="0" indent="0">
              <a:buNone/>
            </a:pPr>
            <a:r>
              <a:rPr lang="en-GB" sz="1400" dirty="0">
                <a:latin typeface="Calibri" panose="020F0502020204030204" pitchFamily="34" charset="0"/>
                <a:ea typeface="Calibri" panose="020F0502020204030204" pitchFamily="34" charset="0"/>
                <a:cs typeface="Times New Roman" panose="02020603050405020304" pitchFamily="18" charset="0"/>
              </a:rPr>
              <a:t>These scenarios for the website has been authored using BDD framework using Cucumber, for the easy understanding of test being done on the website (audience such as end-user, testers or stakeholders). Below is the sample of the scenario in BDD framework .</a:t>
            </a:r>
          </a:p>
          <a:p>
            <a:pPr marL="0" indent="0">
              <a:buNone/>
            </a:pPr>
            <a:r>
              <a:rPr lang="en-GB"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Feature: </a:t>
            </a:r>
            <a:r>
              <a:rPr lang="en-GB" sz="1400" dirty="0">
                <a:latin typeface="Calibri" panose="020F0502020204030204" pitchFamily="34" charset="0"/>
                <a:ea typeface="Calibri" panose="020F0502020204030204" pitchFamily="34" charset="0"/>
                <a:cs typeface="Times New Roman" panose="02020603050405020304" pitchFamily="18" charset="0"/>
              </a:rPr>
              <a:t>Claims</a:t>
            </a:r>
          </a:p>
          <a:p>
            <a:pPr marL="0" indent="0">
              <a:buNone/>
            </a:pPr>
            <a:r>
              <a:rPr lang="en-GB" sz="1400" dirty="0">
                <a:latin typeface="Calibri" panose="020F0502020204030204" pitchFamily="34" charset="0"/>
                <a:ea typeface="Calibri" panose="020F0502020204030204" pitchFamily="34" charset="0"/>
                <a:cs typeface="Times New Roman" panose="02020603050405020304" pitchFamily="18" charset="0"/>
              </a:rPr>
              <a:t>    </a:t>
            </a:r>
            <a:r>
              <a:rPr lang="en-GB"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Scenario: </a:t>
            </a:r>
            <a:r>
              <a:rPr lang="en-GB" sz="1400" dirty="0">
                <a:latin typeface="Calibri" panose="020F0502020204030204" pitchFamily="34" charset="0"/>
                <a:ea typeface="Calibri" panose="020F0502020204030204" pitchFamily="34" charset="0"/>
                <a:cs typeface="Times New Roman" panose="02020603050405020304" pitchFamily="18" charset="0"/>
              </a:rPr>
              <a:t>Verify the Home Page of RiskPoint Group</a:t>
            </a:r>
          </a:p>
          <a:p>
            <a:pPr marL="0" indent="0">
              <a:buNone/>
            </a:pPr>
            <a:r>
              <a:rPr lang="en-GB" sz="1400" dirty="0">
                <a:latin typeface="Calibri" panose="020F0502020204030204" pitchFamily="34" charset="0"/>
                <a:ea typeface="Calibri" panose="020F0502020204030204" pitchFamily="34" charset="0"/>
                <a:cs typeface="Times New Roman" panose="02020603050405020304" pitchFamily="18" charset="0"/>
              </a:rPr>
              <a:t>        </a:t>
            </a:r>
            <a:r>
              <a:rPr lang="en-GB"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Given</a:t>
            </a:r>
            <a:r>
              <a:rPr lang="en-GB" sz="1400" dirty="0">
                <a:latin typeface="Calibri" panose="020F0502020204030204" pitchFamily="34" charset="0"/>
                <a:ea typeface="Calibri" panose="020F0502020204030204" pitchFamily="34" charset="0"/>
                <a:cs typeface="Times New Roman" panose="02020603050405020304" pitchFamily="18" charset="0"/>
              </a:rPr>
              <a:t> I am on the home page of 'rpgroup.com'</a:t>
            </a:r>
          </a:p>
          <a:p>
            <a:pPr marL="0" indent="0">
              <a:buNone/>
            </a:pPr>
            <a:r>
              <a:rPr lang="en-GB" sz="1400" dirty="0">
                <a:latin typeface="Calibri" panose="020F0502020204030204" pitchFamily="34" charset="0"/>
                <a:ea typeface="Calibri" panose="020F0502020204030204" pitchFamily="34" charset="0"/>
                <a:cs typeface="Times New Roman" panose="02020603050405020304" pitchFamily="18" charset="0"/>
              </a:rPr>
              <a:t>        </a:t>
            </a:r>
            <a:r>
              <a:rPr lang="en-GB"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When</a:t>
            </a:r>
            <a:r>
              <a:rPr lang="en-GB" sz="1400" dirty="0">
                <a:latin typeface="Calibri" panose="020F0502020204030204" pitchFamily="34" charset="0"/>
                <a:ea typeface="Calibri" panose="020F0502020204030204" pitchFamily="34" charset="0"/>
                <a:cs typeface="Times New Roman" panose="02020603050405020304" pitchFamily="18" charset="0"/>
              </a:rPr>
              <a:t> On the home page User hovers on Claims tab</a:t>
            </a:r>
          </a:p>
          <a:p>
            <a:pPr marL="0" indent="0">
              <a:buNone/>
            </a:pPr>
            <a:r>
              <a:rPr lang="en-GB" sz="1400" dirty="0">
                <a:latin typeface="Calibri" panose="020F0502020204030204" pitchFamily="34" charset="0"/>
                <a:ea typeface="Calibri" panose="020F0502020204030204" pitchFamily="34" charset="0"/>
                <a:cs typeface="Times New Roman" panose="02020603050405020304" pitchFamily="18" charset="0"/>
              </a:rPr>
              <a:t>        </a:t>
            </a:r>
            <a:r>
              <a:rPr lang="en-GB"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Then</a:t>
            </a:r>
            <a:r>
              <a:rPr lang="en-GB" sz="1400" dirty="0">
                <a:latin typeface="Calibri" panose="020F0502020204030204" pitchFamily="34" charset="0"/>
                <a:ea typeface="Calibri" panose="020F0502020204030204" pitchFamily="34" charset="0"/>
                <a:cs typeface="Times New Roman" panose="02020603050405020304" pitchFamily="18" charset="0"/>
              </a:rPr>
              <a:t> Emergency Contacts section should be displayed</a:t>
            </a:r>
          </a:p>
          <a:p>
            <a:pPr marL="0" indent="0">
              <a:buNone/>
            </a:pPr>
            <a:r>
              <a:rPr lang="en-GB" sz="1400" dirty="0">
                <a:latin typeface="Calibri" panose="020F0502020204030204" pitchFamily="34" charset="0"/>
                <a:ea typeface="Calibri" panose="020F0502020204030204" pitchFamily="34" charset="0"/>
                <a:cs typeface="Times New Roman" panose="02020603050405020304" pitchFamily="18" charset="0"/>
              </a:rPr>
              <a:t>        </a:t>
            </a:r>
            <a:r>
              <a:rPr lang="en-GB"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a:t>
            </a:r>
            <a:r>
              <a:rPr lang="en-GB" sz="1400" dirty="0">
                <a:latin typeface="Calibri" panose="020F0502020204030204" pitchFamily="34" charset="0"/>
                <a:ea typeface="Calibri" panose="020F0502020204030204" pitchFamily="34" charset="0"/>
                <a:cs typeface="Times New Roman" panose="02020603050405020304" pitchFamily="18" charset="0"/>
              </a:rPr>
              <a:t> Report a Claim section should be displayed</a:t>
            </a:r>
          </a:p>
          <a:p>
            <a:pPr marL="0" indent="0">
              <a:buNone/>
            </a:pPr>
            <a:endParaRPr lang="en-GB" sz="14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400" b="1" dirty="0">
                <a:latin typeface="Calibri" panose="020F0502020204030204" pitchFamily="34" charset="0"/>
                <a:ea typeface="Calibri" panose="020F0502020204030204" pitchFamily="34" charset="0"/>
                <a:cs typeface="Times New Roman" panose="02020603050405020304" pitchFamily="18" charset="0"/>
              </a:rPr>
              <a:t>Test Scripting</a:t>
            </a:r>
            <a:r>
              <a:rPr lang="da-DK" sz="1400" b="1" dirty="0">
                <a:latin typeface="Calibri" panose="020F0502020204030204" pitchFamily="34" charset="0"/>
                <a:ea typeface="Calibri" panose="020F0502020204030204" pitchFamily="34" charset="0"/>
                <a:cs typeface="Times New Roman" panose="02020603050405020304" pitchFamily="18" charset="0"/>
              </a:rPr>
              <a:t>: </a:t>
            </a:r>
            <a:r>
              <a:rPr lang="en-GB" sz="1400" dirty="0">
                <a:latin typeface="Calibri" panose="020F0502020204030204" pitchFamily="34" charset="0"/>
                <a:ea typeface="Calibri" panose="020F0502020204030204" pitchFamily="34" charset="0"/>
                <a:cs typeface="Calibri" panose="020F0502020204030204" pitchFamily="34" charset="0"/>
              </a:rPr>
              <a:t>Test scripting is the process of writing scripts or detailed instructions to automate or guide the execution of test cases. These scripts can be used in both manual and automated testing to ensure consistent, repeatable, and thorough testing of software applications. Test scripting involves creating a set of steps that describe how a test should be performed, what inputs are needed, and what the expected outcomes are.</a:t>
            </a:r>
          </a:p>
          <a:p>
            <a:pPr marL="0" indent="0">
              <a:buNone/>
            </a:pPr>
            <a:r>
              <a:rPr lang="en-GB" sz="1400" dirty="0">
                <a:latin typeface="Calibri" panose="020F0502020204030204" pitchFamily="34" charset="0"/>
                <a:ea typeface="Calibri" panose="020F0502020204030204" pitchFamily="34" charset="0"/>
                <a:cs typeface="Calibri" panose="020F0502020204030204" pitchFamily="34" charset="0"/>
              </a:rPr>
              <a:t>Test scripts are written using Selenium web driver with Python scripting. Below is the sample of python script.</a:t>
            </a:r>
          </a:p>
        </p:txBody>
      </p:sp>
    </p:spTree>
    <p:extLst>
      <p:ext uri="{BB962C8B-B14F-4D97-AF65-F5344CB8AC3E}">
        <p14:creationId xmlns:p14="http://schemas.microsoft.com/office/powerpoint/2010/main" val="3071602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492</TotalTime>
  <Words>1253</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JetBrains Mono</vt:lpstr>
      <vt:lpstr>Symbol</vt:lpstr>
      <vt:lpstr>Parallax</vt:lpstr>
      <vt:lpstr>SW Test Demo</vt:lpstr>
      <vt:lpstr>Agenda</vt:lpstr>
      <vt:lpstr>Test Environment Setup</vt:lpstr>
      <vt:lpstr>Requirements</vt:lpstr>
      <vt:lpstr>Test Plan</vt:lpstr>
      <vt:lpstr>Test Strategy</vt:lpstr>
      <vt:lpstr>PowerPoint Presentation</vt:lpstr>
      <vt:lpstr>Test Execution</vt:lpstr>
      <vt:lpstr>PowerPoint Presentation</vt:lpstr>
      <vt:lpstr>PowerPoint Presentation</vt:lpstr>
      <vt:lpstr>Bug Report</vt:lpstr>
      <vt:lpstr>Final Test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Rohini Gollapalli</dc:creator>
  <cp:lastModifiedBy>Rohini Gollapalli</cp:lastModifiedBy>
  <cp:revision>24</cp:revision>
  <dcterms:created xsi:type="dcterms:W3CDTF">2024-08-10T13:08:43Z</dcterms:created>
  <dcterms:modified xsi:type="dcterms:W3CDTF">2024-08-10T21:20:44Z</dcterms:modified>
</cp:coreProperties>
</file>