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43891200" cy="32918400"/>
  <p:notesSz cx="6858000" cy="9144000"/>
  <p:defaultTextStyle>
    <a:defPPr>
      <a:defRPr lang="sr-Latn-RS"/>
    </a:defPPr>
    <a:lvl1pPr marL="0" algn="l" defTabSz="3686626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313" algn="l" defTabSz="3686626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626" algn="l" defTabSz="3686626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29937" algn="l" defTabSz="3686626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250" algn="l" defTabSz="3686626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6562" algn="l" defTabSz="3686626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59873" algn="l" defTabSz="3686626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3188" algn="l" defTabSz="3686626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6499" algn="l" defTabSz="3686626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ar" initials="P" lastIdx="0" clrIdx="0">
    <p:extLst>
      <p:ext uri="{19B8F6BF-5375-455C-9EA6-DF929625EA0E}">
        <p15:presenceInfo xmlns:p15="http://schemas.microsoft.com/office/powerpoint/2012/main" userId="Pet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9A7A"/>
    <a:srgbClr val="D9835D"/>
    <a:srgbClr val="333333"/>
    <a:srgbClr val="D26F42"/>
    <a:srgbClr val="BD59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Умерени стил 2 – Наглашавање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њи сти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Умерени стил 2 – Наглашавање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Без стила, без координатне мреже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Без стила, координатна мрежа табеле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-1296" y="-1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Наслов слај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sr-Cyrl-CS" smtClean="0"/>
              <a:t>Кликните и уредите наслов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sr-Cyrl-CS" smtClean="0"/>
              <a:t>Кликните и уредите стил поднаслова мастера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49D5-F217-4219-9B23-DBE9FF31A1E5}" type="datetimeFigureOut">
              <a:rPr lang="sr-Latn-RS" smtClean="0"/>
              <a:t>1.2.2021.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24F0-25D6-435A-9F24-7C2F899F256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3349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слов и вертикалн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CS" smtClean="0"/>
              <a:t>Кликните и уредите наслов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r-Cyrl-CS" smtClean="0"/>
              <a:t>Уредите стил текста мастера</a:t>
            </a:r>
          </a:p>
          <a:p>
            <a:pPr lvl="1"/>
            <a:r>
              <a:rPr lang="sr-Cyrl-CS" smtClean="0"/>
              <a:t>Други ниво</a:t>
            </a:r>
          </a:p>
          <a:p>
            <a:pPr lvl="2"/>
            <a:r>
              <a:rPr lang="sr-Cyrl-CS" smtClean="0"/>
              <a:t>Трећи ниво</a:t>
            </a:r>
          </a:p>
          <a:p>
            <a:pPr lvl="3"/>
            <a:r>
              <a:rPr lang="sr-Cyrl-CS" smtClean="0"/>
              <a:t>Четврти ниво</a:t>
            </a:r>
          </a:p>
          <a:p>
            <a:pPr lvl="4"/>
            <a:r>
              <a:rPr lang="sr-Cyrl-CS" smtClean="0"/>
              <a:t>Пети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49D5-F217-4219-9B23-DBE9FF31A1E5}" type="datetimeFigureOut">
              <a:rPr lang="sr-Latn-RS" smtClean="0"/>
              <a:t>1.2.2021.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24F0-25D6-435A-9F24-7C2F899F256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2186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и наслов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sr-Cyrl-CS" smtClean="0"/>
              <a:t>Кликните и уредите наслов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sr-Cyrl-CS" smtClean="0"/>
              <a:t>Уредите стил текста мастера</a:t>
            </a:r>
          </a:p>
          <a:p>
            <a:pPr lvl="1"/>
            <a:r>
              <a:rPr lang="sr-Cyrl-CS" smtClean="0"/>
              <a:t>Други ниво</a:t>
            </a:r>
          </a:p>
          <a:p>
            <a:pPr lvl="2"/>
            <a:r>
              <a:rPr lang="sr-Cyrl-CS" smtClean="0"/>
              <a:t>Трећи ниво</a:t>
            </a:r>
          </a:p>
          <a:p>
            <a:pPr lvl="3"/>
            <a:r>
              <a:rPr lang="sr-Cyrl-CS" smtClean="0"/>
              <a:t>Четврти ниво</a:t>
            </a:r>
          </a:p>
          <a:p>
            <a:pPr lvl="4"/>
            <a:r>
              <a:rPr lang="sr-Cyrl-CS" smtClean="0"/>
              <a:t>Пети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49D5-F217-4219-9B23-DBE9FF31A1E5}" type="datetimeFigureOut">
              <a:rPr lang="sr-Latn-RS" smtClean="0"/>
              <a:t>1.2.2021.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24F0-25D6-435A-9F24-7C2F899F256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6681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слов и садржа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CS" smtClean="0"/>
              <a:t>Кликните и уредите наслов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r-Cyrl-CS" smtClean="0"/>
              <a:t>Уредите стил текста мастера</a:t>
            </a:r>
          </a:p>
          <a:p>
            <a:pPr lvl="1"/>
            <a:r>
              <a:rPr lang="sr-Cyrl-CS" smtClean="0"/>
              <a:t>Други ниво</a:t>
            </a:r>
          </a:p>
          <a:p>
            <a:pPr lvl="2"/>
            <a:r>
              <a:rPr lang="sr-Cyrl-CS" smtClean="0"/>
              <a:t>Трећи ниво</a:t>
            </a:r>
          </a:p>
          <a:p>
            <a:pPr lvl="3"/>
            <a:r>
              <a:rPr lang="sr-Cyrl-CS" smtClean="0"/>
              <a:t>Четврти ниво</a:t>
            </a:r>
          </a:p>
          <a:p>
            <a:pPr lvl="4"/>
            <a:r>
              <a:rPr lang="sr-Cyrl-CS" smtClean="0"/>
              <a:t>Пети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49D5-F217-4219-9B23-DBE9FF31A1E5}" type="datetimeFigureOut">
              <a:rPr lang="sr-Latn-RS" smtClean="0"/>
              <a:t>1.2.2021.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24F0-25D6-435A-9F24-7C2F899F256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1383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ље одељ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sr-Cyrl-CS" smtClean="0"/>
              <a:t>Кликните и уредите наслов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r-Cyrl-CS" smtClean="0"/>
              <a:t>Уредите стил текста мастера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49D5-F217-4219-9B23-DBE9FF31A1E5}" type="datetimeFigureOut">
              <a:rPr lang="sr-Latn-RS" smtClean="0"/>
              <a:t>1.2.2021.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24F0-25D6-435A-9F24-7C2F899F256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441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садржај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CS" smtClean="0"/>
              <a:t>Кликните и уредите наслов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sr-Cyrl-CS" smtClean="0"/>
              <a:t>Уредите стил текста мастера</a:t>
            </a:r>
          </a:p>
          <a:p>
            <a:pPr lvl="1"/>
            <a:r>
              <a:rPr lang="sr-Cyrl-CS" smtClean="0"/>
              <a:t>Други ниво</a:t>
            </a:r>
          </a:p>
          <a:p>
            <a:pPr lvl="2"/>
            <a:r>
              <a:rPr lang="sr-Cyrl-CS" smtClean="0"/>
              <a:t>Трећи ниво</a:t>
            </a:r>
          </a:p>
          <a:p>
            <a:pPr lvl="3"/>
            <a:r>
              <a:rPr lang="sr-Cyrl-CS" smtClean="0"/>
              <a:t>Четврти ниво</a:t>
            </a:r>
          </a:p>
          <a:p>
            <a:pPr lvl="4"/>
            <a:r>
              <a:rPr lang="sr-Cyrl-CS" smtClean="0"/>
              <a:t>Пети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sr-Cyrl-CS" smtClean="0"/>
              <a:t>Уредите стил текста мастера</a:t>
            </a:r>
          </a:p>
          <a:p>
            <a:pPr lvl="1"/>
            <a:r>
              <a:rPr lang="sr-Cyrl-CS" smtClean="0"/>
              <a:t>Други ниво</a:t>
            </a:r>
          </a:p>
          <a:p>
            <a:pPr lvl="2"/>
            <a:r>
              <a:rPr lang="sr-Cyrl-CS" smtClean="0"/>
              <a:t>Трећи ниво</a:t>
            </a:r>
          </a:p>
          <a:p>
            <a:pPr lvl="3"/>
            <a:r>
              <a:rPr lang="sr-Cyrl-CS" smtClean="0"/>
              <a:t>Четврти ниво</a:t>
            </a:r>
          </a:p>
          <a:p>
            <a:pPr lvl="4"/>
            <a:r>
              <a:rPr lang="sr-Cyrl-CS" smtClean="0"/>
              <a:t>Пети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49D5-F217-4219-9B23-DBE9FF31A1E5}" type="datetimeFigureOut">
              <a:rPr lang="sr-Latn-RS" smtClean="0"/>
              <a:t>1.2.2021.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24F0-25D6-435A-9F24-7C2F899F256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5199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еђењ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sr-Cyrl-CS" smtClean="0"/>
              <a:t>Кликните и уредите наслов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sr-Cyrl-CS" smtClean="0"/>
              <a:t>Уредите стил текста мастера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sr-Cyrl-CS" smtClean="0"/>
              <a:t>Уредите стил текста мастера</a:t>
            </a:r>
          </a:p>
          <a:p>
            <a:pPr lvl="1"/>
            <a:r>
              <a:rPr lang="sr-Cyrl-CS" smtClean="0"/>
              <a:t>Други ниво</a:t>
            </a:r>
          </a:p>
          <a:p>
            <a:pPr lvl="2"/>
            <a:r>
              <a:rPr lang="sr-Cyrl-CS" smtClean="0"/>
              <a:t>Трећи ниво</a:t>
            </a:r>
          </a:p>
          <a:p>
            <a:pPr lvl="3"/>
            <a:r>
              <a:rPr lang="sr-Cyrl-CS" smtClean="0"/>
              <a:t>Четврти ниво</a:t>
            </a:r>
          </a:p>
          <a:p>
            <a:pPr lvl="4"/>
            <a:r>
              <a:rPr lang="sr-Cyrl-CS" smtClean="0"/>
              <a:t>Пети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sr-Cyrl-CS" smtClean="0"/>
              <a:t>Уредите стил текста мастера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sr-Cyrl-CS" smtClean="0"/>
              <a:t>Уредите стил текста мастера</a:t>
            </a:r>
          </a:p>
          <a:p>
            <a:pPr lvl="1"/>
            <a:r>
              <a:rPr lang="sr-Cyrl-CS" smtClean="0"/>
              <a:t>Други ниво</a:t>
            </a:r>
          </a:p>
          <a:p>
            <a:pPr lvl="2"/>
            <a:r>
              <a:rPr lang="sr-Cyrl-CS" smtClean="0"/>
              <a:t>Трећи ниво</a:t>
            </a:r>
          </a:p>
          <a:p>
            <a:pPr lvl="3"/>
            <a:r>
              <a:rPr lang="sr-Cyrl-CS" smtClean="0"/>
              <a:t>Четврти ниво</a:t>
            </a:r>
          </a:p>
          <a:p>
            <a:pPr lvl="4"/>
            <a:r>
              <a:rPr lang="sr-Cyrl-CS" smtClean="0"/>
              <a:t>Пети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49D5-F217-4219-9B23-DBE9FF31A1E5}" type="datetimeFigureOut">
              <a:rPr lang="sr-Latn-RS" smtClean="0"/>
              <a:t>1.2.2021.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24F0-25D6-435A-9F24-7C2F899F256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4968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насл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CS" smtClean="0"/>
              <a:t>Кликните и уредите наслов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49D5-F217-4219-9B23-DBE9FF31A1E5}" type="datetimeFigureOut">
              <a:rPr lang="sr-Latn-RS" smtClean="0"/>
              <a:t>1.2.2021.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24F0-25D6-435A-9F24-7C2F899F256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5124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49D5-F217-4219-9B23-DBE9FF31A1E5}" type="datetimeFigureOut">
              <a:rPr lang="sr-Latn-RS" smtClean="0"/>
              <a:t>1.2.2021.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24F0-25D6-435A-9F24-7C2F899F256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8793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адржај са нат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sr-Cyrl-CS" smtClean="0"/>
              <a:t>Кликните и уредите наслов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sr-Cyrl-CS" smtClean="0"/>
              <a:t>Уредите стил текста мастера</a:t>
            </a:r>
          </a:p>
          <a:p>
            <a:pPr lvl="1"/>
            <a:r>
              <a:rPr lang="sr-Cyrl-CS" smtClean="0"/>
              <a:t>Други ниво</a:t>
            </a:r>
          </a:p>
          <a:p>
            <a:pPr lvl="2"/>
            <a:r>
              <a:rPr lang="sr-Cyrl-CS" smtClean="0"/>
              <a:t>Трећи ниво</a:t>
            </a:r>
          </a:p>
          <a:p>
            <a:pPr lvl="3"/>
            <a:r>
              <a:rPr lang="sr-Cyrl-CS" smtClean="0"/>
              <a:t>Четврти ниво</a:t>
            </a:r>
          </a:p>
          <a:p>
            <a:pPr lvl="4"/>
            <a:r>
              <a:rPr lang="sr-Cyrl-CS" smtClean="0"/>
              <a:t>Пети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sr-Cyrl-CS" smtClean="0"/>
              <a:t>Уредите стил текста мастера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49D5-F217-4219-9B23-DBE9FF31A1E5}" type="datetimeFigureOut">
              <a:rPr lang="sr-Latn-RS" smtClean="0"/>
              <a:t>1.2.2021.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24F0-25D6-435A-9F24-7C2F899F256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29515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Слика са нат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sr-Cyrl-CS" smtClean="0"/>
              <a:t>Кликните и уредите наслов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sr-Cyrl-CS" smtClean="0"/>
              <a:t>Кликните на икону да бисте додали слику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sr-Cyrl-CS" smtClean="0"/>
              <a:t>Уредите стил текста мастера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49D5-F217-4219-9B23-DBE9FF31A1E5}" type="datetimeFigureOut">
              <a:rPr lang="sr-Latn-RS" smtClean="0"/>
              <a:t>1.2.2021.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24F0-25D6-435A-9F24-7C2F899F256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9505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r-Cyrl-CS" smtClean="0"/>
              <a:t>Кликните и уредите наслов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r-Cyrl-CS" smtClean="0"/>
              <a:t>Уредите стил текста мастера</a:t>
            </a:r>
          </a:p>
          <a:p>
            <a:pPr lvl="1"/>
            <a:r>
              <a:rPr lang="sr-Cyrl-CS" smtClean="0"/>
              <a:t>Други ниво</a:t>
            </a:r>
          </a:p>
          <a:p>
            <a:pPr lvl="2"/>
            <a:r>
              <a:rPr lang="sr-Cyrl-CS" smtClean="0"/>
              <a:t>Трећи ниво</a:t>
            </a:r>
          </a:p>
          <a:p>
            <a:pPr lvl="3"/>
            <a:r>
              <a:rPr lang="sr-Cyrl-CS" smtClean="0"/>
              <a:t>Четврти ниво</a:t>
            </a:r>
          </a:p>
          <a:p>
            <a:pPr lvl="4"/>
            <a:r>
              <a:rPr lang="sr-Cyrl-CS" smtClean="0"/>
              <a:t>Пети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949D5-F217-4219-9B23-DBE9FF31A1E5}" type="datetimeFigureOut">
              <a:rPr lang="sr-Latn-RS" smtClean="0"/>
              <a:t>1.2.2021.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324F0-25D6-435A-9F24-7C2F899F256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4002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Слика 1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891200" cy="4709160"/>
          </a:xfrm>
          <a:prstGeom prst="rect">
            <a:avLst/>
          </a:prstGeom>
        </p:spPr>
      </p:pic>
      <p:sp>
        <p:nvSpPr>
          <p:cNvPr id="7" name="Оквир за текст 6"/>
          <p:cNvSpPr txBox="1"/>
          <p:nvPr/>
        </p:nvSpPr>
        <p:spPr>
          <a:xfrm>
            <a:off x="978874" y="5705620"/>
            <a:ext cx="9144000" cy="26517600"/>
          </a:xfrm>
          <a:prstGeom prst="rect">
            <a:avLst/>
          </a:prstGeom>
          <a:noFill/>
          <a:ln w="12700" cap="flat" cmpd="sng">
            <a:solidFill>
              <a:srgbClr val="7030A0"/>
            </a:solidFill>
            <a:round/>
          </a:ln>
        </p:spPr>
        <p:txBody>
          <a:bodyPr wrap="square" rtlCol="0">
            <a:spAutoFit/>
          </a:bodyPr>
          <a:lstStyle/>
          <a:p>
            <a:endParaRPr lang="sr-Latn-RS" dirty="0"/>
          </a:p>
        </p:txBody>
      </p:sp>
      <p:sp>
        <p:nvSpPr>
          <p:cNvPr id="9" name="Оквир за текст 8"/>
          <p:cNvSpPr txBox="1"/>
          <p:nvPr/>
        </p:nvSpPr>
        <p:spPr>
          <a:xfrm>
            <a:off x="11887200" y="5486400"/>
            <a:ext cx="9144000" cy="26517600"/>
          </a:xfrm>
          <a:prstGeom prst="rect">
            <a:avLst/>
          </a:prstGeom>
          <a:noFill/>
          <a:ln w="12700" cap="flat">
            <a:solidFill>
              <a:srgbClr val="7030A0"/>
            </a:solidFill>
            <a:round/>
          </a:ln>
        </p:spPr>
        <p:txBody>
          <a:bodyPr wrap="square" rtlCol="0">
            <a:spAutoFit/>
          </a:bodyPr>
          <a:lstStyle/>
          <a:p>
            <a:endParaRPr lang="sr-Latn-RS" dirty="0"/>
          </a:p>
        </p:txBody>
      </p:sp>
      <p:sp>
        <p:nvSpPr>
          <p:cNvPr id="10" name="Оквир за текст 9"/>
          <p:cNvSpPr txBox="1"/>
          <p:nvPr/>
        </p:nvSpPr>
        <p:spPr>
          <a:xfrm>
            <a:off x="22860000" y="5486400"/>
            <a:ext cx="9144000" cy="26517600"/>
          </a:xfrm>
          <a:prstGeom prst="rect">
            <a:avLst/>
          </a:prstGeom>
          <a:noFill/>
          <a:ln w="12700" cap="flat">
            <a:solidFill>
              <a:srgbClr val="7030A0"/>
            </a:solidFill>
            <a:round/>
          </a:ln>
        </p:spPr>
        <p:txBody>
          <a:bodyPr wrap="square" rtlCol="0">
            <a:spAutoFit/>
          </a:bodyPr>
          <a:lstStyle/>
          <a:p>
            <a:endParaRPr lang="sr-Latn-RS" dirty="0"/>
          </a:p>
        </p:txBody>
      </p:sp>
      <p:sp>
        <p:nvSpPr>
          <p:cNvPr id="11" name="Оквир за текст 10"/>
          <p:cNvSpPr txBox="1"/>
          <p:nvPr/>
        </p:nvSpPr>
        <p:spPr>
          <a:xfrm>
            <a:off x="33832800" y="5486400"/>
            <a:ext cx="9144000" cy="26517600"/>
          </a:xfrm>
          <a:prstGeom prst="rect">
            <a:avLst/>
          </a:prstGeom>
          <a:noFill/>
          <a:ln w="12700" cap="flat">
            <a:solidFill>
              <a:srgbClr val="7030A0"/>
            </a:solidFill>
            <a:round/>
          </a:ln>
        </p:spPr>
        <p:txBody>
          <a:bodyPr wrap="square" rtlCol="0">
            <a:spAutoFit/>
          </a:bodyPr>
          <a:lstStyle/>
          <a:p>
            <a:endParaRPr lang="sr-Latn-RS" dirty="0"/>
          </a:p>
        </p:txBody>
      </p:sp>
      <p:sp>
        <p:nvSpPr>
          <p:cNvPr id="12" name="Оквир за текст 11"/>
          <p:cNvSpPr txBox="1"/>
          <p:nvPr/>
        </p:nvSpPr>
        <p:spPr>
          <a:xfrm>
            <a:off x="5486400" y="426719"/>
            <a:ext cx="32918400" cy="2185214"/>
          </a:xfrm>
          <a:prstGeom prst="rect">
            <a:avLst/>
          </a:prstGeom>
          <a:solidFill>
            <a:srgbClr val="E09A7A"/>
          </a:solidFill>
        </p:spPr>
        <p:txBody>
          <a:bodyPr wrap="square" rtlCol="0">
            <a:spAutoFit/>
          </a:bodyPr>
          <a:lstStyle/>
          <a:p>
            <a:pPr algn="ctr"/>
            <a:r>
              <a:rPr lang="sr-Latn-RS" sz="13200" dirty="0" smtClean="0">
                <a:latin typeface="Trebuchet MS" panose="020B0603020202020204" pitchFamily="34" charset="0"/>
                <a:ea typeface="Verdana" panose="020B0604030504040204" pitchFamily="34" charset="0"/>
              </a:rPr>
              <a:t>Detekcija i određivanje rase pasa na slici</a:t>
            </a:r>
          </a:p>
        </p:txBody>
      </p:sp>
      <p:sp>
        <p:nvSpPr>
          <p:cNvPr id="15" name="Оквир за текст 14"/>
          <p:cNvSpPr txBox="1"/>
          <p:nvPr/>
        </p:nvSpPr>
        <p:spPr>
          <a:xfrm>
            <a:off x="10058400" y="2858120"/>
            <a:ext cx="23774400" cy="1631216"/>
          </a:xfrm>
          <a:prstGeom prst="rect">
            <a:avLst/>
          </a:prstGeom>
          <a:solidFill>
            <a:srgbClr val="E09A7A"/>
          </a:solidFill>
        </p:spPr>
        <p:txBody>
          <a:bodyPr wrap="square" rtlCol="0">
            <a:spAutoFit/>
          </a:bodyPr>
          <a:lstStyle/>
          <a:p>
            <a:pPr algn="ctr"/>
            <a:r>
              <a:rPr lang="sr-Latn-RS" sz="6000" i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  <a:ea typeface="Verdana" panose="020B0604030504040204" pitchFamily="34" charset="0"/>
              </a:rPr>
              <a:t>Dragana Grbić, Petar Nikolić</a:t>
            </a:r>
          </a:p>
          <a:p>
            <a:pPr algn="ctr"/>
            <a:r>
              <a:rPr lang="sr-Latn-RS" sz="4000" i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  <a:ea typeface="Verdana" panose="020B0604030504040204" pitchFamily="34" charset="0"/>
              </a:rPr>
              <a:t>Fakultet Tehničkih nauka, Novi Sad</a:t>
            </a:r>
          </a:p>
        </p:txBody>
      </p:sp>
      <p:sp>
        <p:nvSpPr>
          <p:cNvPr id="19" name="CustomShape 1"/>
          <p:cNvSpPr/>
          <p:nvPr/>
        </p:nvSpPr>
        <p:spPr>
          <a:xfrm>
            <a:off x="983244" y="7040880"/>
            <a:ext cx="9139630" cy="1051560"/>
          </a:xfrm>
          <a:prstGeom prst="rect">
            <a:avLst/>
          </a:prstGeom>
          <a:solidFill>
            <a:srgbClr val="E09A7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28600" tIns="228600" rIns="228600" bIns="228600"/>
          <a:lstStyle/>
          <a:p>
            <a:pPr algn="ctr">
              <a:lnSpc>
                <a:spcPct val="100000"/>
              </a:lnSpc>
            </a:pPr>
            <a:r>
              <a:rPr lang="sr-Latn-RS" sz="4000" spc="-1" dirty="0">
                <a:uFill>
                  <a:solidFill>
                    <a:srgbClr val="FFFFFF"/>
                  </a:solidFill>
                </a:uFill>
                <a:latin typeface="Trebuchet MS" panose="020B0603020202020204" pitchFamily="34" charset="0"/>
              </a:rPr>
              <a:t>O</a:t>
            </a:r>
            <a:r>
              <a:rPr lang="sr-Latn-RS" sz="4000" spc="-1" dirty="0" smtClean="0">
                <a:uFill>
                  <a:solidFill>
                    <a:srgbClr val="FFFFFF"/>
                  </a:solidFill>
                </a:uFill>
                <a:latin typeface="Trebuchet MS" panose="020B0603020202020204" pitchFamily="34" charset="0"/>
              </a:rPr>
              <a:t>pis problema i motivacija</a:t>
            </a:r>
            <a:endParaRPr lang="en-US" sz="4000" spc="-1" dirty="0">
              <a:uFill>
                <a:solidFill>
                  <a:srgbClr val="FFFFFF"/>
                </a:solidFill>
              </a:uFill>
              <a:latin typeface="Trebuchet MS" panose="020B0603020202020204" pitchFamily="34" charset="0"/>
            </a:endParaRPr>
          </a:p>
        </p:txBody>
      </p:sp>
      <p:sp>
        <p:nvSpPr>
          <p:cNvPr id="20" name="CustomShape 1"/>
          <p:cNvSpPr/>
          <p:nvPr/>
        </p:nvSpPr>
        <p:spPr>
          <a:xfrm>
            <a:off x="983244" y="14919419"/>
            <a:ext cx="9139630" cy="1051560"/>
          </a:xfrm>
          <a:prstGeom prst="rect">
            <a:avLst/>
          </a:prstGeom>
          <a:solidFill>
            <a:srgbClr val="E09A7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28600" tIns="228600" rIns="228600" bIns="228600"/>
          <a:lstStyle/>
          <a:p>
            <a:pPr algn="ctr">
              <a:lnSpc>
                <a:spcPct val="100000"/>
              </a:lnSpc>
            </a:pPr>
            <a:r>
              <a:rPr lang="sr-Latn-RS" sz="4000" spc="-1" dirty="0" smtClean="0">
                <a:uFill>
                  <a:solidFill>
                    <a:srgbClr val="FFFFFF"/>
                  </a:solidFill>
                </a:uFill>
                <a:latin typeface="Trebuchet MS" panose="020B0603020202020204" pitchFamily="34" charset="0"/>
              </a:rPr>
              <a:t>Skup podataka</a:t>
            </a:r>
            <a:endParaRPr lang="en-US" sz="4000" spc="-1" dirty="0">
              <a:uFill>
                <a:solidFill>
                  <a:srgbClr val="FFFFFF"/>
                </a:solidFill>
              </a:uFill>
              <a:latin typeface="Trebuchet MS" panose="020B0603020202020204" pitchFamily="34" charset="0"/>
            </a:endParaRPr>
          </a:p>
        </p:txBody>
      </p:sp>
      <p:sp>
        <p:nvSpPr>
          <p:cNvPr id="21" name="CustomShape 1"/>
          <p:cNvSpPr/>
          <p:nvPr/>
        </p:nvSpPr>
        <p:spPr>
          <a:xfrm>
            <a:off x="11887200" y="7040880"/>
            <a:ext cx="9144000" cy="1051560"/>
          </a:xfrm>
          <a:prstGeom prst="rect">
            <a:avLst/>
          </a:prstGeom>
          <a:solidFill>
            <a:srgbClr val="E09A7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28600" tIns="228600" rIns="228600" bIns="228600"/>
          <a:lstStyle/>
          <a:p>
            <a:pPr algn="ctr">
              <a:lnSpc>
                <a:spcPct val="100000"/>
              </a:lnSpc>
            </a:pPr>
            <a:r>
              <a:rPr lang="sr-Latn-RS" sz="4000" spc="-1" dirty="0" smtClean="0">
                <a:uFill>
                  <a:solidFill>
                    <a:srgbClr val="FFFFFF"/>
                  </a:solidFill>
                </a:uFill>
                <a:latin typeface="Trebuchet MS" panose="020B0603020202020204" pitchFamily="34" charset="0"/>
              </a:rPr>
              <a:t>Metod 1 – Custom CNN</a:t>
            </a:r>
            <a:endParaRPr lang="en-US" sz="4000" spc="-1" dirty="0">
              <a:uFill>
                <a:solidFill>
                  <a:srgbClr val="FFFFFF"/>
                </a:solidFill>
              </a:uFill>
              <a:latin typeface="Trebuchet MS" panose="020B0603020202020204" pitchFamily="34" charset="0"/>
            </a:endParaRPr>
          </a:p>
        </p:txBody>
      </p:sp>
      <p:sp>
        <p:nvSpPr>
          <p:cNvPr id="22" name="CustomShape 1"/>
          <p:cNvSpPr/>
          <p:nvPr/>
        </p:nvSpPr>
        <p:spPr>
          <a:xfrm>
            <a:off x="22860000" y="7040880"/>
            <a:ext cx="9144000" cy="1051560"/>
          </a:xfrm>
          <a:prstGeom prst="rect">
            <a:avLst/>
          </a:prstGeom>
          <a:solidFill>
            <a:srgbClr val="E09A7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28600" tIns="228600" rIns="228600" bIns="228600"/>
          <a:lstStyle/>
          <a:p>
            <a:pPr algn="ctr">
              <a:lnSpc>
                <a:spcPct val="100000"/>
              </a:lnSpc>
            </a:pPr>
            <a:r>
              <a:rPr lang="sr-Latn-RS" sz="3600" spc="-1" dirty="0" smtClean="0">
                <a:uFill>
                  <a:solidFill>
                    <a:srgbClr val="FFFFFF"/>
                  </a:solidFill>
                </a:uFill>
                <a:latin typeface="Trebuchet MS" panose="020B0603020202020204" pitchFamily="34" charset="0"/>
              </a:rPr>
              <a:t>Metod 2 – Custom CNN + ResNet</a:t>
            </a:r>
            <a:endParaRPr lang="en-US" sz="2000" spc="-1" dirty="0">
              <a:uFill>
                <a:solidFill>
                  <a:srgbClr val="FFFFFF"/>
                </a:solidFill>
              </a:uFill>
              <a:latin typeface="Trebuchet MS" panose="020B0603020202020204" pitchFamily="34" charset="0"/>
            </a:endParaRPr>
          </a:p>
        </p:txBody>
      </p:sp>
      <p:sp>
        <p:nvSpPr>
          <p:cNvPr id="23" name="CustomShape 1"/>
          <p:cNvSpPr/>
          <p:nvPr/>
        </p:nvSpPr>
        <p:spPr>
          <a:xfrm>
            <a:off x="11951674" y="19121907"/>
            <a:ext cx="9144000" cy="1051560"/>
          </a:xfrm>
          <a:prstGeom prst="rect">
            <a:avLst/>
          </a:prstGeom>
          <a:solidFill>
            <a:srgbClr val="E09A7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28600" tIns="228600" rIns="228600" bIns="228600"/>
          <a:lstStyle/>
          <a:p>
            <a:pPr algn="ctr">
              <a:lnSpc>
                <a:spcPct val="100000"/>
              </a:lnSpc>
            </a:pPr>
            <a:r>
              <a:rPr lang="sr-Latn-RS" sz="4000" spc="-1" dirty="0" smtClean="0">
                <a:uFill>
                  <a:solidFill>
                    <a:srgbClr val="FFFFFF"/>
                  </a:solidFill>
                </a:uFill>
                <a:latin typeface="Trebuchet MS" panose="020B0603020202020204" pitchFamily="34" charset="0"/>
              </a:rPr>
              <a:t>Metod 1 – Rezultati</a:t>
            </a:r>
            <a:endParaRPr lang="en-US" sz="4000" spc="-1" dirty="0">
              <a:uFill>
                <a:solidFill>
                  <a:srgbClr val="FFFFFF"/>
                </a:solidFill>
              </a:uFill>
              <a:latin typeface="Trebuchet MS" panose="020B0603020202020204" pitchFamily="34" charset="0"/>
            </a:endParaRPr>
          </a:p>
        </p:txBody>
      </p:sp>
      <p:sp>
        <p:nvSpPr>
          <p:cNvPr id="24" name="CustomShape 1"/>
          <p:cNvSpPr/>
          <p:nvPr/>
        </p:nvSpPr>
        <p:spPr>
          <a:xfrm>
            <a:off x="22860000" y="14994843"/>
            <a:ext cx="9144000" cy="1051560"/>
          </a:xfrm>
          <a:prstGeom prst="rect">
            <a:avLst/>
          </a:prstGeom>
          <a:solidFill>
            <a:srgbClr val="E09A7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28600" tIns="228600" rIns="228600" bIns="228600"/>
          <a:lstStyle/>
          <a:p>
            <a:pPr algn="ctr">
              <a:lnSpc>
                <a:spcPct val="100000"/>
              </a:lnSpc>
            </a:pPr>
            <a:r>
              <a:rPr lang="sr-Latn-RS" sz="4000" spc="-1" dirty="0" smtClean="0">
                <a:uFill>
                  <a:solidFill>
                    <a:srgbClr val="FFFFFF"/>
                  </a:solidFill>
                </a:uFill>
                <a:latin typeface="Trebuchet MS" panose="020B0603020202020204" pitchFamily="34" charset="0"/>
              </a:rPr>
              <a:t>Metod 2 - Rezultati</a:t>
            </a:r>
            <a:endParaRPr lang="en-US" sz="4000" spc="-1" dirty="0">
              <a:uFill>
                <a:solidFill>
                  <a:srgbClr val="FFFFFF"/>
                </a:solidFill>
              </a:uFill>
              <a:latin typeface="Trebuchet MS" panose="020B0603020202020204" pitchFamily="34" charset="0"/>
            </a:endParaRPr>
          </a:p>
        </p:txBody>
      </p:sp>
      <p:sp>
        <p:nvSpPr>
          <p:cNvPr id="25" name="CustomShape 1"/>
          <p:cNvSpPr/>
          <p:nvPr/>
        </p:nvSpPr>
        <p:spPr>
          <a:xfrm>
            <a:off x="33832800" y="7040880"/>
            <a:ext cx="9144000" cy="1051560"/>
          </a:xfrm>
          <a:prstGeom prst="rect">
            <a:avLst/>
          </a:prstGeom>
          <a:solidFill>
            <a:srgbClr val="E09A7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28600" tIns="228600" rIns="228600" bIns="228600"/>
          <a:lstStyle/>
          <a:p>
            <a:pPr algn="ctr">
              <a:lnSpc>
                <a:spcPct val="100000"/>
              </a:lnSpc>
            </a:pPr>
            <a:r>
              <a:rPr lang="sr-Latn-RS" sz="4000" spc="-1" dirty="0" smtClean="0">
                <a:uFill>
                  <a:solidFill>
                    <a:srgbClr val="FFFFFF"/>
                  </a:solidFill>
                </a:uFill>
                <a:latin typeface="Trebuchet MS" panose="020B0603020202020204" pitchFamily="34" charset="0"/>
              </a:rPr>
              <a:t>Zaključak i uočeni nedostaci</a:t>
            </a:r>
            <a:endParaRPr lang="en-US" sz="4000" spc="-1" dirty="0">
              <a:uFill>
                <a:solidFill>
                  <a:srgbClr val="FFFFFF"/>
                </a:solidFill>
              </a:uFill>
              <a:latin typeface="Trebuchet MS" panose="020B0603020202020204" pitchFamily="34" charset="0"/>
            </a:endParaRPr>
          </a:p>
        </p:txBody>
      </p:sp>
      <p:sp>
        <p:nvSpPr>
          <p:cNvPr id="26" name="CustomShape 1"/>
          <p:cNvSpPr/>
          <p:nvPr/>
        </p:nvSpPr>
        <p:spPr>
          <a:xfrm>
            <a:off x="33832800" y="17149279"/>
            <a:ext cx="9144000" cy="1051560"/>
          </a:xfrm>
          <a:prstGeom prst="rect">
            <a:avLst/>
          </a:prstGeom>
          <a:solidFill>
            <a:srgbClr val="E09A7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28600" tIns="228600" rIns="228600" bIns="228600"/>
          <a:lstStyle/>
          <a:p>
            <a:pPr algn="ctr">
              <a:lnSpc>
                <a:spcPct val="100000"/>
              </a:lnSpc>
            </a:pPr>
            <a:r>
              <a:rPr lang="sr-Latn-RS" sz="4000" spc="-1" dirty="0" smtClean="0">
                <a:uFill>
                  <a:solidFill>
                    <a:srgbClr val="FFFFFF"/>
                  </a:solidFill>
                </a:uFill>
                <a:latin typeface="Trebuchet MS" panose="020B0603020202020204" pitchFamily="34" charset="0"/>
              </a:rPr>
              <a:t>Pravci daljeg razvoja</a:t>
            </a:r>
            <a:endParaRPr lang="en-US" sz="4000" spc="-1" dirty="0">
              <a:uFill>
                <a:solidFill>
                  <a:srgbClr val="FFFFFF"/>
                </a:solidFill>
              </a:uFill>
              <a:latin typeface="Trebuchet MS" panose="020B0603020202020204" pitchFamily="34" charset="0"/>
            </a:endParaRPr>
          </a:p>
        </p:txBody>
      </p:sp>
      <p:sp>
        <p:nvSpPr>
          <p:cNvPr id="28" name="Оквир за текст 27"/>
          <p:cNvSpPr txBox="1"/>
          <p:nvPr/>
        </p:nvSpPr>
        <p:spPr>
          <a:xfrm>
            <a:off x="1266092" y="8581292"/>
            <a:ext cx="8323385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spcBef>
                <a:spcPts val="600"/>
              </a:spcBef>
            </a:pPr>
            <a:r>
              <a:rPr lang="sr-Latn-R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Cilj projekta je detekcija pasa na slikama i određivanje njihove rase. Ulaz u sistem predstavlja slika na kojoj se nalaze jedan ili više pasa. Izlaz iz sistema je sika na kojoj su psi uokvireni okvirom sa labelom koja predstavlja rasu psa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7200" algn="just">
              <a:spcBef>
                <a:spcPts val="600"/>
              </a:spcBef>
            </a:pPr>
            <a:r>
              <a:rPr lang="sr-Latn-R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Ovakav sistem može biti iskorišćen kao </a:t>
            </a:r>
            <a:r>
              <a:rPr lang="sr-Latn-R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 of concept</a:t>
            </a:r>
            <a:r>
              <a:rPr lang="sr-Latn-R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veći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 određivanje </a:t>
            </a:r>
            <a:r>
              <a:rPr lang="sr-Latn-R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rase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pasa, i mačaka, vrsti </a:t>
            </a:r>
            <a:r>
              <a:rPr lang="sr-Latn-R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papagaja i drugih kućnih ljubimaca. Takođe, mogao bi se, u unapređenom obliku, koristiti i prilikom lova ili safarija, zatim za potrebe snimanja dokumentarnih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filmova, dakle </a:t>
            </a:r>
            <a:r>
              <a:rPr lang="sr-Latn-R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kada je potrebno sa određene distance pronaći životinju koja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 korisniku od </a:t>
            </a:r>
            <a:r>
              <a:rPr lang="sr-Latn-R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interesa.</a:t>
            </a:r>
          </a:p>
        </p:txBody>
      </p:sp>
      <p:sp>
        <p:nvSpPr>
          <p:cNvPr id="29" name="Оквир за текст 28"/>
          <p:cNvSpPr txBox="1"/>
          <p:nvPr/>
        </p:nvSpPr>
        <p:spPr>
          <a:xfrm>
            <a:off x="1266092" y="16517201"/>
            <a:ext cx="8323385" cy="8386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spcBef>
                <a:spcPts val="600"/>
              </a:spcBef>
            </a:pP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 osnov skupa podataka za treniranje i validaciju iskorišćen je </a:t>
            </a:r>
            <a:r>
              <a:rPr lang="sr-Latn-R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Staford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skup slika pasa, koji sadrži anotirane slike 121 rase pasa, ravrstanih po rasama. Od toga, mi smo odabrali 5 rasa pasa:</a:t>
            </a:r>
          </a:p>
          <a:p>
            <a:pPr marL="91440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Kerry blue terrier</a:t>
            </a:r>
          </a:p>
          <a:p>
            <a:pPr marL="91440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Rottweiler</a:t>
            </a:r>
          </a:p>
          <a:p>
            <a:pPr marL="91440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Basenji</a:t>
            </a:r>
          </a:p>
          <a:p>
            <a:pPr marL="91440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Leonberg</a:t>
            </a:r>
          </a:p>
          <a:p>
            <a:pPr marL="91440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Samoyed</a:t>
            </a:r>
            <a:endParaRPr lang="sr-Latn-R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spcBef>
                <a:spcPts val="600"/>
              </a:spcBef>
            </a:pP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Zbog malog broja slika, korišćena je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augmentacija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podataka, čime je od polaznih 968 slika dobijeno 13.375 slika pasa, razvrstanih po rasama. Takođe, skup podataka sadrži kao posebnu klasu i 8990 slika  na kojima  nisu psi. Od ukupnog broja slika, 10% je iskorišćeno kao validacioni skup.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spcBef>
                <a:spcPts val="600"/>
              </a:spcBef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Kao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skup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korišćeno je 100 slika pasa, ručno dobavljenih na internetu. Slike sadrže ukupno 136 pasa.</a:t>
            </a:r>
          </a:p>
          <a:p>
            <a:pPr indent="457200" algn="just"/>
            <a:endParaRPr lang="sr-Latn-R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Оквир за текст 29"/>
          <p:cNvSpPr txBox="1"/>
          <p:nvPr/>
        </p:nvSpPr>
        <p:spPr>
          <a:xfrm>
            <a:off x="12329744" y="20377617"/>
            <a:ext cx="8323385" cy="694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spcBef>
                <a:spcPts val="600"/>
              </a:spcBef>
            </a:pPr>
            <a:r>
              <a:rPr lang="sr-Latn-R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je trenirana u 30 epoha uz korišćenje early-stopper mehanizma. Najbolje performanse ostvarene su u 21. epohi:</a:t>
            </a:r>
          </a:p>
          <a:p>
            <a:pPr marL="457200" indent="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loss – 0.1242</a:t>
            </a:r>
          </a:p>
          <a:p>
            <a:pPr marL="457200" indent="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accuracy – 96.58%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spcBef>
                <a:spcPts val="600"/>
              </a:spcBef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sr-Latn-R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tabeli ispod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sr-Latn-R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prikazani su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</a:t>
            </a:r>
            <a:r>
              <a:rPr lang="sr-Latn-R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zultati testiranja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varijantama:</a:t>
            </a:r>
          </a:p>
          <a:p>
            <a:pPr algn="just">
              <a:spcBef>
                <a:spcPts val="600"/>
              </a:spcBef>
            </a:pPr>
            <a:endParaRPr lang="sr-Latn-R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endParaRPr lang="sr-Latn-R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endParaRPr lang="sr-Latn-R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457200" algn="just">
              <a:spcBef>
                <a:spcPts val="600"/>
              </a:spcBef>
            </a:pPr>
            <a:endParaRPr lang="sr-Latn-R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457200" algn="just">
              <a:spcBef>
                <a:spcPts val="600"/>
              </a:spcBef>
            </a:pPr>
            <a:endParaRPr lang="sr-Latn-R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457200" algn="just">
              <a:spcBef>
                <a:spcPts val="600"/>
              </a:spcBef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457200" algn="just">
              <a:spcBef>
                <a:spcPts val="1200"/>
              </a:spcBef>
            </a:pPr>
            <a:r>
              <a:rPr lang="sr-Latn-R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Uzimajući u obzir procenat tačno klasifikovanih pasa, ali i broj false-positive-a, najbolje se pokazala treća varijanta ovog metoda.</a:t>
            </a:r>
          </a:p>
        </p:txBody>
      </p:sp>
      <p:sp>
        <p:nvSpPr>
          <p:cNvPr id="31" name="Оквир за текст 30"/>
          <p:cNvSpPr txBox="1"/>
          <p:nvPr/>
        </p:nvSpPr>
        <p:spPr>
          <a:xfrm>
            <a:off x="12297505" y="8350459"/>
            <a:ext cx="8323385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spcBef>
                <a:spcPts val="600"/>
              </a:spcBef>
            </a:pP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Prvi metod se oslanja na korišćenje konvolucione neuronske mreže (CNN) sa custom-made arhitekturom koja sadrži 6 konvolucionih slojeva.</a:t>
            </a:r>
          </a:p>
          <a:p>
            <a:pPr indent="457200" algn="just">
              <a:spcBef>
                <a:spcPts val="600"/>
              </a:spcBef>
            </a:pP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zavisnosti od algoritma za generisanje regiona od interesa imamo tri varijante ovog metoda:</a:t>
            </a:r>
          </a:p>
          <a:p>
            <a:pPr marL="457200" indent="457200" algn="just">
              <a:spcBef>
                <a:spcPts val="600"/>
              </a:spcBef>
              <a:buFont typeface="+mj-lt"/>
              <a:buAutoNum type="arabicPeriod"/>
            </a:pP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Selective search – fast podešavanje (SSF)</a:t>
            </a:r>
          </a:p>
          <a:p>
            <a:pPr marL="457200" indent="457200" algn="just">
              <a:spcBef>
                <a:spcPts val="600"/>
              </a:spcBef>
              <a:buFont typeface="+mj-lt"/>
              <a:buAutoNum type="arabicPeriod"/>
            </a:pP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Selective search – quality podešavanje (SSQ)</a:t>
            </a:r>
          </a:p>
          <a:p>
            <a:pPr marL="457200" indent="457200" algn="just">
              <a:spcBef>
                <a:spcPts val="600"/>
              </a:spcBef>
              <a:buFont typeface="+mj-lt"/>
              <a:buAutoNum type="arabicPeriod"/>
            </a:pP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Sliding window – klizajući prozor (SW)</a:t>
            </a:r>
          </a:p>
          <a:p>
            <a:pPr indent="457200" algn="just">
              <a:spcBef>
                <a:spcPts val="600"/>
              </a:spcBef>
            </a:pP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Podešavanja </a:t>
            </a:r>
            <a:r>
              <a:rPr lang="sr-Latn-R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Selective search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algoritma određuju broj izgenerisanih regiona od interesa. Fast podešavanje daje manje, a quality više regiona. U projektu se koristi implementacija ovog algoritma iz Python OpenCv biblioteke.</a:t>
            </a:r>
          </a:p>
          <a:p>
            <a:pPr indent="457200" algn="just">
              <a:spcBef>
                <a:spcPts val="600"/>
              </a:spcBef>
            </a:pPr>
            <a:r>
              <a:rPr lang="sr-Latn-R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Sliding window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tehnika je implementirana sa 12 različitih dimenzija za klizajući prozor.</a:t>
            </a:r>
          </a:p>
          <a:p>
            <a:pPr indent="457200" algn="just">
              <a:spcBef>
                <a:spcPts val="600"/>
              </a:spcBef>
            </a:pP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 otklanjanje preklapajućih regiona od interesa koji sadrže pse, koristi se </a:t>
            </a:r>
            <a:r>
              <a:rPr lang="sr-Latn-R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Non-Maxima Suppression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(NMS) algoritam, koji je ručno implementiran.</a:t>
            </a:r>
          </a:p>
          <a:p>
            <a:pPr indent="457200" algn="just">
              <a:spcBef>
                <a:spcPts val="600"/>
              </a:spcBef>
            </a:pPr>
            <a:r>
              <a:rPr lang="sr-Latn-R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NMS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je implementiran tako da favorizuje regione većih dimenzija, čime se izbegava obeležavanje jednog psa sa više manjih regiona, a takođe se dobija i efekat grupisanja više pasa iste rase u iste regione, što povećava preglednost rezultata.</a:t>
            </a:r>
          </a:p>
        </p:txBody>
      </p:sp>
      <p:sp>
        <p:nvSpPr>
          <p:cNvPr id="32" name="Оквир за текст 31"/>
          <p:cNvSpPr txBox="1"/>
          <p:nvPr/>
        </p:nvSpPr>
        <p:spPr>
          <a:xfrm>
            <a:off x="23270306" y="16535255"/>
            <a:ext cx="8323385" cy="947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spcBef>
                <a:spcPts val="600"/>
              </a:spcBef>
            </a:pP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tabeli ispod, prikazani su rezultati testiranja po varijantama:</a:t>
            </a:r>
          </a:p>
          <a:p>
            <a:pPr algn="just">
              <a:spcBef>
                <a:spcPts val="600"/>
              </a:spcBef>
            </a:pPr>
            <a:endParaRPr lang="sr-Latn-R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endParaRPr lang="sr-Latn-R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457200" algn="just">
              <a:spcBef>
                <a:spcPts val="600"/>
              </a:spcBef>
            </a:pPr>
            <a:endParaRPr lang="sr-Latn-R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457200" algn="just">
              <a:spcBef>
                <a:spcPts val="600"/>
              </a:spcBef>
            </a:pPr>
            <a:endParaRPr lang="sr-Latn-R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457200" algn="just">
              <a:spcBef>
                <a:spcPts val="600"/>
              </a:spcBef>
            </a:pPr>
            <a:endParaRPr lang="sr-Latn-R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457200" algn="just">
              <a:spcBef>
                <a:spcPts val="600"/>
              </a:spcBef>
            </a:pPr>
            <a:endParaRPr lang="sr-Latn-R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457200" algn="just">
              <a:spcBef>
                <a:spcPts val="600"/>
              </a:spcBef>
            </a:pPr>
            <a:endParaRPr lang="sr-Latn-R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457200" algn="just">
              <a:spcBef>
                <a:spcPts val="600"/>
              </a:spcBef>
            </a:pP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Uočava se da je korišćenje </a:t>
            </a:r>
            <a:r>
              <a:rPr lang="sr-Latn-R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ResNet50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mreže ispunilo očekivanja i dovelo do nepostojanja false-positive-a.</a:t>
            </a:r>
          </a:p>
          <a:p>
            <a:pPr marL="0" lvl="1" indent="457200" algn="just">
              <a:spcBef>
                <a:spcPts val="600"/>
              </a:spcBef>
            </a:pP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Međutim,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korišćenje ove mreže je dovelo do nižeg stepena tačnosti prilikom klasifikacije pasa. Ovo bi se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moglo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objasniti činjenicom da regioni od interesa koji su dovoljno dobri </a:t>
            </a:r>
            <a:r>
              <a:rPr lang="sr-Latn-R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 na njima prepozna pse, ne moraju nužno biti i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dovoljno dobri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 bi naša CNN mogla tačno klasifikovati pse u njima.</a:t>
            </a:r>
          </a:p>
          <a:p>
            <a:pPr marL="0" lvl="1" indent="457200" algn="just">
              <a:spcBef>
                <a:spcPts val="600"/>
              </a:spcBef>
            </a:pP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Ipak, prva varijanta ovog metoda ostvarila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 visok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stepen tačnosti, te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 njena upotreba i dalje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unapređivanje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opravdano.</a:t>
            </a:r>
            <a:endParaRPr lang="sr-Latn-R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Оквир за текст 32"/>
          <p:cNvSpPr txBox="1"/>
          <p:nvPr/>
        </p:nvSpPr>
        <p:spPr>
          <a:xfrm>
            <a:off x="23270307" y="8581292"/>
            <a:ext cx="8323385" cy="592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spcBef>
                <a:spcPts val="600"/>
              </a:spcBef>
            </a:pP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Drugi metod predstavlja modifikaciju prvog metoda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koji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fazi detekcije pasa na slici koristi pretreniranu </a:t>
            </a:r>
            <a:r>
              <a:rPr lang="sr-Latn-R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ResNet50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neuronsku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mrežu iz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sr-Latn-R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biblioteke, dok se određivanje rase, odnosno klasifikacija obavlja našom CNN iz prvog metoda.</a:t>
            </a:r>
          </a:p>
          <a:p>
            <a:pPr indent="457200" algn="just">
              <a:spcBef>
                <a:spcPts val="600"/>
              </a:spcBef>
            </a:pP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Razlog za korišćenje </a:t>
            </a:r>
            <a:r>
              <a:rPr lang="sr-Latn-R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ResNet50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mreže jeste pokušaj umanjenja broja false-positive-a, koji su uočeni tokom testiranja prvog metoda.</a:t>
            </a:r>
          </a:p>
          <a:p>
            <a:pPr indent="457200" algn="just">
              <a:spcBef>
                <a:spcPts val="600"/>
              </a:spcBef>
            </a:pPr>
            <a:r>
              <a:rPr lang="sr-Latn-R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ResNet50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je trenirana na </a:t>
            </a:r>
            <a:r>
              <a:rPr lang="sr-Latn-R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skupu podataka sa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preko 14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miliona slika podeljenjih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preko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20000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klasa, od čega 118 klasa predstavlja rase pasa.</a:t>
            </a:r>
          </a:p>
          <a:p>
            <a:pPr indent="457200" algn="just">
              <a:spcBef>
                <a:spcPts val="600"/>
              </a:spcBef>
            </a:pP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Ovaj metod takođe ima tri varijante, identične onima iz metoda 1.</a:t>
            </a:r>
          </a:p>
        </p:txBody>
      </p:sp>
      <p:sp>
        <p:nvSpPr>
          <p:cNvPr id="34" name="Оквир за текст 33"/>
          <p:cNvSpPr txBox="1"/>
          <p:nvPr/>
        </p:nvSpPr>
        <p:spPr>
          <a:xfrm>
            <a:off x="34243107" y="8581292"/>
            <a:ext cx="8323385" cy="8079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spcBef>
                <a:spcPts val="600"/>
              </a:spcBef>
            </a:pP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osnovu dobijenih rezultata, može se zaključiti da su oba metoda, pogotovo u trećoj, odnosno prvoj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varijanti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pokazali visok stepen efikasnosti u detekciji, ali i određivanju rasa pasa.</a:t>
            </a:r>
          </a:p>
          <a:p>
            <a:pPr indent="457200" algn="just">
              <a:spcBef>
                <a:spcPts val="600"/>
              </a:spcBef>
            </a:pP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Uočeno je i postizanje boljih rezultata korišćenjem </a:t>
            </a:r>
            <a:r>
              <a:rPr lang="sr-Latn-R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Sliding Window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algoritma u prvom metodu, dok je u drugom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metodu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bolje rezultate dalo korišćenje</a:t>
            </a:r>
            <a:r>
              <a:rPr lang="sr-Latn-R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Selective search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algoritma.</a:t>
            </a:r>
            <a:endParaRPr lang="sr-Latn-R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spcBef>
                <a:spcPts val="600"/>
              </a:spcBef>
            </a:pP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Ipak, korišćenje konvolucione neuronske mreže sa custom-made arhitekturom, kao i skup podataka skromne veličine ima za posledicu pojavu false positive-a u prvom, odnosno neusklađenosti naše konvolucione neuronske mreže sa naprednijom </a:t>
            </a:r>
            <a:r>
              <a:rPr lang="sr-Latn-R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ResNet50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neurosnskom mrežom.</a:t>
            </a:r>
            <a:endParaRPr lang="sr-Latn-R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spcBef>
                <a:spcPts val="600"/>
              </a:spcBef>
            </a:pP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 istog razloga se ne očekuju odlične performanse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naše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u slučaju primene na slike niskog kvaliteta, lošeg osvetljenja, slika koje sadrže pse malih dimenzija, kao i u slučaju varijacija u izgledu u okviru iste rase.</a:t>
            </a:r>
            <a:endParaRPr lang="sr-Latn-R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Оквир за текст 34"/>
          <p:cNvSpPr txBox="1"/>
          <p:nvPr/>
        </p:nvSpPr>
        <p:spPr>
          <a:xfrm>
            <a:off x="34243107" y="18740687"/>
            <a:ext cx="83233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Iako </a:t>
            </a:r>
            <a:r>
              <a:rPr lang="sr-Latn-R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 </a:t>
            </a:r>
            <a:r>
              <a:rPr lang="sr-Latn-R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naša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pokazala visok stepen efikasnosti, za dalji razvoj sistema bi bilo najbolje korisiti neku od state-of-the-art neuronskih mreža, poput </a:t>
            </a:r>
            <a:r>
              <a:rPr lang="sr-Latn-R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YOLO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sr-Latn-R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mreža, a efikasnost bi se mogla unaprediti i proširivanjem skupa podataka.</a:t>
            </a:r>
          </a:p>
          <a:p>
            <a:pPr indent="457200" algn="just"/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smislu funkcionalnosti, sistem bi se mogao proširiti tako da omogućava detekciju i klasifikaciju više vrsti životinja.</a:t>
            </a:r>
          </a:p>
          <a:p>
            <a:pPr indent="457200" algn="just"/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Takođe, sistem bi se mogao učiniti sposobnim i za real-time obradu video snimaka.</a:t>
            </a:r>
            <a:endParaRPr lang="sr-Latn-R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" name="Група 42"/>
          <p:cNvGrpSpPr/>
          <p:nvPr/>
        </p:nvGrpSpPr>
        <p:grpSpPr>
          <a:xfrm>
            <a:off x="1729150" y="28189863"/>
            <a:ext cx="7280032" cy="2715741"/>
            <a:chOff x="1699843" y="27613868"/>
            <a:chExt cx="7280032" cy="2876648"/>
          </a:xfrm>
        </p:grpSpPr>
        <p:grpSp>
          <p:nvGrpSpPr>
            <p:cNvPr id="41" name="Група 40" descr="Primeri slika koje ne sadrže pse" title="Slike koje ne sadrže pse"/>
            <p:cNvGrpSpPr/>
            <p:nvPr/>
          </p:nvGrpSpPr>
          <p:grpSpPr>
            <a:xfrm>
              <a:off x="1699843" y="27613868"/>
              <a:ext cx="7280032" cy="2133603"/>
              <a:chOff x="1699843" y="27613868"/>
              <a:chExt cx="7280032" cy="2133603"/>
            </a:xfrm>
          </p:grpSpPr>
          <p:pic>
            <p:nvPicPr>
              <p:cNvPr id="36" name="Слика 3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46275" y="27613868"/>
                <a:ext cx="2133600" cy="2133600"/>
              </a:xfrm>
              <a:prstGeom prst="rect">
                <a:avLst/>
              </a:prstGeom>
            </p:spPr>
          </p:pic>
          <p:pic>
            <p:nvPicPr>
              <p:cNvPr id="37" name="Слика 3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02367" y="27613868"/>
                <a:ext cx="2133600" cy="2133600"/>
              </a:xfrm>
              <a:prstGeom prst="rect">
                <a:avLst/>
              </a:prstGeom>
            </p:spPr>
          </p:pic>
          <p:pic>
            <p:nvPicPr>
              <p:cNvPr id="38" name="Слика 3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9843" y="27613872"/>
                <a:ext cx="2133600" cy="2133599"/>
              </a:xfrm>
              <a:prstGeom prst="rect">
                <a:avLst/>
              </a:prstGeom>
            </p:spPr>
          </p:pic>
        </p:grpSp>
        <p:sp>
          <p:nvSpPr>
            <p:cNvPr id="42" name="Оквир за текст 41"/>
            <p:cNvSpPr txBox="1"/>
            <p:nvPr/>
          </p:nvSpPr>
          <p:spPr>
            <a:xfrm>
              <a:off x="2407922" y="29967296"/>
              <a:ext cx="59811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600" dirty="0" smtClean="0"/>
                <a:t>Slika 2 – primeri slika na kojima nisu psi</a:t>
              </a:r>
              <a:endParaRPr lang="sr-Latn-RS" sz="2600" dirty="0"/>
            </a:p>
          </p:txBody>
        </p:sp>
      </p:grpSp>
      <p:grpSp>
        <p:nvGrpSpPr>
          <p:cNvPr id="44" name="Група 43"/>
          <p:cNvGrpSpPr/>
          <p:nvPr/>
        </p:nvGrpSpPr>
        <p:grpSpPr>
          <a:xfrm>
            <a:off x="1729150" y="24887951"/>
            <a:ext cx="7280032" cy="2772578"/>
            <a:chOff x="1699843" y="27613868"/>
            <a:chExt cx="7280032" cy="2908253"/>
          </a:xfrm>
        </p:grpSpPr>
        <p:grpSp>
          <p:nvGrpSpPr>
            <p:cNvPr id="45" name="Група 44" descr="Primeri slika koje ne sadrže pse" title="Slike koje ne sadrže pse"/>
            <p:cNvGrpSpPr/>
            <p:nvPr/>
          </p:nvGrpSpPr>
          <p:grpSpPr>
            <a:xfrm>
              <a:off x="1699843" y="27613868"/>
              <a:ext cx="7280032" cy="2133600"/>
              <a:chOff x="1699843" y="27613868"/>
              <a:chExt cx="7280032" cy="2133600"/>
            </a:xfrm>
          </p:grpSpPr>
          <p:pic>
            <p:nvPicPr>
              <p:cNvPr id="47" name="Слика 4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46275" y="27613868"/>
                <a:ext cx="2133600" cy="2133600"/>
              </a:xfrm>
              <a:prstGeom prst="rect">
                <a:avLst/>
              </a:prstGeom>
            </p:spPr>
          </p:pic>
          <p:pic>
            <p:nvPicPr>
              <p:cNvPr id="48" name="Слика 47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02367" y="27613868"/>
                <a:ext cx="2133600" cy="2133600"/>
              </a:xfrm>
              <a:prstGeom prst="rect">
                <a:avLst/>
              </a:prstGeom>
            </p:spPr>
          </p:pic>
          <p:pic>
            <p:nvPicPr>
              <p:cNvPr id="49" name="Слика 48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9843" y="27613868"/>
                <a:ext cx="2133600" cy="2133600"/>
              </a:xfrm>
              <a:prstGeom prst="rect">
                <a:avLst/>
              </a:prstGeom>
            </p:spPr>
          </p:pic>
        </p:grpSp>
        <p:sp>
          <p:nvSpPr>
            <p:cNvPr id="46" name="Оквир за текст 45"/>
            <p:cNvSpPr txBox="1"/>
            <p:nvPr/>
          </p:nvSpPr>
          <p:spPr>
            <a:xfrm>
              <a:off x="2378612" y="29973297"/>
              <a:ext cx="5981110" cy="548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800" dirty="0" smtClean="0"/>
                <a:t>Slika 1 – </a:t>
              </a:r>
              <a:r>
                <a:rPr lang="sr-Latn-RS" sz="2600" dirty="0" smtClean="0"/>
                <a:t>primeri</a:t>
              </a:r>
              <a:r>
                <a:rPr lang="sr-Latn-RS" sz="2800" dirty="0" smtClean="0"/>
                <a:t> slika na kojima su psi</a:t>
              </a:r>
              <a:endParaRPr lang="sr-Latn-RS" sz="2800" dirty="0"/>
            </a:p>
          </p:txBody>
        </p:sp>
      </p:grpSp>
      <p:pic>
        <p:nvPicPr>
          <p:cNvPr id="4" name="Слика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78101" y="23229958"/>
            <a:ext cx="8291146" cy="2598795"/>
          </a:xfrm>
          <a:prstGeom prst="rect">
            <a:avLst/>
          </a:prstGeom>
        </p:spPr>
      </p:pic>
      <p:pic>
        <p:nvPicPr>
          <p:cNvPr id="6" name="Слика 5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23284294" y="17802864"/>
            <a:ext cx="8295407" cy="2907792"/>
          </a:xfrm>
          <a:prstGeom prst="rect">
            <a:avLst/>
          </a:prstGeom>
        </p:spPr>
      </p:pic>
      <p:grpSp>
        <p:nvGrpSpPr>
          <p:cNvPr id="16" name="Група 15"/>
          <p:cNvGrpSpPr/>
          <p:nvPr/>
        </p:nvGrpSpPr>
        <p:grpSpPr>
          <a:xfrm>
            <a:off x="12835953" y="27563662"/>
            <a:ext cx="7232959" cy="3891015"/>
            <a:chOff x="12835953" y="27406576"/>
            <a:chExt cx="7232959" cy="3891015"/>
          </a:xfrm>
        </p:grpSpPr>
        <p:grpSp>
          <p:nvGrpSpPr>
            <p:cNvPr id="40" name="Група 39"/>
            <p:cNvGrpSpPr/>
            <p:nvPr/>
          </p:nvGrpSpPr>
          <p:grpSpPr>
            <a:xfrm>
              <a:off x="12835953" y="27442719"/>
              <a:ext cx="6929004" cy="3854872"/>
              <a:chOff x="12835953" y="27442719"/>
              <a:chExt cx="6929004" cy="3854872"/>
            </a:xfrm>
          </p:grpSpPr>
          <p:sp>
            <p:nvSpPr>
              <p:cNvPr id="55" name="Оквир за текст 54"/>
              <p:cNvSpPr txBox="1"/>
              <p:nvPr/>
            </p:nvSpPr>
            <p:spPr>
              <a:xfrm>
                <a:off x="13217916" y="30466594"/>
                <a:ext cx="65470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r-Latn-RS" sz="2400" dirty="0" smtClean="0"/>
                  <a:t>Slika 3 – primer izlaza</a:t>
                </a:r>
                <a:r>
                  <a:rPr lang="sr-Latn-RS" sz="2400" dirty="0"/>
                  <a:t> </a:t>
                </a:r>
                <a:r>
                  <a:rPr lang="sr-Latn-RS" sz="2400" dirty="0" smtClean="0"/>
                  <a:t>bez (ceo)</a:t>
                </a:r>
              </a:p>
              <a:p>
                <a:pPr algn="ctr"/>
                <a:r>
                  <a:rPr lang="sr-Latn-RS" sz="2400" dirty="0" smtClean="0"/>
                  <a:t>i sa false-positive-om (isečak)</a:t>
                </a:r>
                <a:endParaRPr lang="sr-Latn-RS" sz="2400" dirty="0"/>
              </a:p>
            </p:txBody>
          </p:sp>
          <p:pic>
            <p:nvPicPr>
              <p:cNvPr id="14" name="Слика 13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835953" y="27442719"/>
                <a:ext cx="3335219" cy="2889662"/>
              </a:xfrm>
              <a:prstGeom prst="rect">
                <a:avLst/>
              </a:prstGeom>
            </p:spPr>
          </p:pic>
        </p:grpSp>
        <p:pic>
          <p:nvPicPr>
            <p:cNvPr id="3" name="Слика 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6393425" y="27406576"/>
              <a:ext cx="3675487" cy="2901209"/>
            </a:xfrm>
            <a:prstGeom prst="rect">
              <a:avLst/>
            </a:prstGeom>
          </p:spPr>
        </p:pic>
      </p:grpSp>
      <p:grpSp>
        <p:nvGrpSpPr>
          <p:cNvPr id="17" name="Група 16"/>
          <p:cNvGrpSpPr/>
          <p:nvPr/>
        </p:nvGrpSpPr>
        <p:grpSpPr>
          <a:xfrm>
            <a:off x="23822230" y="27399407"/>
            <a:ext cx="7251773" cy="3639771"/>
            <a:chOff x="23805357" y="27381690"/>
            <a:chExt cx="7251773" cy="3639771"/>
          </a:xfrm>
        </p:grpSpPr>
        <p:sp>
          <p:nvSpPr>
            <p:cNvPr id="60" name="Оквир за текст 59"/>
            <p:cNvSpPr txBox="1"/>
            <p:nvPr/>
          </p:nvSpPr>
          <p:spPr>
            <a:xfrm>
              <a:off x="23971650" y="30529018"/>
              <a:ext cx="70854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600" dirty="0" smtClean="0"/>
                <a:t>Slika </a:t>
              </a:r>
              <a:r>
                <a:rPr lang="sr-Latn-RS" sz="2600" dirty="0"/>
                <a:t>4</a:t>
              </a:r>
              <a:r>
                <a:rPr lang="sr-Latn-RS" sz="2600" dirty="0" smtClean="0"/>
                <a:t> – </a:t>
              </a:r>
              <a:r>
                <a:rPr lang="sr-Latn-RS" sz="2400" dirty="0" smtClean="0"/>
                <a:t>primer izlaza i primer odsustva false-positive-a</a:t>
              </a:r>
              <a:endParaRPr lang="sr-Latn-RS" sz="2600" dirty="0"/>
            </a:p>
          </p:txBody>
        </p:sp>
        <p:pic>
          <p:nvPicPr>
            <p:cNvPr id="66" name="Слика 6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396471" y="27381690"/>
              <a:ext cx="3660659" cy="2889504"/>
            </a:xfrm>
            <a:prstGeom prst="rect">
              <a:avLst/>
            </a:prstGeom>
          </p:spPr>
        </p:pic>
        <p:pic>
          <p:nvPicPr>
            <p:cNvPr id="13" name="Слика 1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3805357" y="27442719"/>
              <a:ext cx="3464135" cy="2824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579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Office тем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тем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тем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</TotalTime>
  <Words>963</Words>
  <Application>Microsoft Office PowerPoint</Application>
  <PresentationFormat>Прилагођавање</PresentationFormat>
  <Paragraphs>68</Paragraphs>
  <Slides>1</Slides>
  <Notes>0</Notes>
  <HiddenSlides>0</HiddenSlides>
  <MMClips>0</MMClips>
  <ScaleCrop>false</ScaleCrop>
  <HeadingPairs>
    <vt:vector size="6" baseType="variant">
      <vt:variant>
        <vt:lpstr>Коришћени фонтови</vt:lpstr>
      </vt:variant>
      <vt:variant>
        <vt:i4>6</vt:i4>
      </vt:variant>
      <vt:variant>
        <vt:lpstr>Тема</vt:lpstr>
      </vt:variant>
      <vt:variant>
        <vt:i4>1</vt:i4>
      </vt:variant>
      <vt:variant>
        <vt:lpstr>Наслови слајдова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Trebuchet MS</vt:lpstr>
      <vt:lpstr>Verdana</vt:lpstr>
      <vt:lpstr>Office тема</vt:lpstr>
      <vt:lpstr>PowerPoint презентација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презентација</dc:title>
  <dc:creator>Petar</dc:creator>
  <cp:lastModifiedBy>Petar</cp:lastModifiedBy>
  <cp:revision>58</cp:revision>
  <dcterms:created xsi:type="dcterms:W3CDTF">2021-01-31T23:19:08Z</dcterms:created>
  <dcterms:modified xsi:type="dcterms:W3CDTF">2021-02-01T14:24:28Z</dcterms:modified>
</cp:coreProperties>
</file>