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EB Garamond" panose="00000500000000000000" pitchFamily="2" charset="0"/>
      <p:regular r:id="rId10"/>
      <p:bold r:id="rId11"/>
      <p:italic r:id="rId12"/>
      <p:boldItalic r:id="rId13"/>
    </p:embeddedFont>
    <p:embeddedFont>
      <p:font typeface="Noto Sans Symbols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Financial Overview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F70479-04AC-9480-C73A-78DDA1055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358"/>
              </p:ext>
            </p:extLst>
          </p:nvPr>
        </p:nvGraphicFramePr>
        <p:xfrm>
          <a:off x="1191768" y="1864659"/>
          <a:ext cx="9753603" cy="4536144"/>
        </p:xfrm>
        <a:graphic>
          <a:graphicData uri="http://schemas.openxmlformats.org/drawingml/2006/table">
            <a:tbl>
              <a:tblPr/>
              <a:tblGrid>
                <a:gridCol w="2004972">
                  <a:extLst>
                    <a:ext uri="{9D8B030D-6E8A-4147-A177-3AD203B41FA5}">
                      <a16:colId xmlns:a16="http://schemas.microsoft.com/office/drawing/2014/main" val="2437827122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510362630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2098181250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1469602607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3272147746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836438979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88911416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3318596663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3764054179"/>
                    </a:ext>
                  </a:extLst>
                </a:gridCol>
                <a:gridCol w="860959">
                  <a:extLst>
                    <a:ext uri="{9D8B030D-6E8A-4147-A177-3AD203B41FA5}">
                      <a16:colId xmlns:a16="http://schemas.microsoft.com/office/drawing/2014/main" val="1093406901"/>
                    </a:ext>
                  </a:extLst>
                </a:gridCol>
              </a:tblGrid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BigTechCompany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4439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 in thousands)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2092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$5,01,430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$5,13,924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$5,23,843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$5,39,652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$20,78,849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$5,50,744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$5,57,910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$5,54,791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$5,49,644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3730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Quarterly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83826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603361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Income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$1,37,190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$1,29,334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$1,22,868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$44,224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$4,33,616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$1,38,014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$1,10,480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$1,07,311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3505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Quarterly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688860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07327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$1,19,470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$94,711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$1,01,435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$3,58,136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$1,11,821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$1,00,867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$97,877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27839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Quarterly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0519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 per Share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30077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22022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Cash Flow (FCF)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$48,416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-$12,253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-$7,438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-$39,848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-$11,123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$33,030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$23,259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510086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5253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Metrics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 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 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 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 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 2023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6798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 Margin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05117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 Margin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678542"/>
                  </a:ext>
                </a:extLst>
              </a:tr>
              <a:tr h="25200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 per Diluted Share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-$0.38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-$0.23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-$0.35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$1.05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91570"/>
                  </a:ext>
                </a:extLst>
              </a:tr>
            </a:tbl>
          </a:graphicData>
        </a:graphic>
      </p:graphicFrame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29D92-31F1-A0B3-8376-AAC56E5D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23172"/>
              </p:ext>
            </p:extLst>
          </p:nvPr>
        </p:nvGraphicFramePr>
        <p:xfrm>
          <a:off x="1495761" y="3610472"/>
          <a:ext cx="9215717" cy="2877671"/>
        </p:xfrm>
        <a:graphic>
          <a:graphicData uri="http://schemas.openxmlformats.org/drawingml/2006/table">
            <a:tbl>
              <a:tblPr/>
              <a:tblGrid>
                <a:gridCol w="2737724">
                  <a:extLst>
                    <a:ext uri="{9D8B030D-6E8A-4147-A177-3AD203B41FA5}">
                      <a16:colId xmlns:a16="http://schemas.microsoft.com/office/drawing/2014/main" val="406165121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2234473974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2440582015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2573136565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45879065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161359938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17921991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613755940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7965663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921946004"/>
                    </a:ext>
                  </a:extLst>
                </a:gridCol>
              </a:tblGrid>
              <a:tr h="230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Trends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147793"/>
                  </a:ext>
                </a:extLst>
              </a:tr>
              <a:tr h="230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#s in thousands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91806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267879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of Subscription (Quarterly)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917844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47804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 (Beginning of Period)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15,195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15,573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15,874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16,353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16,198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16,409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16,317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16,166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16,803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00056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Attrition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89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2,446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5,000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1,655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1,244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200475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Users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468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501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289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2,657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4,908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1,504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1,881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1,965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27511"/>
                  </a:ext>
                </a:extLst>
              </a:tr>
              <a:tr h="2125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Users (End of Period)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15,573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15,874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16,353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16,198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16,409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16,317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16,166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16,803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18,446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059223"/>
                  </a:ext>
                </a:extLst>
              </a:tr>
              <a:tr h="232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in # of Users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96107"/>
                  </a:ext>
                </a:extLst>
              </a:tr>
              <a:tr h="232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356010"/>
                  </a:ext>
                </a:extLst>
              </a:tr>
              <a:tr h="232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Change in Customers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301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(155)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(92)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(151)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637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1,643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247953"/>
                  </a:ext>
                </a:extLst>
              </a:tr>
              <a:tr h="23242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Churn Rate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86595"/>
                  </a:ext>
                </a:extLst>
              </a:tr>
            </a:tbl>
          </a:graphicData>
        </a:graphic>
      </p:graphicFrame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 dirty="0"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962962" y="1811782"/>
            <a:ext cx="10671048" cy="127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lang="en-IN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price increase there was a slight drop in customer, causing negative net change in customer for first 3 quarters of FY-22</a:t>
            </a:r>
            <a:endParaRPr lang="en-IN"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is low initially but spikes sharply mid-way (15.0% and 30.9%), indicating a critical drop-off point, followed by gradual retention improvement</a:t>
            </a:r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E13FBD-23D9-76C6-C253-198BC9B48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37435"/>
              </p:ext>
            </p:extLst>
          </p:nvPr>
        </p:nvGraphicFramePr>
        <p:xfrm>
          <a:off x="1191768" y="1864658"/>
          <a:ext cx="9781030" cy="4536144"/>
        </p:xfrm>
        <a:graphic>
          <a:graphicData uri="http://schemas.openxmlformats.org/drawingml/2006/table">
            <a:tbl>
              <a:tblPr/>
              <a:tblGrid>
                <a:gridCol w="2998679">
                  <a:extLst>
                    <a:ext uri="{9D8B030D-6E8A-4147-A177-3AD203B41FA5}">
                      <a16:colId xmlns:a16="http://schemas.microsoft.com/office/drawing/2014/main" val="3904569041"/>
                    </a:ext>
                  </a:extLst>
                </a:gridCol>
                <a:gridCol w="1287391">
                  <a:extLst>
                    <a:ext uri="{9D8B030D-6E8A-4147-A177-3AD203B41FA5}">
                      <a16:colId xmlns:a16="http://schemas.microsoft.com/office/drawing/2014/main" val="541209417"/>
                    </a:ext>
                  </a:extLst>
                </a:gridCol>
                <a:gridCol w="1098992">
                  <a:extLst>
                    <a:ext uri="{9D8B030D-6E8A-4147-A177-3AD203B41FA5}">
                      <a16:colId xmlns:a16="http://schemas.microsoft.com/office/drawing/2014/main" val="1560398234"/>
                    </a:ext>
                  </a:extLst>
                </a:gridCol>
                <a:gridCol w="1098992">
                  <a:extLst>
                    <a:ext uri="{9D8B030D-6E8A-4147-A177-3AD203B41FA5}">
                      <a16:colId xmlns:a16="http://schemas.microsoft.com/office/drawing/2014/main" val="210976593"/>
                    </a:ext>
                  </a:extLst>
                </a:gridCol>
                <a:gridCol w="1098992">
                  <a:extLst>
                    <a:ext uri="{9D8B030D-6E8A-4147-A177-3AD203B41FA5}">
                      <a16:colId xmlns:a16="http://schemas.microsoft.com/office/drawing/2014/main" val="868314529"/>
                    </a:ext>
                  </a:extLst>
                </a:gridCol>
                <a:gridCol w="1098992">
                  <a:extLst>
                    <a:ext uri="{9D8B030D-6E8A-4147-A177-3AD203B41FA5}">
                      <a16:colId xmlns:a16="http://schemas.microsoft.com/office/drawing/2014/main" val="2499546990"/>
                    </a:ext>
                  </a:extLst>
                </a:gridCol>
                <a:gridCol w="1098992">
                  <a:extLst>
                    <a:ext uri="{9D8B030D-6E8A-4147-A177-3AD203B41FA5}">
                      <a16:colId xmlns:a16="http://schemas.microsoft.com/office/drawing/2014/main" val="1654369421"/>
                    </a:ext>
                  </a:extLst>
                </a:gridCol>
              </a:tblGrid>
              <a:tr h="283509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2020-2024E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1820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Highlights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595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$19,99,444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$20,78,849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$22,13,089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$22,85,221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$26,28,004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74517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Growth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3834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Income (EBITDA)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$3,71,461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$4,33,616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$3,94,298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$4,33,728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$4,77,101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48078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Growth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83541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$2,47,641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$3,58,136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$3,14,435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$3,39,589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$3,66,757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8745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 Growth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434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 per Share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715417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Cash Flow (FCF)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-$11,123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$1,13,297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#VALUE!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3064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5925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Metrics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1153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 Margin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054528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 Margin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485799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 / 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613902"/>
                  </a:ext>
                </a:extLst>
              </a:tr>
              <a:tr h="2835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FCF per Diluted Share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-$0.35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#VALUE!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#VALUE!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27051"/>
                  </a:ext>
                </a:extLst>
              </a:tr>
            </a:tbl>
          </a:graphicData>
        </a:graphic>
      </p:graphicFrame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 dirty="0"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 dirty="0"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2236345"/>
            <a:ext cx="9215718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lang="en-IN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Steady revenue growth with chances of spiking in near future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EBITDA is considerably low which is healthy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Upward and steady growth throughout the quarters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lot of changes in company expenses in quarters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/>
              <a:t>EBITDA margin quite low when compared to Industry standards</a:t>
            </a:r>
            <a:endParaRPr dirty="0"/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794</Words>
  <Application>Microsoft Office PowerPoint</Application>
  <PresentationFormat>Widescreen</PresentationFormat>
  <Paragraphs>363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</vt:lpstr>
      <vt:lpstr>Noto Sans Symbols</vt:lpstr>
      <vt:lpstr>Calibri</vt:lpstr>
      <vt:lpstr>EB Garamond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rohitdhole1201@gmail.com</cp:lastModifiedBy>
  <cp:revision>3</cp:revision>
  <dcterms:created xsi:type="dcterms:W3CDTF">2023-05-19T18:17:16Z</dcterms:created>
  <dcterms:modified xsi:type="dcterms:W3CDTF">2025-06-27T08:19:14Z</dcterms:modified>
</cp:coreProperties>
</file>