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C289E8-E907-2A48-BC70-85B148F53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97961"/>
              </p:ext>
            </p:extLst>
          </p:nvPr>
        </p:nvGraphicFramePr>
        <p:xfrm>
          <a:off x="5623559" y="5782371"/>
          <a:ext cx="3499357" cy="997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20">
                  <a:extLst>
                    <a:ext uri="{9D8B030D-6E8A-4147-A177-3AD203B41FA5}">
                      <a16:colId xmlns:a16="http://schemas.microsoft.com/office/drawing/2014/main" val="1722119727"/>
                    </a:ext>
                  </a:extLst>
                </a:gridCol>
                <a:gridCol w="666997">
                  <a:extLst>
                    <a:ext uri="{9D8B030D-6E8A-4147-A177-3AD203B41FA5}">
                      <a16:colId xmlns:a16="http://schemas.microsoft.com/office/drawing/2014/main" val="1192097090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787676322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344011655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268732355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3485774548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799910493"/>
                    </a:ext>
                  </a:extLst>
                </a:gridCol>
              </a:tblGrid>
              <a:tr h="1143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Perpetuity Growth Rate (%)</a:t>
                      </a:r>
                      <a:endParaRPr lang="en-IN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93325"/>
                  </a:ext>
                </a:extLst>
              </a:tr>
              <a:tr h="9573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WACC (%)</a:t>
                      </a:r>
                      <a:endParaRPr lang="en-IN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>
                          <a:effectLst/>
                        </a:rPr>
                        <a:t>0.00%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0.25%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0.50%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0.75%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>
                          <a:effectLst/>
                        </a:rPr>
                        <a:t>1.00%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762183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7.5%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888 / 404c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905 / 412c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923 / 421c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943 / 431c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964 / 442c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0084261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8.0%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830 / 374c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844 / 382c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859 / 389c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875 / 397c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893 / 406c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9984523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8.5%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778 / 348c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790 / 355c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803 / 361c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817 / 368c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831 / 375c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486797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9.0%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732 / 325c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743 / 331c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754 / 336c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765 / 342c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778 / 348c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2402847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9.5%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691 / 305c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700 / 309c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710 / 314c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720 / 319c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730 / 324c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43143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58B55-5401-E848-649D-8211A56E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3918"/>
              </p:ext>
            </p:extLst>
          </p:nvPr>
        </p:nvGraphicFramePr>
        <p:xfrm>
          <a:off x="785686" y="5595508"/>
          <a:ext cx="349935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317">
                  <a:extLst>
                    <a:ext uri="{9D8B030D-6E8A-4147-A177-3AD203B41FA5}">
                      <a16:colId xmlns:a16="http://schemas.microsoft.com/office/drawing/2014/main" val="845054630"/>
                    </a:ext>
                  </a:extLst>
                </a:gridCol>
                <a:gridCol w="41484">
                  <a:extLst>
                    <a:ext uri="{9D8B030D-6E8A-4147-A177-3AD203B41FA5}">
                      <a16:colId xmlns:a16="http://schemas.microsoft.com/office/drawing/2014/main" val="2626196967"/>
                    </a:ext>
                  </a:extLst>
                </a:gridCol>
                <a:gridCol w="678277">
                  <a:extLst>
                    <a:ext uri="{9D8B030D-6E8A-4147-A177-3AD203B41FA5}">
                      <a16:colId xmlns:a16="http://schemas.microsoft.com/office/drawing/2014/main" val="672305045"/>
                    </a:ext>
                  </a:extLst>
                </a:gridCol>
                <a:gridCol w="678277">
                  <a:extLst>
                    <a:ext uri="{9D8B030D-6E8A-4147-A177-3AD203B41FA5}">
                      <a16:colId xmlns:a16="http://schemas.microsoft.com/office/drawing/2014/main" val="1139463582"/>
                    </a:ext>
                  </a:extLst>
                </a:gridCol>
              </a:tblGrid>
              <a:tr h="150348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Value Based on 8.5% WACC &amp; 0.5% TGR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Amount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% of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3162292"/>
                  </a:ext>
                </a:extLst>
              </a:tr>
              <a:tr h="135283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($m)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NPV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534601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Present Value of Cashflows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409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50.9%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1080770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PV of Terminal Value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394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49.1%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2234989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Firm NPV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803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100.0%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4600924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Net debt &amp; adjustments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(85)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5786365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equity value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718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4905373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share price ($c)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361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2043861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% premium to current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118.8% </a:t>
                      </a:r>
                      <a:endParaRPr lang="en-IN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66600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E2198E-3054-55D6-E00C-322507C3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98510"/>
              </p:ext>
            </p:extLst>
          </p:nvPr>
        </p:nvGraphicFramePr>
        <p:xfrm>
          <a:off x="795528" y="1473777"/>
          <a:ext cx="9097574" cy="3908601"/>
        </p:xfrm>
        <a:graphic>
          <a:graphicData uri="http://schemas.openxmlformats.org/drawingml/2006/table">
            <a:tbl>
              <a:tblPr/>
              <a:tblGrid>
                <a:gridCol w="434421">
                  <a:extLst>
                    <a:ext uri="{9D8B030D-6E8A-4147-A177-3AD203B41FA5}">
                      <a16:colId xmlns:a16="http://schemas.microsoft.com/office/drawing/2014/main" val="3155575334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2326542989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1117455022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2457493985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162194899"/>
                    </a:ext>
                  </a:extLst>
                </a:gridCol>
                <a:gridCol w="33676">
                  <a:extLst>
                    <a:ext uri="{9D8B030D-6E8A-4147-A177-3AD203B41FA5}">
                      <a16:colId xmlns:a16="http://schemas.microsoft.com/office/drawing/2014/main" val="1924559241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2543269051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575501704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245043773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31423063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169910869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12197255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2265960279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139359648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40349147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4230000374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656391263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755940019"/>
                    </a:ext>
                  </a:extLst>
                </a:gridCol>
              </a:tblGrid>
              <a:tr h="129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34129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73880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331722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135317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4283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50860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83999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93787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961787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78526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702114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53726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70435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47119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103611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487836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39090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76383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39852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4274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98826"/>
                  </a:ext>
                </a:extLst>
              </a:tr>
              <a:tr h="19516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60497"/>
                  </a:ext>
                </a:extLst>
              </a:tr>
              <a:tr h="1295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396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6559"/>
                  </a:ext>
                </a:extLst>
              </a:tr>
              <a:tr h="12951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260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16010</TotalTime>
  <Words>784</Words>
  <Application>Microsoft Office PowerPoint</Application>
  <PresentationFormat>Custom</PresentationFormat>
  <Paragraphs>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rohitdhole1201@gmail.com</cp:lastModifiedBy>
  <cp:revision>866</cp:revision>
  <cp:lastPrinted>2020-01-28T09:55:08Z</cp:lastPrinted>
  <dcterms:created xsi:type="dcterms:W3CDTF">2015-06-19T14:55:37Z</dcterms:created>
  <dcterms:modified xsi:type="dcterms:W3CDTF">2025-06-24T15:37:04Z</dcterms:modified>
</cp:coreProperties>
</file>