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6" r:id="rId2"/>
    <p:sldId id="258" r:id="rId3"/>
  </p:sldIdLst>
  <p:sldSz cx="10688638" cy="7562850"/>
  <p:notesSz cx="6858000" cy="91440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2" userDrawn="1">
          <p15:clr>
            <a:srgbClr val="A4A3A4"/>
          </p15:clr>
        </p15:guide>
        <p15:guide id="2" orient="horz" pos="1192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  <p15:guide id="4" orient="horz" pos="2777" userDrawn="1">
          <p15:clr>
            <a:srgbClr val="A4A3A4"/>
          </p15:clr>
        </p15:guide>
        <p15:guide id="5" orient="horz" pos="4015" userDrawn="1">
          <p15:clr>
            <a:srgbClr val="A4A3A4"/>
          </p15:clr>
        </p15:guide>
        <p15:guide id="6" orient="horz" pos="4160" userDrawn="1">
          <p15:clr>
            <a:srgbClr val="A4A3A4"/>
          </p15:clr>
        </p15:guide>
        <p15:guide id="7" pos="501" userDrawn="1">
          <p15:clr>
            <a:srgbClr val="A4A3A4"/>
          </p15:clr>
        </p15:guide>
        <p15:guide id="8" pos="3197" userDrawn="1">
          <p15:clr>
            <a:srgbClr val="A4A3A4"/>
          </p15:clr>
        </p15:guide>
        <p15:guide id="9" pos="3542" userDrawn="1">
          <p15:clr>
            <a:srgbClr val="A4A3A4"/>
          </p15:clr>
        </p15:guide>
        <p15:guide id="10" pos="6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800"/>
    <a:srgbClr val="FFE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AFB1B3"/>
              </a:solidFill>
              <a:prstDash val="solid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6350" cmpd="sng">
              <a:solidFill>
                <a:srgbClr val="AFB1B3"/>
              </a:solidFill>
              <a:prstDash val="solid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6350" cmpd="sng">
              <a:solidFill>
                <a:srgbClr val="AFB1B3"/>
              </a:solidFill>
              <a:prstDash val="solid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86" y="53"/>
      </p:cViewPr>
      <p:guideLst>
        <p:guide orient="horz" pos="1002"/>
        <p:guide orient="horz" pos="1192"/>
        <p:guide orient="horz" pos="2432"/>
        <p:guide orient="horz" pos="2777"/>
        <p:guide orient="horz" pos="4015"/>
        <p:guide orient="horz" pos="4160"/>
        <p:guide pos="501"/>
        <p:guide pos="3197"/>
        <p:guide pos="3542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Financials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FY-18</c:v>
                </c:pt>
                <c:pt idx="1">
                  <c:v>FY-19</c:v>
                </c:pt>
                <c:pt idx="2">
                  <c:v>FY-20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900</c:v>
                </c:pt>
                <c:pt idx="1">
                  <c:v>961</c:v>
                </c:pt>
                <c:pt idx="2">
                  <c:v>1071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D0-4C8E-AC16-918CB6F9EB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FY-18</c:v>
                </c:pt>
                <c:pt idx="1">
                  <c:v>FY-19</c:v>
                </c:pt>
                <c:pt idx="2">
                  <c:v>FY-20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225</c:v>
                </c:pt>
                <c:pt idx="1">
                  <c:v>250</c:v>
                </c:pt>
                <c:pt idx="2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D0-4C8E-AC16-918CB6F9EB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NPAT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FY-18</c:v>
                </c:pt>
                <c:pt idx="1">
                  <c:v>FY-19</c:v>
                </c:pt>
                <c:pt idx="2">
                  <c:v>FY-20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135</c:v>
                </c:pt>
                <c:pt idx="1">
                  <c:v>153</c:v>
                </c:pt>
                <c:pt idx="2">
                  <c:v>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D0-4C8E-AC16-918CB6F9EB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1124816"/>
        <c:axId val="1201123376"/>
      </c:barChart>
      <c:catAx>
        <c:axId val="120112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123376"/>
        <c:crosses val="autoZero"/>
        <c:auto val="1"/>
        <c:lblAlgn val="ctr"/>
        <c:lblOffset val="100"/>
        <c:noMultiLvlLbl val="0"/>
      </c:catAx>
      <c:valAx>
        <c:axId val="120112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12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Stake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92-418C-A0CC-9FA874CF1E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92-418C-A0CC-9FA874CF1E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692-418C-A0CC-9FA874CF1E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Happy Family(Seller)</c:v>
                </c:pt>
                <c:pt idx="1">
                  <c:v>Hour Family</c:v>
                </c:pt>
                <c:pt idx="2">
                  <c:v>Co Family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83-4824-8F1A-2CDA4496C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6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4943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26782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124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09427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2795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3915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6013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14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96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AU" sz="1800" b="0" i="0" dirty="0">
                <a:solidFill>
                  <a:schemeClr val="tx2"/>
                </a:solidFill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1300" b="0" i="0" dirty="0">
                <a:solidFill>
                  <a:schemeClr val="tx2"/>
                </a:solidFill>
                <a:latin typeface="Arial" panose="020B0604020202020204" pitchFamily="34" charset="0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7667725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3767328"/>
            <a:ext cx="9107424" cy="137160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523036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523036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11" name="CoverGraphic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795528" y="1389888"/>
            <a:ext cx="9107424" cy="237744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/>
              <a:t>[COVER GRAPHIC]</a:t>
            </a:r>
          </a:p>
        </p:txBody>
      </p:sp>
    </p:spTree>
    <p:extLst>
      <p:ext uri="{BB962C8B-B14F-4D97-AF65-F5344CB8AC3E}">
        <p14:creationId xmlns:p14="http://schemas.microsoft.com/office/powerpoint/2010/main" val="642924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179970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9107424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</p:spTree>
    <p:extLst>
      <p:ext uri="{BB962C8B-B14F-4D97-AF65-F5344CB8AC3E}">
        <p14:creationId xmlns:p14="http://schemas.microsoft.com/office/powerpoint/2010/main" val="2983351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70971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880407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139696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7"/>
          <p:cNvSpPr>
            <a:spLocks noGrp="1"/>
          </p:cNvSpPr>
          <p:nvPr>
            <p:ph sz="quarter" idx="16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8"/>
          <p:cNvSpPr>
            <a:spLocks noGrp="1"/>
          </p:cNvSpPr>
          <p:nvPr>
            <p:ph sz="quarter" idx="17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ageSubtitle"/>
          <p:cNvSpPr>
            <a:spLocks noGrp="1"/>
          </p:cNvSpPr>
          <p:nvPr>
            <p:ph type="subTitle" sz="quarter" idx="18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79715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892808"/>
            <a:ext cx="0" cy="4480560"/>
          </a:xfrm>
          <a:prstGeom prst="line">
            <a:avLst/>
          </a:prstGeom>
          <a:ln w="9525">
            <a:solidFill>
              <a:srgbClr val="AFB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0" y="0"/>
            <a:ext cx="10689336" cy="7562089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15768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760720"/>
            <a:ext cx="1069848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3310128"/>
            <a:ext cx="8668511" cy="39319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20040" y="2926080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25654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 hasCustomPrompt="1"/>
          </p:nvPr>
        </p:nvSpPr>
        <p:spPr>
          <a:xfrm>
            <a:off x="181966" y="173736"/>
            <a:ext cx="10287000" cy="7150608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on Insert Picture to add image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181966" y="2713939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" y="5760720"/>
            <a:ext cx="1028700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310128"/>
            <a:ext cx="8668511" cy="36576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548640" y="2916936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40187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350215" y="885139"/>
            <a:ext cx="3145536" cy="4718304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reeform 12"/>
          <p:cNvSpPr>
            <a:spLocks noGrp="1"/>
          </p:cNvSpPr>
          <p:nvPr>
            <p:ph type="pic" sz="quarter" idx="11"/>
          </p:nvPr>
        </p:nvSpPr>
        <p:spPr>
          <a:xfrm>
            <a:off x="3767328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reeform 14"/>
          <p:cNvSpPr>
            <a:spLocks noGrp="1"/>
          </p:cNvSpPr>
          <p:nvPr>
            <p:ph type="pic" sz="quarter" idx="12"/>
          </p:nvPr>
        </p:nvSpPr>
        <p:spPr>
          <a:xfrm>
            <a:off x="7187184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9230868" y="547726"/>
            <a:ext cx="1106424" cy="25603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r">
              <a:lnSpc>
                <a:spcPct val="110000"/>
              </a:lnSpc>
              <a:spcBef>
                <a:spcPts val="0"/>
              </a:spcBef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50215" y="5760720"/>
            <a:ext cx="9989820" cy="338328"/>
          </a:xfrm>
        </p:spPr>
        <p:txBody>
          <a:bodyPr vert="horz" wrap="square" lIns="0" tIns="0" rIns="0" bIns="0" anchor="ctr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buFontTx/>
              <a:buNone/>
              <a:defRPr sz="1600" b="0" i="0" cap="all" spc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36183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57093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5270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4636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9193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850" b="0" i="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endParaRPr lang="en-AU" sz="900" b="0" i="0" cap="all" spc="1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</p:spPr>
        <p:txBody>
          <a:bodyPr/>
          <a:lstStyle/>
          <a:p>
            <a:r>
              <a:rPr lang="en-AU" dirty="0" err="1"/>
              <a:t>HappyHour</a:t>
            </a:r>
            <a:r>
              <a:rPr lang="en-AU" dirty="0"/>
              <a:t> Co. Company Profile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AU" sz="1400" dirty="0"/>
              <a:t>Company Profile</a:t>
            </a:r>
            <a:endParaRPr lang="en-AU" sz="1400" b="1" dirty="0"/>
          </a:p>
        </p:txBody>
      </p:sp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95528" y="1884210"/>
            <a:ext cx="4157473" cy="1965960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endParaRPr lang="en-AU" sz="9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528" y="1849704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pPr algn="ctr"/>
            <a:r>
              <a:rPr lang="en-AU" sz="1800" dirty="0">
                <a:latin typeface="Arial" panose="020B0604020202020204" pitchFamily="34" charset="0"/>
              </a:rPr>
              <a:t>Company</a:t>
            </a:r>
            <a:r>
              <a:rPr lang="en-AU" dirty="0">
                <a:latin typeface="Arial" panose="020B0604020202020204" pitchFamily="34" charset="0"/>
              </a:rPr>
              <a:t> </a:t>
            </a:r>
            <a:r>
              <a:rPr lang="en-AU" sz="1800" dirty="0">
                <a:latin typeface="Arial" panose="020B0604020202020204" pitchFamily="34" charset="0"/>
              </a:rPr>
              <a:t>Overview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3926" y="4347975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pPr algn="ctr"/>
            <a:endParaRPr lang="en-AU" sz="1800" dirty="0"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735321" y="4347975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pPr algn="ctr"/>
            <a:r>
              <a:rPr lang="en-AU" sz="1800" dirty="0">
                <a:latin typeface="Arial" panose="020B0604020202020204" pitchFamily="34" charset="0"/>
              </a:rPr>
              <a:t>Indicative valuation</a:t>
            </a:r>
          </a:p>
        </p:txBody>
      </p:sp>
      <p:sp>
        <p:nvSpPr>
          <p:cNvPr id="19" name="TextBox 18"/>
          <p:cNvSpPr txBox="1"/>
          <p:nvPr>
            <p:custDataLst>
              <p:tags r:id="rId3"/>
            </p:custDataLst>
          </p:nvPr>
        </p:nvSpPr>
        <p:spPr>
          <a:xfrm>
            <a:off x="795528" y="6605078"/>
            <a:ext cx="9107423" cy="124906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AU" sz="800" dirty="0">
                <a:solidFill>
                  <a:schemeClr val="tx2"/>
                </a:solidFill>
                <a:latin typeface="Arial" panose="020B0604020202020204" pitchFamily="34" charset="0"/>
              </a:rPr>
              <a:t>Source:</a:t>
            </a:r>
          </a:p>
        </p:txBody>
      </p:sp>
      <p:sp>
        <p:nvSpPr>
          <p:cNvPr id="46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BF356B5-4BD5-6702-08FA-4C3BA15EB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7787129"/>
              </p:ext>
            </p:extLst>
          </p:nvPr>
        </p:nvGraphicFramePr>
        <p:xfrm>
          <a:off x="5577448" y="1711452"/>
          <a:ext cx="4279391" cy="2449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1FEA5F-AE63-AD8A-0936-B63A40939388}"/>
              </a:ext>
            </a:extLst>
          </p:cNvPr>
          <p:cNvSpPr txBox="1"/>
          <p:nvPr/>
        </p:nvSpPr>
        <p:spPr>
          <a:xfrm>
            <a:off x="795528" y="1995948"/>
            <a:ext cx="4279392" cy="174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sz="1400" dirty="0"/>
              <a:t>• Founded in 1975, headquartered in Singapore</a:t>
            </a:r>
          </a:p>
          <a:p>
            <a:r>
              <a:rPr sz="1400" dirty="0"/>
              <a:t>• Leading producer and marketer of beer, spirits, and non-alcoholic beverages</a:t>
            </a:r>
          </a:p>
          <a:p>
            <a:r>
              <a:rPr sz="1400" dirty="0"/>
              <a:t>• Operations in Singapore, Malaysia, China; expansion planned in Cambodia</a:t>
            </a:r>
          </a:p>
          <a:p>
            <a:r>
              <a:rPr sz="1400" dirty="0"/>
              <a:t>• Owns facilities in Singapore &amp; China; contracts manufacturing in Malaysia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F46F79F-7997-8237-E8A3-B06E94C99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557715"/>
              </p:ext>
            </p:extLst>
          </p:nvPr>
        </p:nvGraphicFramePr>
        <p:xfrm>
          <a:off x="975048" y="4160520"/>
          <a:ext cx="3920351" cy="2569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3A38A79-DC68-515A-99D1-DE1CA900F55E}"/>
              </a:ext>
            </a:extLst>
          </p:cNvPr>
          <p:cNvSpPr txBox="1"/>
          <p:nvPr/>
        </p:nvSpPr>
        <p:spPr>
          <a:xfrm>
            <a:off x="5756967" y="4782318"/>
            <a:ext cx="3920351" cy="1141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IN" sz="1400" dirty="0"/>
              <a:t>2020 EBITDA: US$300mm</a:t>
            </a:r>
          </a:p>
          <a:p>
            <a:r>
              <a:rPr lang="en-IN" sz="1400" dirty="0"/>
              <a:t>• EV/EBITDA range: 10.0x – 11.5x</a:t>
            </a:r>
          </a:p>
          <a:p>
            <a:r>
              <a:rPr lang="en-IN" sz="1400" dirty="0"/>
              <a:t>• Valuation Range: US$3.0 – 3.45bn</a:t>
            </a:r>
          </a:p>
          <a:p>
            <a:r>
              <a:rPr lang="en-IN" sz="1400" dirty="0"/>
              <a:t>• Seller expectation: ~US$3.5bn</a:t>
            </a:r>
          </a:p>
          <a:p>
            <a:pPr algn="l">
              <a:lnSpc>
                <a:spcPct val="110000"/>
              </a:lnSpc>
            </a:pPr>
            <a:endParaRPr lang="en-IN" sz="1200" b="0" i="0" dirty="0">
              <a:solidFill>
                <a:schemeClr val="tx2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188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auction process and key workstreams</a:t>
            </a:r>
          </a:p>
        </p:txBody>
      </p:sp>
      <p:sp>
        <p:nvSpPr>
          <p:cNvPr id="9" name="PageNumber"/>
          <p:cNvSpPr txBox="1"/>
          <p:nvPr/>
        </p:nvSpPr>
        <p:spPr>
          <a:xfrm>
            <a:off x="5233101" y="6895540"/>
            <a:ext cx="222437" cy="17794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876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9938561"/>
              </p:ext>
            </p:extLst>
          </p:nvPr>
        </p:nvGraphicFramePr>
        <p:xfrm>
          <a:off x="913379" y="1745511"/>
          <a:ext cx="8861879" cy="4521397"/>
        </p:xfrm>
        <a:graphic>
          <a:graphicData uri="http://schemas.openxmlformats.org/drawingml/2006/table">
            <a:tbl>
              <a:tblPr firstRow="1" lastRow="1" bandRow="1">
                <a:tableStyleId>{640930CC-2DD5-4645-9BF9-1F0F6B9BBA25}</a:tableStyleId>
              </a:tblPr>
              <a:tblGrid>
                <a:gridCol w="1032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9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9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949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`</a:t>
                      </a: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 dirty="0">
                          <a:effectLst/>
                        </a:rPr>
                        <a:t>Date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Event</a:t>
                      </a:r>
                      <a:endParaRPr lang="en-US" sz="900" b="1" i="0" u="none" strike="noStrike" cap="none" baseline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Key workstreams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998">
                <a:tc rowSpan="3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1: Indicative Bid Phase </a:t>
                      </a:r>
                    </a:p>
                  </a:txBody>
                  <a:tcPr marL="44487" marR="88975" marT="17795" marB="0" anchor="ctr"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9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99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5227">
                <a:tc rowSpan="2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2: Final Bid Phase </a:t>
                      </a:r>
                    </a:p>
                  </a:txBody>
                  <a:tcPr marL="44487" marR="88975" marT="17795" marB="0" anchor="ctr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5227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15666" y="1964858"/>
            <a:ext cx="971616" cy="1864544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5666" y="3925356"/>
            <a:ext cx="971616" cy="2276706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FC1E82-8030-8727-AA44-382F70D869DA}"/>
              </a:ext>
            </a:extLst>
          </p:cNvPr>
          <p:cNvSpPr txBox="1"/>
          <p:nvPr/>
        </p:nvSpPr>
        <p:spPr>
          <a:xfrm>
            <a:off x="1981200" y="2052320"/>
            <a:ext cx="1117600" cy="27975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IN" sz="1200" dirty="0"/>
              <a:t>Mar 19, 2020</a:t>
            </a:r>
            <a:endParaRPr lang="en-IN" sz="12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5852E-C70A-78CC-AD3D-D8D6FF0BD64B}"/>
              </a:ext>
            </a:extLst>
          </p:cNvPr>
          <p:cNvSpPr txBox="1"/>
          <p:nvPr/>
        </p:nvSpPr>
        <p:spPr>
          <a:xfrm>
            <a:off x="3454400" y="2042160"/>
            <a:ext cx="1706880" cy="48288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200" dirty="0"/>
              <a:t>Access to Data Room Begins</a:t>
            </a:r>
            <a:endParaRPr lang="en-IN" sz="12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46B7C-622C-4F64-164A-713464EBDFCC}"/>
              </a:ext>
            </a:extLst>
          </p:cNvPr>
          <p:cNvSpPr txBox="1"/>
          <p:nvPr/>
        </p:nvSpPr>
        <p:spPr>
          <a:xfrm>
            <a:off x="6207760" y="2052320"/>
            <a:ext cx="3565212" cy="48288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200" dirty="0"/>
              <a:t>Review Information Memorandum, vendor DD, financial forecasts</a:t>
            </a:r>
            <a:endParaRPr lang="en-IN" sz="12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7F059-4256-BF7F-4C21-AF62F3E07516}"/>
              </a:ext>
            </a:extLst>
          </p:cNvPr>
          <p:cNvSpPr txBox="1"/>
          <p:nvPr/>
        </p:nvSpPr>
        <p:spPr>
          <a:xfrm>
            <a:off x="1981200" y="2760225"/>
            <a:ext cx="1270000" cy="27975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IN" sz="1200" dirty="0"/>
              <a:t>Apr 9–13, 2020</a:t>
            </a:r>
            <a:endParaRPr lang="en-IN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02571-D016-A936-359E-48EB9F837A90}"/>
              </a:ext>
            </a:extLst>
          </p:cNvPr>
          <p:cNvSpPr txBox="1"/>
          <p:nvPr/>
        </p:nvSpPr>
        <p:spPr>
          <a:xfrm>
            <a:off x="3454400" y="2655685"/>
            <a:ext cx="1706880" cy="48288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200" dirty="0"/>
              <a:t>Q&amp;A Period (Submit up to 20 Questions)</a:t>
            </a:r>
            <a:endParaRPr lang="en-IN" sz="12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115B2-401E-FBE0-C525-16CCF4B3CFF4}"/>
              </a:ext>
            </a:extLst>
          </p:cNvPr>
          <p:cNvSpPr txBox="1"/>
          <p:nvPr/>
        </p:nvSpPr>
        <p:spPr>
          <a:xfrm>
            <a:off x="6210046" y="2665845"/>
            <a:ext cx="3565212" cy="48288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200" dirty="0"/>
              <a:t>Submit Q&amp;A via provided format, responses shared confidentially</a:t>
            </a:r>
            <a:endParaRPr lang="en-IN" sz="1200" b="0" i="0" dirty="0">
              <a:solidFill>
                <a:schemeClr val="tx2"/>
              </a:solidFill>
              <a:latin typeface="Arial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1A2D1A7-D5F7-864C-5F4E-469017860887}"/>
              </a:ext>
            </a:extLst>
          </p:cNvPr>
          <p:cNvGraphicFramePr>
            <a:graphicFrameLocks noGrp="1"/>
          </p:cNvGraphicFramePr>
          <p:nvPr/>
        </p:nvGraphicFramePr>
        <p:xfrm>
          <a:off x="795338" y="3927475"/>
          <a:ext cx="9107487" cy="228600"/>
        </p:xfrm>
        <a:graphic>
          <a:graphicData uri="http://schemas.openxmlformats.org/drawingml/2006/table">
            <a:tbl>
              <a:tblPr/>
              <a:tblGrid>
                <a:gridCol w="9107487">
                  <a:extLst>
                    <a:ext uri="{9D8B030D-6E8A-4147-A177-3AD203B41FA5}">
                      <a16:colId xmlns:a16="http://schemas.microsoft.com/office/drawing/2014/main" val="3466271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47367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134805E-4690-58AD-A1D4-83D9477AAB0C}"/>
              </a:ext>
            </a:extLst>
          </p:cNvPr>
          <p:cNvSpPr txBox="1"/>
          <p:nvPr/>
        </p:nvSpPr>
        <p:spPr>
          <a:xfrm>
            <a:off x="1981200" y="4337377"/>
            <a:ext cx="1270000" cy="27975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IN" sz="1200" dirty="0"/>
              <a:t>May 13, 2020</a:t>
            </a:r>
            <a:endParaRPr lang="en-IN" sz="1200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FC4184-0FFB-FBD6-CCE7-C2D98A993DF9}"/>
              </a:ext>
            </a:extLst>
          </p:cNvPr>
          <p:cNvSpPr txBox="1"/>
          <p:nvPr/>
        </p:nvSpPr>
        <p:spPr>
          <a:xfrm>
            <a:off x="3454399" y="4156075"/>
            <a:ext cx="2072641" cy="48288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200" dirty="0"/>
              <a:t>Indicative Bid Submission Deadline (5pm HKT)</a:t>
            </a:r>
            <a:endParaRPr lang="en-IN" sz="12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F2F17-3908-C41F-E1F8-7DA7DF999C6B}"/>
              </a:ext>
            </a:extLst>
          </p:cNvPr>
          <p:cNvSpPr txBox="1"/>
          <p:nvPr/>
        </p:nvSpPr>
        <p:spPr>
          <a:xfrm>
            <a:off x="6273830" y="4156074"/>
            <a:ext cx="3565212" cy="48288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200" dirty="0"/>
              <a:t>Submit Q&amp;A via provided format, responses shared confidentially</a:t>
            </a:r>
            <a:endParaRPr lang="en-IN" sz="1200" b="0" i="0" dirty="0">
              <a:solidFill>
                <a:schemeClr val="tx2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979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HASH" val="oEPR7013YDACV1OW/yTvP98MGmsri81YEpjyvw3k9LM="/>
  <p:tag name="TEMPLATEVERSIONDATE" val="10/25/2019 15:18:15"/>
  <p:tag name="TEMPLATENAME" val="PitchPRO+"/>
  <p:tag name="PITCHPROSLIDECOUNT" val="2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5232af7-736d-4928-93a7-3c7ce97efd42"/>
  <p:tag name="SIZEANDPOSITION" val="0d50b0f8-9899-4e4a-97a7-221586b77d6b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tru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ITFEm/hamP7FeDF+j4MzTF/DY7pc/ID0CrwiQCeG6Q3ZbkYN9kw0o43kW6Qbdu+f5CAWHmEpq3so6opFXGHCIryG48dQJbTN7+RLxYoT92IlmY9cLnVg9l9DCwhF/f2iDZIf08IVowzJEguOyNt9w6Ia9jRIOwC5jUU9opnac8J4P9lPqTMZvLPgqpzFp84dej+azc4+PEbN+tlGIrwSvYVjJyvIKNT7lkvI9cvZPyJwhjEGnRaQqCxBo9SdeQvhyXb5m+K9N+NR7BWCqz/JSEV/Q37+6ZUPnBtT6cqJWkQ+nWpDks6rW7wvD0rcOL6xdN8Z6kmAynLmmv8V2poX2PesDqyBmP2TVfG4iwcBasTM3qqePhXPilyhL29VswD7M7zM/XYHLk58FQFlnI7+5m2UdTo/6UsqFC4i0x5rYtj60pko41HWMakxlfJUPX7MV3lbNZYZgDEXAnQyNO65Yc0tol0600ZJp6OXj/ggW1JeZ6cznfwrlpQBo4UwVxTWi5oHZEk/ImHbvuNYKGJCxNLw4+kR1zwQoZ0q83yPKwijhVyqbNtuyGAaTk/lDotoEJFCwGsMpMKEWpN4tAchKBEMsK/N3bzTos7Gd3IDvHQrXo13Q6YoNoRIw2VT3BbTGmRmCMLXx/FzFvknKX8JRXJzmadUbvlm8ymH6FRyMxRW+snvbqrqp8tq3umEZcudJA59gl64VL74/rXzf/o0ns/uyDUErpJoRJWuOYS+WjBLYLwsVSYAuU1tHv7N4eczqZPJFbAyUDTgaE6e8SITb5uK+oKRnm743yS+KK83U5+D0tPdgwmVUmQMLS8l9KBRNm/FP0zjXoGjzsItd+ioL8M6OrkJt1GUV8f3xzTQ0PIC1o+BZNIYxkzdxjP6SB6L3Se3by6Hi5y9p5iOpKvwF1NotQfi9sKRE8MSZ16P8Bmmtc0IqmEOTnz9eg/VYzzfJqMr6EIrlz3XRnPpzvNcc/4xnXDQmF0QL+8azIw3S3facSDcfrmnUdf2cKO63NcmZYWsNEjcvmjLx/fX/Lq13Uj3a9N9d/tB1ZiyhL+jczHAN+n+qI5aNNQmWHe4G+Czgq4MKsQ1ZJb/7ctXbcyqnJnsJyFHCYUsKYKaseAWiuLMJV2uTDMEqg7K52L1fdMFvZ5CNUe68vnq7cax0HmSlZcvdXLSnJVq5ErZyrKpE5opqm7Y7sJktZo3SqpeORyvG4A9BL4hZzkVg11kTrI0HvzQNx887fFHr+i1tOrEbrQ2cdGmrgdeaM9ahl7EVdvLN36+RXzMmhH1EfmfbRUrwnyClXO5k/E6puLBMwmQmrFixa6Q1ELmCeH5A9F/3PWAu9xLkjF0D/rrQpSZoTQX8wIhPrrmi1NrILRxVPRpGqoRfKpF+QzdeNK79eu3dy+KvC6NRW+/9Cz3gRY7nxGD75opy3EO1Ql5TSXM3PopmaboQwxT97Z5GZWMwC66kmnT9JXiYjMhwZWvqEzMrCiOCkfsXy4gX4zgzh/YVin6O70KgjxLrsHVdXxT88izm9qBqMuRfCqkN8BjCg8FeAQPw4KvgWeggCc+nLsSnMjGjEsDfPC5+Uy2bT2lUEwBq31GpV+6l0eN0MDcRWmf/qN5vcLG7zPszotglyDtlF2jiBNAkGdprcF0xbLPHyxx73J1VHQ72LXrOiYB9FoxoQOEqeGCOvS3aRduJAZJfOynCKyu4HQUrKz/qR8UIlxEETE3K7SAyZaIjn3ezYSD6JjdpyvaWsLBQLn/6y++m9pLXtfubhX3/YY6fhgsMDqixDhxVq0IU28b4cJB84gTrF+11NNZ9s1yvF8HGtc1C1KvbsQykdTSuN2X5YyyXbvXPBXBORRbJfjjST94sT5gNS81awCNBzwZ6k//PLgYNLLAEvZBXNkS9Y657vNyNb5rb0x7IeFzS5c6YOl1yDXBEiZ582Afxbcd/D0/slBquJ4phRomDISyvJty4hgzBG8qADMC0gwOKkQmLzXGCeCezhCOnc7Fr0xVQgAx4qBALHOYPrHPoxH075gNjBfboLP9Kk8eqAvfOk41c+abP+EWSI2CnzgVn/vw7UA/a5KszXyimESn811n0JuMk7HPYWfwwDVvhhQtNAi3KDQtkE7j68jXo/L06HzrzRYs7YzPSZUWSkG5kcbQfbdKTUNxaJzdDJsNikK8jrD6cPxrDFI7bpS+9DOhLPw3W0JZQV952FKIw4sUXLvSqw/dhNDW4jsOBqwQMJSG7wq7aZtT9kteEZCM/M+1YP+XdKSHBQJw4F6QT/jZO+WzUJlBz1/1gnjOeFwOmFT8ZI/aOQsQnPxe+ySqTKX96hMVllQnvdB9xWvYdATLTOvoPY3mxa+3MwpeKlVWKQtldgeV+8N2zW0mPbSbXjD4Uu3B/8FQA4NBScDoeRhmZFwY4qlzgRqlyGQHyl3zw3h+UDe8j/0pMOn/3Wuez6IeQ4gM69Ewg/ZGShUJArMBEP3qyfv0thq6YbRtVlNxDCoT7eSxuPU+WLW2akXgimBHpLsuY0A3ZIHOdLtXe4s2g/XsA0i2ndOsy73FnEVrtTgPbCRlZ1eETnNMtp6+pHSC8Dew3z99GuxQgZcK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a91b9cc0-df25-4e77-a993-c673ccc9c2a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geNo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f6697a79-f97a-4327-b638-8b63a488487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SSHAPESIZEANDPOSITIONDETAILS" val="top=165.6&amp;left=37.44&amp;height=572.46&amp;width=717.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172, 166, 162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 136, 191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Map Grey. RGB(221,220,219)">
      <a:srgbClr val="DDDCDB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  <a:custClr name="Neutral Grey. RGB(233,231,229)">
      <a:srgbClr val="E9E7E5"/>
    </a:custClr>
    <a:custClr name="40% of Ice Blue. RGB(208, 224, 232)">
      <a:srgbClr val="D0E0E8"/>
    </a:custClr>
    <a:custClr name="40% Sand. RGB(235, 224, 172)">
      <a:srgbClr val="EBE0AC"/>
    </a:custClr>
    <a:custClr name="40% Lilac. RGB(188, 190, 222)">
      <a:srgbClr val="BCBEDE"/>
    </a:custClr>
    <a:custClr name="H- Glacier Blue. RGB(221,234,237)">
      <a:srgbClr val="DDEAED"/>
    </a:custClr>
  </a:custClrLst>
  <a:extLst>
    <a:ext uri="{05A4C25C-085E-4340-85A3-A5531E510DB2}">
      <thm15:themeFamily xmlns:thm15="http://schemas.microsoft.com/office/thememl/2012/main" name="56b5bb0d-2f61-4d54-8cbf-2c285620e792.potx" id="{F6E0622A-2784-44F4-99C7-15C7C0F5D709}" vid="{0ED3CDAB-2188-4B27-AEDC-194B090485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Template_UnifiedGIB_A4</Template>
  <TotalTime>130</TotalTime>
  <Words>186</Words>
  <Application>Microsoft Office PowerPoint</Application>
  <PresentationFormat>Custom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Times New Roman</vt:lpstr>
      <vt:lpstr>Wingdings</vt:lpstr>
      <vt:lpstr>PP+ UnifiedGIB - A4</vt:lpstr>
      <vt:lpstr>HappyHour Co. Company Profile</vt:lpstr>
      <vt:lpstr>Overview of auction process and key workstreams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HappyHour Co</dc:title>
  <dc:creator>Pasupathy, Gan (CIB IBC, AUS)</dc:creator>
  <cp:lastModifiedBy>rohitdhole1201@gmail.com</cp:lastModifiedBy>
  <cp:revision>22</cp:revision>
  <dcterms:created xsi:type="dcterms:W3CDTF">2020-04-17T12:29:06Z</dcterms:created>
  <dcterms:modified xsi:type="dcterms:W3CDTF">2025-06-25T07:50:28Z</dcterms:modified>
</cp:coreProperties>
</file>