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86" y="53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Financials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FY-18</c:v>
                </c:pt>
                <c:pt idx="1">
                  <c:v>FY-19</c:v>
                </c:pt>
                <c:pt idx="2">
                  <c:v>FY-20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900</c:v>
                </c:pt>
                <c:pt idx="1">
                  <c:v>961</c:v>
                </c:pt>
                <c:pt idx="2">
                  <c:v>1071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D0-4C8E-AC16-918CB6F9EB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FY-18</c:v>
                </c:pt>
                <c:pt idx="1">
                  <c:v>FY-19</c:v>
                </c:pt>
                <c:pt idx="2">
                  <c:v>FY-20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225</c:v>
                </c:pt>
                <c:pt idx="1">
                  <c:v>250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D0-4C8E-AC16-918CB6F9EB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NPAT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FY-18</c:v>
                </c:pt>
                <c:pt idx="1">
                  <c:v>FY-19</c:v>
                </c:pt>
                <c:pt idx="2">
                  <c:v>FY-20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135</c:v>
                </c:pt>
                <c:pt idx="1">
                  <c:v>153</c:v>
                </c:pt>
                <c:pt idx="2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D0-4C8E-AC16-918CB6F9EB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1124816"/>
        <c:axId val="1201123376"/>
      </c:barChart>
      <c:catAx>
        <c:axId val="120112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23376"/>
        <c:crosses val="autoZero"/>
        <c:auto val="1"/>
        <c:lblAlgn val="ctr"/>
        <c:lblOffset val="100"/>
        <c:noMultiLvlLbl val="0"/>
      </c:catAx>
      <c:valAx>
        <c:axId val="120112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12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Stake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2-418C-A0CC-9FA874CF1E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2-418C-A0CC-9FA874CF1E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2-418C-A0CC-9FA874CF1E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Happy Family(Seller)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83-4824-8F1A-2CDA4496C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AU" sz="1400" dirty="0"/>
              <a:t>Company Profile</a:t>
            </a:r>
            <a:endParaRPr lang="en-AU" sz="1400" b="1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84210"/>
            <a:ext cx="4157473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AU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849704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pPr algn="ctr"/>
            <a:r>
              <a:rPr lang="en-AU" sz="1800" dirty="0">
                <a:latin typeface="Arial" panose="020B0604020202020204" pitchFamily="34" charset="0"/>
              </a:rPr>
              <a:t>Company</a:t>
            </a:r>
            <a:r>
              <a:rPr lang="en-AU" dirty="0">
                <a:latin typeface="Arial" panose="020B0604020202020204" pitchFamily="34" charset="0"/>
              </a:rPr>
              <a:t> </a:t>
            </a:r>
            <a:r>
              <a:rPr lang="en-AU" sz="1800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926" y="4347975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pPr algn="ctr"/>
            <a:endParaRPr lang="en-AU" sz="1800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735321" y="4347975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pPr algn="ctr"/>
            <a:r>
              <a:rPr lang="en-AU" sz="1800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F356B5-4BD5-6702-08FA-4C3BA15EB1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787129"/>
              </p:ext>
            </p:extLst>
          </p:nvPr>
        </p:nvGraphicFramePr>
        <p:xfrm>
          <a:off x="5577448" y="1711452"/>
          <a:ext cx="4279391" cy="244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1FEA5F-AE63-AD8A-0936-B63A40939388}"/>
              </a:ext>
            </a:extLst>
          </p:cNvPr>
          <p:cNvSpPr txBox="1"/>
          <p:nvPr/>
        </p:nvSpPr>
        <p:spPr>
          <a:xfrm>
            <a:off x="795528" y="1995948"/>
            <a:ext cx="4279392" cy="17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sz="1400" dirty="0"/>
              <a:t>• Founded in 1975, headquartered in Singapore</a:t>
            </a:r>
          </a:p>
          <a:p>
            <a:r>
              <a:rPr sz="1400" dirty="0"/>
              <a:t>• Leading producer and marketer of beer, spirits, and non-alcoholic beverages</a:t>
            </a:r>
          </a:p>
          <a:p>
            <a:r>
              <a:rPr sz="1400" dirty="0"/>
              <a:t>• Operations in Singapore, Malaysia, China; expansion planned in Cambodia</a:t>
            </a:r>
          </a:p>
          <a:p>
            <a:r>
              <a:rPr sz="1400" dirty="0"/>
              <a:t>• Owns facilities in Singapore &amp; China; contracts manufacturing in Malaysia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F46F79F-7997-8237-E8A3-B06E94C99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557715"/>
              </p:ext>
            </p:extLst>
          </p:nvPr>
        </p:nvGraphicFramePr>
        <p:xfrm>
          <a:off x="975048" y="4160520"/>
          <a:ext cx="3920351" cy="2569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3A38A79-DC68-515A-99D1-DE1CA900F55E}"/>
              </a:ext>
            </a:extLst>
          </p:cNvPr>
          <p:cNvSpPr txBox="1"/>
          <p:nvPr/>
        </p:nvSpPr>
        <p:spPr>
          <a:xfrm>
            <a:off x="5756967" y="4782318"/>
            <a:ext cx="3920351" cy="1141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IN" sz="1400" dirty="0"/>
              <a:t>2020 EBITDA: US$300mm</a:t>
            </a:r>
          </a:p>
          <a:p>
            <a:r>
              <a:rPr lang="en-IN" sz="1400" dirty="0"/>
              <a:t>• EV/EBITDA range: 10.0x – 11.5x</a:t>
            </a:r>
          </a:p>
          <a:p>
            <a:r>
              <a:rPr lang="en-IN" sz="1400" dirty="0"/>
              <a:t>• Valuation Range: US$3.0 – 3.45bn</a:t>
            </a:r>
          </a:p>
          <a:p>
            <a:r>
              <a:rPr lang="en-IN" sz="1400" dirty="0"/>
              <a:t>• Seller expectation: ~US$3.5bn</a:t>
            </a:r>
          </a:p>
          <a:p>
            <a:pPr algn="l">
              <a:lnSpc>
                <a:spcPct val="110000"/>
              </a:lnSpc>
            </a:pP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9938561"/>
              </p:ext>
            </p:extLst>
          </p:nvPr>
        </p:nvGraphicFramePr>
        <p:xfrm>
          <a:off x="913379" y="1745511"/>
          <a:ext cx="8861879" cy="452139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`</a:t>
                      </a: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C1E82-8030-8727-AA44-382F70D869DA}"/>
              </a:ext>
            </a:extLst>
          </p:cNvPr>
          <p:cNvSpPr txBox="1"/>
          <p:nvPr/>
        </p:nvSpPr>
        <p:spPr>
          <a:xfrm>
            <a:off x="1981200" y="2052320"/>
            <a:ext cx="1117600" cy="2797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Mar 19, 2020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5852E-C70A-78CC-AD3D-D8D6FF0BD64B}"/>
              </a:ext>
            </a:extLst>
          </p:cNvPr>
          <p:cNvSpPr txBox="1"/>
          <p:nvPr/>
        </p:nvSpPr>
        <p:spPr>
          <a:xfrm>
            <a:off x="3454400" y="2042160"/>
            <a:ext cx="1706880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Access to Data Room Begins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6B7C-622C-4F64-164A-713464EBDFCC}"/>
              </a:ext>
            </a:extLst>
          </p:cNvPr>
          <p:cNvSpPr txBox="1"/>
          <p:nvPr/>
        </p:nvSpPr>
        <p:spPr>
          <a:xfrm>
            <a:off x="6207760" y="2052320"/>
            <a:ext cx="3565212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Review Information Memorandum, vendor DD, financial forecasts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7F059-4256-BF7F-4C21-AF62F3E07516}"/>
              </a:ext>
            </a:extLst>
          </p:cNvPr>
          <p:cNvSpPr txBox="1"/>
          <p:nvPr/>
        </p:nvSpPr>
        <p:spPr>
          <a:xfrm>
            <a:off x="1981200" y="2760225"/>
            <a:ext cx="1270000" cy="2797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Apr 9–13, 2020</a:t>
            </a:r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02571-D016-A936-359E-48EB9F837A90}"/>
              </a:ext>
            </a:extLst>
          </p:cNvPr>
          <p:cNvSpPr txBox="1"/>
          <p:nvPr/>
        </p:nvSpPr>
        <p:spPr>
          <a:xfrm>
            <a:off x="3454400" y="2655685"/>
            <a:ext cx="1706880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Q&amp;A Period (Submit up to 20 Questions)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115B2-401E-FBE0-C525-16CCF4B3CFF4}"/>
              </a:ext>
            </a:extLst>
          </p:cNvPr>
          <p:cNvSpPr txBox="1"/>
          <p:nvPr/>
        </p:nvSpPr>
        <p:spPr>
          <a:xfrm>
            <a:off x="6210046" y="2665845"/>
            <a:ext cx="3565212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Submit Q&amp;A via provided format, responses shared confidentially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1A2D1A7-D5F7-864C-5F4E-469017860887}"/>
              </a:ext>
            </a:extLst>
          </p:cNvPr>
          <p:cNvGraphicFramePr>
            <a:graphicFrameLocks noGrp="1"/>
          </p:cNvGraphicFramePr>
          <p:nvPr/>
        </p:nvGraphicFramePr>
        <p:xfrm>
          <a:off x="795338" y="3927475"/>
          <a:ext cx="9107487" cy="228600"/>
        </p:xfrm>
        <a:graphic>
          <a:graphicData uri="http://schemas.openxmlformats.org/drawingml/2006/table">
            <a:tbl>
              <a:tblPr/>
              <a:tblGrid>
                <a:gridCol w="9107487">
                  <a:extLst>
                    <a:ext uri="{9D8B030D-6E8A-4147-A177-3AD203B41FA5}">
                      <a16:colId xmlns:a16="http://schemas.microsoft.com/office/drawing/2014/main" val="3466271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47367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134805E-4690-58AD-A1D4-83D9477AAB0C}"/>
              </a:ext>
            </a:extLst>
          </p:cNvPr>
          <p:cNvSpPr txBox="1"/>
          <p:nvPr/>
        </p:nvSpPr>
        <p:spPr>
          <a:xfrm>
            <a:off x="1981200" y="4337377"/>
            <a:ext cx="1270000" cy="2797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May 13, 2020</a:t>
            </a:r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FC4184-0FFB-FBD6-CCE7-C2D98A993DF9}"/>
              </a:ext>
            </a:extLst>
          </p:cNvPr>
          <p:cNvSpPr txBox="1"/>
          <p:nvPr/>
        </p:nvSpPr>
        <p:spPr>
          <a:xfrm>
            <a:off x="3454399" y="4156075"/>
            <a:ext cx="2072641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Indicative Bid Submission Deadline (5pm HKT)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F2F17-3908-C41F-E1F8-7DA7DF999C6B}"/>
              </a:ext>
            </a:extLst>
          </p:cNvPr>
          <p:cNvSpPr txBox="1"/>
          <p:nvPr/>
        </p:nvSpPr>
        <p:spPr>
          <a:xfrm>
            <a:off x="6273830" y="4156074"/>
            <a:ext cx="3565212" cy="48288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200" dirty="0"/>
              <a:t>Submit Q&amp;A via provided format, responses shared confidentially</a:t>
            </a: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130</TotalTime>
  <Words>186</Words>
  <Application>Microsoft Office PowerPoint</Application>
  <PresentationFormat>Custom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rohitdhole1201@gmail.com</cp:lastModifiedBy>
  <cp:revision>22</cp:revision>
  <dcterms:created xsi:type="dcterms:W3CDTF">2020-04-17T12:29:06Z</dcterms:created>
  <dcterms:modified xsi:type="dcterms:W3CDTF">2025-06-24T13:08:39Z</dcterms:modified>
</cp:coreProperties>
</file>