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"/>
  </p:notesMasterIdLst>
  <p:sldIdLst>
    <p:sldId id="573" r:id="rId2"/>
  </p:sldIdLst>
  <p:sldSz cx="10688638" cy="7562850"/>
  <p:notesSz cx="6805613" cy="99441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86" userDrawn="1">
          <p15:clr>
            <a:srgbClr val="A4A3A4"/>
          </p15:clr>
        </p15:guide>
        <p15:guide id="3" orient="horz" pos="2881" userDrawn="1">
          <p15:clr>
            <a:srgbClr val="A4A3A4"/>
          </p15:clr>
        </p15:guide>
        <p15:guide id="4" orient="horz" pos="3886">
          <p15:clr>
            <a:srgbClr val="A4A3A4"/>
          </p15:clr>
        </p15:guide>
        <p15:guide id="5" orient="horz" pos="4763">
          <p15:clr>
            <a:srgbClr val="A4A3A4"/>
          </p15:clr>
        </p15:guide>
        <p15:guide id="6" pos="501">
          <p15:clr>
            <a:srgbClr val="A4A3A4"/>
          </p15:clr>
        </p15:guide>
        <p15:guide id="7" pos="27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628"/>
    <a:srgbClr val="FAA338"/>
    <a:srgbClr val="E32726"/>
    <a:srgbClr val="00AB4E"/>
    <a:srgbClr val="FFCF01"/>
    <a:srgbClr val="CCEEDC"/>
    <a:srgbClr val="F9D4D4"/>
    <a:srgbClr val="6D6E6A"/>
    <a:srgbClr val="DD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3175" cmpd="sng">
              <a:solidFill>
                <a:schemeClr val="tx2"/>
              </a:solidFill>
              <a:prstDash val="sysDot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3175" cmpd="sng">
              <a:solidFill>
                <a:schemeClr val="tx2"/>
              </a:solidFill>
              <a:prstDash val="sysDot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3175" cmpd="sng">
              <a:solidFill>
                <a:schemeClr val="tx2"/>
              </a:solidFill>
              <a:prstDash val="sysDot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5" autoAdjust="0"/>
    <p:restoredTop sz="95646" autoAdjust="0"/>
  </p:normalViewPr>
  <p:slideViewPr>
    <p:cSldViewPr snapToGrid="0" snapToObjects="1">
      <p:cViewPr varScale="1">
        <p:scale>
          <a:sx n="71" d="100"/>
          <a:sy n="71" d="100"/>
        </p:scale>
        <p:origin x="1896" y="58"/>
      </p:cViewPr>
      <p:guideLst>
        <p:guide orient="horz" pos="386"/>
        <p:guide orient="horz" pos="2881"/>
        <p:guide orient="horz" pos="3886"/>
        <p:guide orient="horz" pos="4763"/>
        <p:guide pos="501"/>
        <p:guide pos="2731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61C5F-14E8-4410-8BE6-5243D4D3B60A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746125"/>
            <a:ext cx="52689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0A7F9-B7F5-425F-A913-CBE7D23874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Date"/>
          <p:cNvSpPr>
            <a:spLocks noGrp="1"/>
          </p:cNvSpPr>
          <p:nvPr>
            <p:ph type="body" idx="11" hasCustomPrompt="1"/>
          </p:nvPr>
        </p:nvSpPr>
        <p:spPr>
          <a:xfrm>
            <a:off x="4096512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6" name="Placeholder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7" name="PresentationContact"/>
          <p:cNvSpPr>
            <a:spLocks noGrp="1"/>
          </p:cNvSpPr>
          <p:nvPr>
            <p:ph type="body" sz="quarter" idx="13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1" name="BrandLogo"/>
          <p:cNvSpPr>
            <a:spLocks noGrp="1"/>
          </p:cNvSpPr>
          <p:nvPr>
            <p:ph type="clipArt" sz="quarter" idx="14" hasCustomPrompt="1"/>
          </p:nvPr>
        </p:nvSpPr>
        <p:spPr>
          <a:xfrm>
            <a:off x="8439911" y="6821424"/>
            <a:ext cx="1600200" cy="37490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[JPM BRAND]</a:t>
            </a:r>
          </a:p>
        </p:txBody>
      </p:sp>
      <p:sp>
        <p:nvSpPr>
          <p:cNvPr id="12" name="JointPitchLogo"/>
          <p:cNvSpPr>
            <a:spLocks noGrp="1"/>
          </p:cNvSpPr>
          <p:nvPr>
            <p:ph type="media" sz="quarter" idx="15" hasCustomPrompt="1"/>
          </p:nvPr>
        </p:nvSpPr>
        <p:spPr>
          <a:xfrm>
            <a:off x="8439911" y="6729984"/>
            <a:ext cx="640080" cy="283464"/>
          </a:xfrm>
          <a:prstGeom prst="rect">
            <a:avLst/>
          </a:prstGeom>
        </p:spPr>
        <p:txBody>
          <a:bodyPr vert="horz" wrap="square" lIns="36576" tIns="36576" rIns="36576" bIns="36576" anchor="b">
            <a:noAutofit/>
          </a:bodyPr>
          <a:lstStyle>
            <a:lvl1pPr marL="3175" indent="0" algn="l">
              <a:buFontTx/>
              <a:buNone/>
              <a:defRPr sz="11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[JOINT BRAND]</a:t>
            </a:r>
          </a:p>
        </p:txBody>
      </p:sp>
      <p:sp>
        <p:nvSpPr>
          <p:cNvPr id="13" name="CoverGraphic"/>
          <p:cNvSpPr>
            <a:spLocks noGrp="1"/>
          </p:cNvSpPr>
          <p:nvPr>
            <p:ph type="pic" sz="quarter" idx="16" hasCustomPrompt="1"/>
            <p:custDataLst>
              <p:tags r:id="rId1"/>
            </p:custDataLst>
          </p:nvPr>
        </p:nvSpPr>
        <p:spPr>
          <a:xfrm>
            <a:off x="795528" y="1389888"/>
            <a:ext cx="1737360" cy="27432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[COVER GRAPHIC]</a:t>
            </a:r>
          </a:p>
        </p:txBody>
      </p:sp>
      <p:sp>
        <p:nvSpPr>
          <p:cNvPr id="14" name="ClientLogo"/>
          <p:cNvSpPr>
            <a:spLocks noGrp="1"/>
          </p:cNvSpPr>
          <p:nvPr>
            <p:ph type="pic" sz="quarter" idx="17" hasCustomPrompt="1"/>
            <p:custDataLst>
              <p:tags r:id="rId2"/>
            </p:custDataLst>
          </p:nvPr>
        </p:nvSpPr>
        <p:spPr>
          <a:xfrm>
            <a:off x="795528" y="923544"/>
            <a:ext cx="3657600" cy="69494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[CLIENT LOGO]</a:t>
            </a:r>
          </a:p>
        </p:txBody>
      </p:sp>
    </p:spTree>
    <p:extLst>
      <p:ext uri="{BB962C8B-B14F-4D97-AF65-F5344CB8AC3E}">
        <p14:creationId xmlns:p14="http://schemas.microsoft.com/office/powerpoint/2010/main" val="37538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29579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03263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71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GB" sz="800" b="0" i="0" cap="all" spc="210" dirty="0">
                <a:solidFill>
                  <a:schemeClr val="tx2"/>
                </a:solidFill>
                <a:latin typeface="Arial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7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1800" b="0" i="0" dirty="0">
                <a:solidFill>
                  <a:schemeClr val="tx2"/>
                </a:solidFill>
                <a:latin typeface="Arial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GB" sz="1300" b="0" i="0" dirty="0">
                <a:solidFill>
                  <a:schemeClr val="tx2"/>
                </a:solidFill>
                <a:latin typeface="Arial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891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552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4533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709928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14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617491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220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43296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4"/>
          <p:cNvSpPr>
            <a:spLocks noGrp="1"/>
          </p:cNvSpPr>
          <p:nvPr>
            <p:ph sz="quarter" idx="14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5"/>
          <p:cNvSpPr>
            <a:spLocks noGrp="1"/>
          </p:cNvSpPr>
          <p:nvPr>
            <p:ph sz="quarter" idx="15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6"/>
          <p:cNvSpPr>
            <a:spLocks noGrp="1"/>
          </p:cNvSpPr>
          <p:nvPr>
            <p:ph sz="quarter" idx="16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7"/>
          <p:cNvSpPr>
            <a:spLocks noGrp="1"/>
          </p:cNvSpPr>
          <p:nvPr>
            <p:ph sz="quarter" idx="17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8"/>
          <p:cNvSpPr>
            <a:spLocks noGrp="1"/>
          </p:cNvSpPr>
          <p:nvPr>
            <p:ph sz="quarter" idx="18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284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527048"/>
            <a:ext cx="0" cy="507492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442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8746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048" y="1828799"/>
            <a:ext cx="8074152" cy="43434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65079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5968" y="560541"/>
            <a:ext cx="9720318" cy="339410"/>
          </a:xfrm>
        </p:spPr>
        <p:txBody>
          <a:bodyPr/>
          <a:lstStyle>
            <a:lvl1pPr>
              <a:defRPr>
                <a:solidFill>
                  <a:srgbClr val="00355F"/>
                </a:solidFill>
                <a:ea typeface="LF_Ka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971" y="899953"/>
            <a:ext cx="9708510" cy="363166"/>
          </a:xfrm>
        </p:spPr>
        <p:txBody>
          <a:bodyPr wrap="square" tIns="45680" bIns="45680">
            <a:spAutoFit/>
          </a:bodyPr>
          <a:lstStyle>
            <a:lvl1pPr>
              <a:defRPr sz="1600" b="1">
                <a:solidFill>
                  <a:schemeClr val="accent2"/>
                </a:solidFill>
                <a:ea typeface="LF_Kai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95971" y="1686812"/>
            <a:ext cx="9708510" cy="4803830"/>
          </a:xfrm>
        </p:spPr>
        <p:txBody>
          <a:bodyPr/>
          <a:lstStyle>
            <a:lvl1pPr>
              <a:defRPr>
                <a:ea typeface="LF_Kai"/>
              </a:defRPr>
            </a:lvl1pPr>
            <a:lvl2pPr>
              <a:defRPr>
                <a:ea typeface="LF_Kai"/>
              </a:defRPr>
            </a:lvl2pPr>
            <a:lvl3pPr>
              <a:defRPr>
                <a:ea typeface="LF_Kai"/>
              </a:defRPr>
            </a:lvl3pPr>
            <a:lvl4pPr>
              <a:defRPr>
                <a:ea typeface="LF_Kai"/>
              </a:defRPr>
            </a:lvl4pPr>
            <a:lvl5pPr>
              <a:defRPr>
                <a:ea typeface="LF_Ka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495971" y="6735608"/>
            <a:ext cx="9708510" cy="320088"/>
          </a:xfrm>
        </p:spPr>
        <p:txBody>
          <a:bodyPr wrap="square" tIns="137060" bIns="45686" anchor="b" anchorCtr="0">
            <a:spAutoFit/>
          </a:bodyPr>
          <a:lstStyle>
            <a:lvl1pPr marL="118784" indent="-118784">
              <a:spcBef>
                <a:spcPts val="0"/>
              </a:spcBef>
              <a:defRPr sz="800" i="1">
                <a:latin typeface="Arial" pitchFamily="34" charset="0"/>
                <a:ea typeface="LF_Kai"/>
                <a:cs typeface="Arial" pitchFamily="34" charset="0"/>
              </a:defRPr>
            </a:lvl1pPr>
            <a:lvl2pPr marL="118784" indent="-118784">
              <a:defRPr sz="800" i="1">
                <a:latin typeface="Arial" pitchFamily="34" charset="0"/>
                <a:cs typeface="Arial" pitchFamily="34" charset="0"/>
              </a:defRPr>
            </a:lvl2pPr>
            <a:lvl3pPr marL="118784" indent="-118784">
              <a:defRPr sz="800" i="1">
                <a:latin typeface="Arial" pitchFamily="34" charset="0"/>
                <a:cs typeface="Arial" pitchFamily="34" charset="0"/>
              </a:defRPr>
            </a:lvl3pPr>
            <a:lvl4pPr marL="118784" indent="-118784">
              <a:defRPr sz="800" i="1">
                <a:latin typeface="Arial" pitchFamily="34" charset="0"/>
                <a:cs typeface="Arial" pitchFamily="34" charset="0"/>
              </a:defRPr>
            </a:lvl4pPr>
            <a:lvl5pPr marL="118784" indent="-118784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3876859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665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73315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5997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746630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93328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119946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30660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493261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679919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706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7242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2073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17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09721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19699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3792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908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850" b="0" i="0" dirty="0">
              <a:solidFill>
                <a:schemeClr val="bg2"/>
              </a:solidFill>
              <a:latin typeface="Arial Narrow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900" b="0" i="0" cap="all" spc="150" dirty="0">
                <a:solidFill>
                  <a:schemeClr val="tx2"/>
                </a:solidFill>
                <a:latin typeface="Arial"/>
              </a:rPr>
              <a:t>Worldwide Brewing</a:t>
            </a:r>
          </a:p>
        </p:txBody>
      </p:sp>
      <p:sp>
        <p:nvSpPr>
          <p:cNvPr id="13" name="Rectangle 12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Illustrative DCF analysis for Happy Hour Co</a:t>
            </a:r>
          </a:p>
        </p:txBody>
      </p:sp>
      <p:sp>
        <p:nvSpPr>
          <p:cNvPr id="9" name="Subtitle 12"/>
          <p:cNvSpPr txBox="1">
            <a:spLocks/>
          </p:cNvSpPr>
          <p:nvPr/>
        </p:nvSpPr>
        <p:spPr>
          <a:xfrm>
            <a:off x="795528" y="1044458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Summary financials and cash flow</a:t>
            </a:r>
          </a:p>
        </p:txBody>
      </p:sp>
      <p:sp>
        <p:nvSpPr>
          <p:cNvPr id="12" name="Subtitle 12"/>
          <p:cNvSpPr txBox="1">
            <a:spLocks/>
          </p:cNvSpPr>
          <p:nvPr/>
        </p:nvSpPr>
        <p:spPr>
          <a:xfrm>
            <a:off x="795528" y="5344204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Net present value based on perpetuity growth method</a:t>
            </a: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>
            <a:off x="5623560" y="5610557"/>
            <a:ext cx="4279392" cy="152349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GB" sz="900" b="1" dirty="0"/>
              <a:t>Sensitising firm value ($m) and implied offer price to WACC and TGR</a:t>
            </a:r>
            <a:endParaRPr lang="en-GB" sz="900" b="1" dirty="0">
              <a:latin typeface="Arial"/>
            </a:endParaRP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795528" y="6823702"/>
            <a:ext cx="3499356" cy="107722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r>
              <a:rPr lang="en-GB" sz="700" dirty="0">
                <a:solidFill>
                  <a:schemeClr val="tx2"/>
                </a:solidFill>
              </a:rPr>
              <a:t>Source: </a:t>
            </a:r>
            <a:r>
              <a:rPr lang="en-GB" sz="700" dirty="0">
                <a:solidFill>
                  <a:srgbClr val="6D6E6A"/>
                </a:solidFill>
              </a:rPr>
              <a:t>Company Business Plan (January 2020); </a:t>
            </a:r>
            <a:r>
              <a:rPr lang="en-GB" sz="700" dirty="0">
                <a:solidFill>
                  <a:schemeClr val="tx2"/>
                </a:solidFill>
              </a:rPr>
              <a:t>Equity research; J.P. Morgan analysis</a:t>
            </a: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3180560" y="1312862"/>
            <a:ext cx="2772565" cy="4001415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1"/>
                </a:solidFill>
              </a:rPr>
              <a:t>Management estimates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6019800" y="1312861"/>
            <a:ext cx="3883158" cy="4001415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2"/>
                </a:solidFill>
              </a:rPr>
              <a:t>J.P. Morgan outside-in extrapolation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1899878" y="143032"/>
            <a:ext cx="1544180" cy="216293"/>
            <a:chOff x="814747" y="114751"/>
            <a:chExt cx="1544180" cy="216293"/>
          </a:xfrm>
        </p:grpSpPr>
        <p:sp>
          <p:nvSpPr>
            <p:cNvPr id="18" name="Rectangle 1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814747" y="114751"/>
              <a:ext cx="771191" cy="21629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576" tIns="329184" rIns="36576" bIns="329184" anchor="ctr">
              <a:noAutofit/>
            </a:bodyPr>
            <a:lstStyle/>
            <a:p>
              <a:pPr marL="0" lvl="1" algn="ctr" defTabSz="1019175">
                <a:buClr>
                  <a:srgbClr val="7397BC"/>
                </a:buClr>
                <a:buSzPct val="92000"/>
              </a:pPr>
              <a:r>
                <a:rPr lang="en-US" sz="700" dirty="0"/>
                <a:t>Broker case</a:t>
              </a:r>
            </a:p>
          </p:txBody>
        </p:sp>
        <p:sp>
          <p:nvSpPr>
            <p:cNvPr id="22" name="Rectangle 11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587736" y="114751"/>
              <a:ext cx="771191" cy="216293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36576" tIns="329184" rIns="36576" bIns="329184" anchor="ctr">
              <a:noAutofit/>
            </a:bodyPr>
            <a:lstStyle/>
            <a:p>
              <a:pPr marL="0" lvl="1" algn="ctr" defTabSz="1019175">
                <a:buClr>
                  <a:srgbClr val="7397BC"/>
                </a:buClr>
                <a:buSzPct val="92000"/>
              </a:pPr>
              <a:r>
                <a:rPr lang="en-US" sz="700" b="1" dirty="0">
                  <a:solidFill>
                    <a:schemeClr val="bg1"/>
                  </a:solidFill>
                </a:rPr>
                <a:t>Management case</a:t>
              </a:r>
            </a:p>
          </p:txBody>
        </p:sp>
      </p:grpSp>
      <p:sp>
        <p:nvSpPr>
          <p:cNvPr id="7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C289E8-E907-2A48-BC70-85B148F53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597961"/>
              </p:ext>
            </p:extLst>
          </p:nvPr>
        </p:nvGraphicFramePr>
        <p:xfrm>
          <a:off x="5623559" y="5782371"/>
          <a:ext cx="3499357" cy="997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2820">
                  <a:extLst>
                    <a:ext uri="{9D8B030D-6E8A-4147-A177-3AD203B41FA5}">
                      <a16:colId xmlns:a16="http://schemas.microsoft.com/office/drawing/2014/main" val="1722119727"/>
                    </a:ext>
                  </a:extLst>
                </a:gridCol>
                <a:gridCol w="666997">
                  <a:extLst>
                    <a:ext uri="{9D8B030D-6E8A-4147-A177-3AD203B41FA5}">
                      <a16:colId xmlns:a16="http://schemas.microsoft.com/office/drawing/2014/main" val="1192097090"/>
                    </a:ext>
                  </a:extLst>
                </a:gridCol>
                <a:gridCol w="499908">
                  <a:extLst>
                    <a:ext uri="{9D8B030D-6E8A-4147-A177-3AD203B41FA5}">
                      <a16:colId xmlns:a16="http://schemas.microsoft.com/office/drawing/2014/main" val="787676322"/>
                    </a:ext>
                  </a:extLst>
                </a:gridCol>
                <a:gridCol w="499908">
                  <a:extLst>
                    <a:ext uri="{9D8B030D-6E8A-4147-A177-3AD203B41FA5}">
                      <a16:colId xmlns:a16="http://schemas.microsoft.com/office/drawing/2014/main" val="1344011655"/>
                    </a:ext>
                  </a:extLst>
                </a:gridCol>
                <a:gridCol w="499908">
                  <a:extLst>
                    <a:ext uri="{9D8B030D-6E8A-4147-A177-3AD203B41FA5}">
                      <a16:colId xmlns:a16="http://schemas.microsoft.com/office/drawing/2014/main" val="1268732355"/>
                    </a:ext>
                  </a:extLst>
                </a:gridCol>
                <a:gridCol w="499908">
                  <a:extLst>
                    <a:ext uri="{9D8B030D-6E8A-4147-A177-3AD203B41FA5}">
                      <a16:colId xmlns:a16="http://schemas.microsoft.com/office/drawing/2014/main" val="3485774548"/>
                    </a:ext>
                  </a:extLst>
                </a:gridCol>
                <a:gridCol w="499908">
                  <a:extLst>
                    <a:ext uri="{9D8B030D-6E8A-4147-A177-3AD203B41FA5}">
                      <a16:colId xmlns:a16="http://schemas.microsoft.com/office/drawing/2014/main" val="1799910493"/>
                    </a:ext>
                  </a:extLst>
                </a:gridCol>
              </a:tblGrid>
              <a:tr h="114316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000" u="none" strike="noStrike" dirty="0">
                          <a:effectLst/>
                        </a:rPr>
                        <a:t> 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 dirty="0">
                          <a:effectLst/>
                        </a:rPr>
                        <a:t>Perpetuity Growth Rate (%)</a:t>
                      </a:r>
                      <a:endParaRPr lang="en-IN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593325"/>
                  </a:ext>
                </a:extLst>
              </a:tr>
              <a:tr h="95739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 dirty="0">
                          <a:effectLst/>
                        </a:rPr>
                        <a:t>WACC (%)</a:t>
                      </a:r>
                      <a:endParaRPr lang="en-IN" sz="10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800" u="none" strike="noStrike">
                          <a:effectLst/>
                        </a:rPr>
                        <a:t>0.00%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800" u="none" strike="noStrike" dirty="0">
                          <a:effectLst/>
                        </a:rPr>
                        <a:t>0.25% 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800" u="none" strike="noStrike" dirty="0">
                          <a:effectLst/>
                        </a:rPr>
                        <a:t>0.50% 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800" u="none" strike="noStrike" dirty="0">
                          <a:effectLst/>
                        </a:rPr>
                        <a:t>0.75% 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800" u="none" strike="noStrike">
                          <a:effectLst/>
                        </a:rPr>
                        <a:t>1.00%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92762183"/>
                  </a:ext>
                </a:extLst>
              </a:tr>
              <a:tr h="14471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800" u="none" strike="noStrike">
                          <a:effectLst/>
                        </a:rPr>
                        <a:t>7.5%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888 / 404c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905 / 412c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 dirty="0">
                          <a:effectLst/>
                        </a:rPr>
                        <a:t>923 / 421c 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 dirty="0">
                          <a:effectLst/>
                        </a:rPr>
                        <a:t>943 / 431c 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964 / 442c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00084261"/>
                  </a:ext>
                </a:extLst>
              </a:tr>
              <a:tr h="14471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800" u="none" strike="noStrike">
                          <a:effectLst/>
                        </a:rPr>
                        <a:t>8.0%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830 / 374c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 dirty="0">
                          <a:effectLst/>
                        </a:rPr>
                        <a:t>844 / 382c 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 dirty="0">
                          <a:effectLst/>
                        </a:rPr>
                        <a:t>859 / 389c 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 dirty="0">
                          <a:effectLst/>
                        </a:rPr>
                        <a:t>875 / 397c 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 dirty="0">
                          <a:effectLst/>
                        </a:rPr>
                        <a:t>893 / 406c 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99984523"/>
                  </a:ext>
                </a:extLst>
              </a:tr>
              <a:tr h="14471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800" u="none" strike="noStrike">
                          <a:effectLst/>
                        </a:rPr>
                        <a:t>8.5%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778 / 348c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790 / 355c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803 / 361c 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817 / 368c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831 / 375c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37486797"/>
                  </a:ext>
                </a:extLst>
              </a:tr>
              <a:tr h="14471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800" u="none" strike="noStrike">
                          <a:effectLst/>
                        </a:rPr>
                        <a:t>9.0%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732 / 325c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743 / 331c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754 / 336c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765 / 342c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778 / 348c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2402847"/>
                  </a:ext>
                </a:extLst>
              </a:tr>
              <a:tr h="14471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800" u="none" strike="noStrike">
                          <a:effectLst/>
                        </a:rPr>
                        <a:t>9.5%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691 / 305c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700 / 309c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710 / 314c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720 / 319c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 dirty="0">
                          <a:effectLst/>
                        </a:rPr>
                        <a:t>730 / 324c 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5431437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B58B55-5401-E848-649D-8211A56E6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603918"/>
              </p:ext>
            </p:extLst>
          </p:nvPr>
        </p:nvGraphicFramePr>
        <p:xfrm>
          <a:off x="785686" y="5595508"/>
          <a:ext cx="3499355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1317">
                  <a:extLst>
                    <a:ext uri="{9D8B030D-6E8A-4147-A177-3AD203B41FA5}">
                      <a16:colId xmlns:a16="http://schemas.microsoft.com/office/drawing/2014/main" val="845054630"/>
                    </a:ext>
                  </a:extLst>
                </a:gridCol>
                <a:gridCol w="41484">
                  <a:extLst>
                    <a:ext uri="{9D8B030D-6E8A-4147-A177-3AD203B41FA5}">
                      <a16:colId xmlns:a16="http://schemas.microsoft.com/office/drawing/2014/main" val="2626196967"/>
                    </a:ext>
                  </a:extLst>
                </a:gridCol>
                <a:gridCol w="678277">
                  <a:extLst>
                    <a:ext uri="{9D8B030D-6E8A-4147-A177-3AD203B41FA5}">
                      <a16:colId xmlns:a16="http://schemas.microsoft.com/office/drawing/2014/main" val="672305045"/>
                    </a:ext>
                  </a:extLst>
                </a:gridCol>
                <a:gridCol w="678277">
                  <a:extLst>
                    <a:ext uri="{9D8B030D-6E8A-4147-A177-3AD203B41FA5}">
                      <a16:colId xmlns:a16="http://schemas.microsoft.com/office/drawing/2014/main" val="1139463582"/>
                    </a:ext>
                  </a:extLst>
                </a:gridCol>
              </a:tblGrid>
              <a:tr h="150348">
                <a:tc rowSpan="2" gridSpan="2">
                  <a:txBody>
                    <a:bodyPr/>
                    <a:lstStyle/>
                    <a:p>
                      <a:pPr algn="l" rtl="0" fontAlgn="ctr"/>
                      <a:r>
                        <a:rPr lang="en-GB" sz="1000" u="none" strike="noStrike">
                          <a:effectLst/>
                        </a:rPr>
                        <a:t>Value Based on 8.5% WACC &amp; 0.5% TGR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 rowSpan="2"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000" u="none" strike="noStrike">
                          <a:effectLst/>
                        </a:rPr>
                        <a:t>Amount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000" u="none" strike="noStrike">
                          <a:effectLst/>
                        </a:rPr>
                        <a:t>% of 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53162292"/>
                  </a:ext>
                </a:extLst>
              </a:tr>
              <a:tr h="135283">
                <a:tc gridSpan="2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000" u="none" strike="noStrike">
                          <a:effectLst/>
                        </a:rPr>
                        <a:t>($m)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000" u="none" strike="noStrike">
                          <a:effectLst/>
                        </a:rPr>
                        <a:t>NPV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79534601"/>
                  </a:ext>
                </a:extLst>
              </a:tr>
              <a:tr h="135283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Present Value of Cashflows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 dirty="0">
                          <a:effectLst/>
                        </a:rPr>
                        <a:t>409 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50.9%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21080770"/>
                  </a:ext>
                </a:extLst>
              </a:tr>
              <a:tr h="135283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PV of Terminal Value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394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49.1%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92234989"/>
                  </a:ext>
                </a:extLst>
              </a:tr>
              <a:tr h="135283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Implied Firm NPV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803 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100.0% 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14600924"/>
                  </a:ext>
                </a:extLst>
              </a:tr>
              <a:tr h="135283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Net debt &amp; adjustments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(85)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85786365"/>
                  </a:ext>
                </a:extLst>
              </a:tr>
              <a:tr h="135283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Implied equity value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 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718 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 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14905373"/>
                  </a:ext>
                </a:extLst>
              </a:tr>
              <a:tr h="135283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Implied share price ($c)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361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92043861"/>
                  </a:ext>
                </a:extLst>
              </a:tr>
              <a:tr h="135283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% premium to current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430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u="none" strike="noStrike">
                          <a:effectLst/>
                        </a:rPr>
                        <a:t>118.8% </a:t>
                      </a:r>
                      <a:endParaRPr lang="en-IN" sz="8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0666006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E2198E-3054-55D6-E00C-322507C3C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298510"/>
              </p:ext>
            </p:extLst>
          </p:nvPr>
        </p:nvGraphicFramePr>
        <p:xfrm>
          <a:off x="795528" y="1473777"/>
          <a:ext cx="9097574" cy="3908601"/>
        </p:xfrm>
        <a:graphic>
          <a:graphicData uri="http://schemas.openxmlformats.org/drawingml/2006/table">
            <a:tbl>
              <a:tblPr/>
              <a:tblGrid>
                <a:gridCol w="434421">
                  <a:extLst>
                    <a:ext uri="{9D8B030D-6E8A-4147-A177-3AD203B41FA5}">
                      <a16:colId xmlns:a16="http://schemas.microsoft.com/office/drawing/2014/main" val="3155575334"/>
                    </a:ext>
                  </a:extLst>
                </a:gridCol>
                <a:gridCol w="547236">
                  <a:extLst>
                    <a:ext uri="{9D8B030D-6E8A-4147-A177-3AD203B41FA5}">
                      <a16:colId xmlns:a16="http://schemas.microsoft.com/office/drawing/2014/main" val="2326542989"/>
                    </a:ext>
                  </a:extLst>
                </a:gridCol>
                <a:gridCol w="547236">
                  <a:extLst>
                    <a:ext uri="{9D8B030D-6E8A-4147-A177-3AD203B41FA5}">
                      <a16:colId xmlns:a16="http://schemas.microsoft.com/office/drawing/2014/main" val="1117455022"/>
                    </a:ext>
                  </a:extLst>
                </a:gridCol>
                <a:gridCol w="412531">
                  <a:extLst>
                    <a:ext uri="{9D8B030D-6E8A-4147-A177-3AD203B41FA5}">
                      <a16:colId xmlns:a16="http://schemas.microsoft.com/office/drawing/2014/main" val="2457493985"/>
                    </a:ext>
                  </a:extLst>
                </a:gridCol>
                <a:gridCol w="412531">
                  <a:extLst>
                    <a:ext uri="{9D8B030D-6E8A-4147-A177-3AD203B41FA5}">
                      <a16:colId xmlns:a16="http://schemas.microsoft.com/office/drawing/2014/main" val="162194899"/>
                    </a:ext>
                  </a:extLst>
                </a:gridCol>
                <a:gridCol w="33676">
                  <a:extLst>
                    <a:ext uri="{9D8B030D-6E8A-4147-A177-3AD203B41FA5}">
                      <a16:colId xmlns:a16="http://schemas.microsoft.com/office/drawing/2014/main" val="1924559241"/>
                    </a:ext>
                  </a:extLst>
                </a:gridCol>
                <a:gridCol w="572492">
                  <a:extLst>
                    <a:ext uri="{9D8B030D-6E8A-4147-A177-3AD203B41FA5}">
                      <a16:colId xmlns:a16="http://schemas.microsoft.com/office/drawing/2014/main" val="2543269051"/>
                    </a:ext>
                  </a:extLst>
                </a:gridCol>
                <a:gridCol w="572492">
                  <a:extLst>
                    <a:ext uri="{9D8B030D-6E8A-4147-A177-3AD203B41FA5}">
                      <a16:colId xmlns:a16="http://schemas.microsoft.com/office/drawing/2014/main" val="1575501704"/>
                    </a:ext>
                  </a:extLst>
                </a:gridCol>
                <a:gridCol w="572492">
                  <a:extLst>
                    <a:ext uri="{9D8B030D-6E8A-4147-A177-3AD203B41FA5}">
                      <a16:colId xmlns:a16="http://schemas.microsoft.com/office/drawing/2014/main" val="3245043773"/>
                    </a:ext>
                  </a:extLst>
                </a:gridCol>
                <a:gridCol w="572492">
                  <a:extLst>
                    <a:ext uri="{9D8B030D-6E8A-4147-A177-3AD203B41FA5}">
                      <a16:colId xmlns:a16="http://schemas.microsoft.com/office/drawing/2014/main" val="1931423063"/>
                    </a:ext>
                  </a:extLst>
                </a:gridCol>
                <a:gridCol w="572492">
                  <a:extLst>
                    <a:ext uri="{9D8B030D-6E8A-4147-A177-3AD203B41FA5}">
                      <a16:colId xmlns:a16="http://schemas.microsoft.com/office/drawing/2014/main" val="3169910869"/>
                    </a:ext>
                  </a:extLst>
                </a:gridCol>
                <a:gridCol w="572492">
                  <a:extLst>
                    <a:ext uri="{9D8B030D-6E8A-4147-A177-3AD203B41FA5}">
                      <a16:colId xmlns:a16="http://schemas.microsoft.com/office/drawing/2014/main" val="1912197255"/>
                    </a:ext>
                  </a:extLst>
                </a:gridCol>
                <a:gridCol w="572492">
                  <a:extLst>
                    <a:ext uri="{9D8B030D-6E8A-4147-A177-3AD203B41FA5}">
                      <a16:colId xmlns:a16="http://schemas.microsoft.com/office/drawing/2014/main" val="2265960279"/>
                    </a:ext>
                  </a:extLst>
                </a:gridCol>
                <a:gridCol w="572492">
                  <a:extLst>
                    <a:ext uri="{9D8B030D-6E8A-4147-A177-3AD203B41FA5}">
                      <a16:colId xmlns:a16="http://schemas.microsoft.com/office/drawing/2014/main" val="3139359648"/>
                    </a:ext>
                  </a:extLst>
                </a:gridCol>
                <a:gridCol w="572492">
                  <a:extLst>
                    <a:ext uri="{9D8B030D-6E8A-4147-A177-3AD203B41FA5}">
                      <a16:colId xmlns:a16="http://schemas.microsoft.com/office/drawing/2014/main" val="1940349147"/>
                    </a:ext>
                  </a:extLst>
                </a:gridCol>
                <a:gridCol w="572492">
                  <a:extLst>
                    <a:ext uri="{9D8B030D-6E8A-4147-A177-3AD203B41FA5}">
                      <a16:colId xmlns:a16="http://schemas.microsoft.com/office/drawing/2014/main" val="4230000374"/>
                    </a:ext>
                  </a:extLst>
                </a:gridCol>
                <a:gridCol w="572492">
                  <a:extLst>
                    <a:ext uri="{9D8B030D-6E8A-4147-A177-3AD203B41FA5}">
                      <a16:colId xmlns:a16="http://schemas.microsoft.com/office/drawing/2014/main" val="656391263"/>
                    </a:ext>
                  </a:extLst>
                </a:gridCol>
                <a:gridCol w="412531">
                  <a:extLst>
                    <a:ext uri="{9D8B030D-6E8A-4147-A177-3AD203B41FA5}">
                      <a16:colId xmlns:a16="http://schemas.microsoft.com/office/drawing/2014/main" val="755940019"/>
                    </a:ext>
                  </a:extLst>
                </a:gridCol>
              </a:tblGrid>
              <a:tr h="129513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DCF Forecast Year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TV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834129"/>
                  </a:ext>
                </a:extLst>
              </a:tr>
              <a:tr h="195169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Mar YE ($m)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2020E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2021E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2022E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2023E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2024E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2025E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2026E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2027E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2028E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2029E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2030E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073880"/>
                  </a:ext>
                </a:extLst>
              </a:tr>
              <a:tr h="129513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1,149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1,256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1,354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1,447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1,443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1,471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1,498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1,522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1,543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1,562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1,577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331722"/>
                  </a:ext>
                </a:extLst>
              </a:tr>
              <a:tr h="129513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growth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7.8%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6.9%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(0.3%)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135317"/>
                  </a:ext>
                </a:extLst>
              </a:tr>
              <a:tr h="129513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EBITDA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704283"/>
                  </a:ext>
                </a:extLst>
              </a:tr>
              <a:tr h="129513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margin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7.4%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8.9%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850860"/>
                  </a:ext>
                </a:extLst>
              </a:tr>
              <a:tr h="129513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growth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(1.6%)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20.7%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11.3%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2.1%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83999"/>
                  </a:ext>
                </a:extLst>
              </a:tr>
              <a:tr h="129513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D&amp;A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(36)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(47)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(54)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(49)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(48)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293787"/>
                  </a:ext>
                </a:extLst>
              </a:tr>
              <a:tr h="1951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961787"/>
                  </a:ext>
                </a:extLst>
              </a:tr>
              <a:tr h="1951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capex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79.3%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94.4%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103.7%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109.6%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107.2%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104.7%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102.3%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99.9%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97.4%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95.0%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0078526"/>
                  </a:ext>
                </a:extLst>
              </a:tr>
              <a:tr h="129513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EBIT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8702114"/>
                  </a:ext>
                </a:extLst>
              </a:tr>
              <a:tr h="129513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margin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4.2%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4.8%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5.9%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6.0%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153726"/>
                  </a:ext>
                </a:extLst>
              </a:tr>
              <a:tr h="1951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Tax on EBIT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(9)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(12)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(13)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(14)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(14)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(16)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(16)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370435"/>
                  </a:ext>
                </a:extLst>
              </a:tr>
              <a:tr h="129513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tax rate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17.0%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747119"/>
                  </a:ext>
                </a:extLst>
              </a:tr>
              <a:tr h="129513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Capex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(51)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(50)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103611"/>
                  </a:ext>
                </a:extLst>
              </a:tr>
              <a:tr h="1951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4.1%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3.7%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3.2%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1" u="none" strike="noStrike">
                        <a:solidFill>
                          <a:srgbClr val="80808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487836"/>
                  </a:ext>
                </a:extLst>
              </a:tr>
              <a:tr h="12951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Change in NWC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639090"/>
                  </a:ext>
                </a:extLst>
              </a:tr>
              <a:tr h="12951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 Cashflows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376383"/>
                  </a:ext>
                </a:extLst>
              </a:tr>
              <a:tr h="1951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439852"/>
                  </a:ext>
                </a:extLst>
              </a:tr>
              <a:tr h="129513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Exceptional items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(18)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4274"/>
                  </a:ext>
                </a:extLst>
              </a:tr>
              <a:tr h="1951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% of revenue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1.4%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(1.7%)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1" u="none" strike="noStrike">
                          <a:solidFill>
                            <a:srgbClr val="808080"/>
                          </a:solidFill>
                          <a:effectLst/>
                          <a:latin typeface="Arial" panose="020B0604020202020204" pitchFamily="34" charset="0"/>
                        </a:rPr>
                        <a:t>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898826"/>
                  </a:ext>
                </a:extLst>
              </a:tr>
              <a:tr h="195169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Unlevered free cash flow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860497"/>
                  </a:ext>
                </a:extLst>
              </a:tr>
              <a:tr h="129513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Cashflow Timing (Years to Discount)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4396"/>
                  </a:ext>
                </a:extLst>
              </a:tr>
              <a:tr h="129513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Discount Factor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5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26559"/>
                  </a:ext>
                </a:extLst>
              </a:tr>
              <a:tr h="129513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Discounted DCF cashflows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12609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6296067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NAME" val="PitchPRO+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f828a44-ffb3-4b08-bc1b-e4e7c6e613b6"/>
  <p:tag name="UNDOENTRY" val="d4c21dc4-2617-4363-8310-61e1facb1aa6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fals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ISUNDOENTRY" val="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gIBEWbLImhdvCqlVyNl2RW4jH22vh94n/gNDImsArbpWRNLE8mN7iqpkfFutWnUt24z4eP8RZpWIJy+OQkCVtAhlUGhFxQvakpbStXiGzUSTE98x3N9dK9Y8cYcZdmsQfyRaLXL5ZDIZI8k7uhQTzZ1aTgN+0v08Tr0DnOX8U2dUJ+KkRgpMSG9dalIpZGB+ZzdZOT4NAbkxV0ZzEq8Tr65xbBy4XweP0/HHPv524vHYr5tpTvcxVQC9I2jrO2NiuZlwsMzQmeJ+q83QAMm0VN30+uWm1RyihXjrIekST0mtYRyaF7tqz6gVb5YHk/33Yz4aYSFY0jYpvo0Un0/VDJ8jSliLIAXrZlEfEz+LHPCaogAyHiDOJg9imfpYndgJG30SpHqONhgrzyU0ac8txx8vAY/DzhQtY1NlSUTsENzgdT1YWiJSBEgUjX+X8sMHMDJSmNuro5lIOf9wM9JJGL18GhKTRIFAkGHU+SiwzWC6o56W4sCU+6FUJJV51ozZ4t4dkr7Pq49T4rgiluIMiVuHCvwIFcG64347mQ3cpo7nr312Oa9J9LSMTG49Ape0RjuXl5Z+U/fvDyrHy6XG51ZT1j394b8FaurSBUsyukK9gUyUCtSf5ru9lxoXbnwYIYWtxRlRcO0VXArdirbW2zCE0Wj16eQoSDhXulZiLzhZPsH2L3UQDHx13LlOmPCRyRu53FzHZpB6wQVyLsE+hZkRJIa+oCvVJAMIKuHe8MzulAHVIz9DEJzesbuZ0fwuFoCPMYOFEiKhy0y4hIhFZKfeudDYbV/wYdurEpgn8zX8UIEgI2sEoi//+nEbevjz1U4NJnjV8CJKliedwn1717cA5eoMZmhfHkjYlgdD56+eMy51R4scrym5M1OoFVtNreVtBgudbQcTSUcRoUOYPKoh7mYl/tLYVclewmqKTBgNA9spF4FToHNUci6hQzM5ftI9L5qv6zoogZ/tKJcn3XYin2gwgSbBFwVHWhp7ihrnEN4AeagcwCk1hYKSB74pT78IR0P9qg4wwfnUwMyJoN1ut3MfOrnRLyZTL9O+DXjRZ7KqIEtSliaa7KaFrInvRs9zs6PwKDJKkxKJP2NYJFTSntPgpvTnwFs2Nhba+VJcYMHXIOO4kPMzz+EoKaKVIoDxDKOaLzeVUYdVkYAhvhSBwQduWi7avHIJs47198S+Jnzc0pkfOW7BaIAhWslk5l6K2E/gedxZJ3gF+JetszR2KQmBqZ811G557/27+KOB5RvZIRfWL7XE6hoJucA79MOHM29JhsykClJhOO68a/72n9Q40YBqYptX+6ayRY8SBFLR/Z1NrQQkZpwZ073LRBok8frshOTYM3isw+JxWkyO990pwHp2gM00hT03ZafT0uF3ylO0vD2c4IcAceUucKwtFL08wH559HrluuGhmbSJSn9ZpUsyyp7cIqivE7Ba384JXtMH9KASWAo8ojHDjOhjQlhXS9higXQsBOwawp5UAcaGcOMSXZgjHAHeDPe2oizbcl5+E3Az/pmsLNj2WKsBZ+a2v1nhiES1DX0sgnMSViJemDCCeZMMl3n2wm8vCh5/iFpJzu9+xUJm+LHtlq3/VdGRMFhZ4BFqhel2eF7k9mLTJ57UsQdCS9MMuBH0BKUZPpuKKqUVs+Grdlh1NZlUUC7aR3daHiPiYvAgJqq4h2fdDXlYIEx9IrX9ZP6SJxeR07ZqbjL9qoIyLuPhP481q3T+3nnwpOimZ+9sIAW1iRxHN51vb7lHf4gPpX0d9kYoFtqdsEV5WM4DYp4BQXk1MSz3L04i80UcDmct7edgLP95/56ulU6eQW7MCdbdVWELlsGou2siCIDkERliks5Vytu7B2z8DxtPR6kiMTALWbeAa8cjb0ceu1I0BInovlFK/AwmFiomYDUCX1U+CNk+h7Xr0KzD0M7izhaEyegVQqb0sLn8Ocz3X+dVN2sZmRjcHqJ/UjLsbOhPzyfxSnUj7SOptjReCYty8jjSBupFZCm4wJ/WkwycuClisuVXlnr+3sCdl9jJH6VCu2vbSthYATBS8qcKTKHkkBNPRyYoDi/VDFLPoBtvdAMdiljgDhGUQFISINV7xLPqI91RGSwMXet7ahguFqjfUEGHYQhtwH4ddEAFvDgNA8Ggg8Xt+DgN2Nl1/ICi7CkoqddZbbOBV9YCBdFgi3HNJfNX/N60eI7M0Ynu8MaNmF+n4MooMWFJCE0pAb8x/dtKDEyascxvsA8lU76PU0Ijs5Gd3pooeMuvuUrdoNZJPI5+6vOlOTEWY/lm9I0Wtnh5cYMVmQwfGmaldhobB2To66svHGibhCCxGIYhfmyWCzW3KoeTFVqwLMjhtQa15IDCcFJyaObAGmNFWy39WZmpELEyR+3EXnfLUMvoTkoLicZ8m5HmE9E0zg7wXs6EHYr4H9FwOHsWW1jRErHPoEfeLfwufmJ55aNO5XG6Fy89mwfNE65gyg9fASaU6t9DnTQn8DowLjEEiU4WRhs47mmOs4uk="/>
  <p:tag name="SIZEANDPOSITION" val="e51a3f24-3606-4a71-85a3-8bd5fdae5b9c"/>
  <p:tag name="PITCHPROSLIDECOU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SOUTHPAGE" val="true"/>
  <p:tag name="DISTRIBUTIONTYPE" val="External"/>
  <p:tag name="PITCHPROSLIDEID" val="573"/>
  <p:tag name="PRESENTATIONID" val="79c24579-ffe3-47dc-b441-3922fa24423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PLACEHOLDER" val="JPM_PLACEHOLDER"/>
  <p:tag name="JPM_TEXT_SIZE" val="11"/>
  <p:tag name="OBJECTTITLESHAPEID" val="5"/>
  <p:tag name="THISSHAPESIZEANDPOSITIONDETAILS" val="top=143.875&amp;left=95.81102&amp;height=144.125&amp;width=312"/>
  <p:tag name="SHAPEFONTSIZE" val="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JPM_PLACEHOLDER" val="JPM_PLACEHOLDER"/>
  <p:tag name="JPM_TEXT_SIZE" val="11"/>
  <p:tag name="OBJECTTITLESHAPEID" val="5"/>
  <p:tag name="THISSHAPESIZEANDPOSITIONDETAILS" val="top=143.875&amp;left=95.81102&amp;height=144.125&amp;width=312"/>
  <p:tag name="SHAPEFONTSIZE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lient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75,94,54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129,35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Brown. RGB(67,51,40)">
      <a:srgbClr val="433328"/>
    </a:custClr>
    <a:custClr name="Highlight 1. RGB(214,224,235)">
      <a:srgbClr val="D6E0EB"/>
    </a:custClr>
    <a:custClr name="Highlight 2. RGB(218,218,218)">
      <a:srgbClr val="DADADA"/>
    </a:custClr>
    <a:custClr name="Highlight 3. RGB(211,218,228)">
      <a:srgbClr val="D3DAE4"/>
    </a:custClr>
    <a:custClr name="Highlight 4. RGB(222,223,213)">
      <a:srgbClr val="DEDFD5"/>
    </a:custClr>
    <a:custClr name="Highlight 5. RGB(221,234,237)">
      <a:srgbClr val="DDEAED"/>
    </a:custClr>
    <a:custClr name="Highlight 6. RGB(216,215,226)">
      <a:srgbClr val="D8D7E2"/>
    </a:custClr>
    <a:custClr name="Highlight 7. RGB(221,220,219)">
      <a:srgbClr val="DDDCDB"/>
    </a:custClr>
    <a:custClr name="Highlight 8. RGB(231,217,211)">
      <a:srgbClr val="E7D9D3"/>
    </a:custClr>
    <a:custClr name="Highlight 9. RGB(221,221,223)">
      <a:srgbClr val="D3DDDF"/>
    </a:custClr>
    <a:custClr name="Highlight 10. RGB(229,233,213)">
      <a:srgbClr val="E5E9D5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16010</TotalTime>
  <Words>784</Words>
  <Application>Microsoft Office PowerPoint</Application>
  <PresentationFormat>Custom</PresentationFormat>
  <Paragraphs>391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Calibri</vt:lpstr>
      <vt:lpstr>LF_Kai</vt:lpstr>
      <vt:lpstr>Symbol</vt:lpstr>
      <vt:lpstr>Wingdings</vt:lpstr>
      <vt:lpstr>PP+ UnifiedGIB - A4</vt:lpstr>
      <vt:lpstr>Illustrative DCF analysis for Happy Hour Co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Chauhan, Soumya (CIB DCM, GBR)</dc:creator>
  <cp:lastModifiedBy>rohitdhole1201@gmail.com</cp:lastModifiedBy>
  <cp:revision>866</cp:revision>
  <cp:lastPrinted>2020-01-28T09:55:08Z</cp:lastPrinted>
  <dcterms:created xsi:type="dcterms:W3CDTF">2015-06-19T14:55:37Z</dcterms:created>
  <dcterms:modified xsi:type="dcterms:W3CDTF">2025-06-25T07:50:59Z</dcterms:modified>
</cp:coreProperties>
</file>