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73714" y="168699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6E11A5-B89E-628E-7DBF-9832ECDEB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29070"/>
              </p:ext>
            </p:extLst>
          </p:nvPr>
        </p:nvGraphicFramePr>
        <p:xfrm>
          <a:off x="5508313" y="5135897"/>
          <a:ext cx="4372825" cy="1374904"/>
        </p:xfrm>
        <a:graphic>
          <a:graphicData uri="http://schemas.openxmlformats.org/drawingml/2006/table">
            <a:tbl>
              <a:tblPr/>
              <a:tblGrid>
                <a:gridCol w="1630331">
                  <a:extLst>
                    <a:ext uri="{9D8B030D-6E8A-4147-A177-3AD203B41FA5}">
                      <a16:colId xmlns:a16="http://schemas.microsoft.com/office/drawing/2014/main" val="2792827006"/>
                    </a:ext>
                  </a:extLst>
                </a:gridCol>
                <a:gridCol w="815165">
                  <a:extLst>
                    <a:ext uri="{9D8B030D-6E8A-4147-A177-3AD203B41FA5}">
                      <a16:colId xmlns:a16="http://schemas.microsoft.com/office/drawing/2014/main" val="158953491"/>
                    </a:ext>
                  </a:extLst>
                </a:gridCol>
                <a:gridCol w="1153238">
                  <a:extLst>
                    <a:ext uri="{9D8B030D-6E8A-4147-A177-3AD203B41FA5}">
                      <a16:colId xmlns:a16="http://schemas.microsoft.com/office/drawing/2014/main" val="3341535171"/>
                    </a:ext>
                  </a:extLst>
                </a:gridCol>
                <a:gridCol w="774091">
                  <a:extLst>
                    <a:ext uri="{9D8B030D-6E8A-4147-A177-3AD203B41FA5}">
                      <a16:colId xmlns:a16="http://schemas.microsoft.com/office/drawing/2014/main" val="2066993417"/>
                    </a:ext>
                  </a:extLst>
                </a:gridCol>
              </a:tblGrid>
              <a:tr h="171863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Based on 9.0% WACC &amp; 434 / 175c TGR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($m)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NPV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05693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(24.0%)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29181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26657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97339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716246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67778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5591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1143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(29.0%)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4384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6A93D8-06BF-2846-56CA-750A3A9983AC}"/>
              </a:ext>
            </a:extLst>
          </p:cNvPr>
          <p:cNvSpPr txBox="1"/>
          <p:nvPr/>
        </p:nvSpPr>
        <p:spPr>
          <a:xfrm>
            <a:off x="795528" y="1686996"/>
            <a:ext cx="9107424" cy="278762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To: Carlos 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From: Rohit Dhole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Subject: Final Offer Consideration – Fire Incident &amp; Competitive Bid Update</a:t>
            </a:r>
          </a:p>
          <a:p>
            <a:pPr>
              <a:lnSpc>
                <a:spcPct val="110000"/>
              </a:lnSpc>
            </a:pPr>
            <a:endParaRPr lang="en-GB" sz="1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1. FY21 Disruption (Fire Impact)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Revenue revised to $1,100mm (↓4–5%), gross margin steady at 50%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FY21E EBITDA likely around $300mm (vs. $315mm prior)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Management expects full recovery by FY22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2. Strategic View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Impact is temporary, core operations and distribution intact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No sign of lasting brand or financial damage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3. Competitive Pressure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Rumoured $650mm bid appears low; possibly misreported or for partial stake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WWB’s strategic fit and synergy potential still support ~$1.85bn value for 60% stake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Proceed with the final binding offer.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Incorporate a small discount (2–3%) to reflect short-term risk but maintain strong conviction in long-term value.</a:t>
            </a:r>
            <a:endParaRPr lang="en-IN" sz="10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16097</TotalTime>
  <Words>315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rohitdhole1201@gmail.com</cp:lastModifiedBy>
  <cp:revision>879</cp:revision>
  <cp:lastPrinted>2020-01-28T09:55:08Z</cp:lastPrinted>
  <dcterms:created xsi:type="dcterms:W3CDTF">2015-06-19T14:55:37Z</dcterms:created>
  <dcterms:modified xsi:type="dcterms:W3CDTF">2025-06-24T15:57:54Z</dcterms:modified>
</cp:coreProperties>
</file>