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Montserrat Ultra-Bold Italics" charset="1" panose="00000900000000000000"/>
      <p:regular r:id="rId21"/>
    </p:embeddedFont>
    <p:embeddedFont>
      <p:font typeface="Poppins" charset="1" panose="00000500000000000000"/>
      <p:regular r:id="rId22"/>
    </p:embeddedFont>
    <p:embeddedFont>
      <p:font typeface="Montserrat Bold Italics" charset="1" panose="00000800000000000000"/>
      <p:regular r:id="rId23"/>
    </p:embeddedFont>
    <p:embeddedFont>
      <p:font typeface="Poppins Bold" charset="1" panose="00000800000000000000"/>
      <p:regular r:id="rId24"/>
    </p:embeddedFont>
    <p:embeddedFont>
      <p:font typeface="Hero" charset="1" panose="00000500000000000000"/>
      <p:regular r:id="rId25"/>
    </p:embeddedFont>
    <p:embeddedFont>
      <p:font typeface="Montserrat Ultra-Bold" charset="1" panose="00000900000000000000"/>
      <p:regular r:id="rId26"/>
    </p:embeddedFont>
    <p:embeddedFont>
      <p:font typeface="Arial" charset="1" panose="020B0502020202020204"/>
      <p:regular r:id="rId27"/>
    </p:embeddedFont>
    <p:embeddedFont>
      <p:font typeface="Arial Bold" charset="1" panose="020B08020202020202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mailto:iamrohitsinghval0@gmail.com" TargetMode="External" Type="http://schemas.openxmlformats.org/officeDocument/2006/relationships/hyperlink"/><Relationship Id="rId5" Target="../media/image20.png" Type="http://schemas.openxmlformats.org/officeDocument/2006/relationships/image"/><Relationship Id="rId6" Target="../media/image2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rive.google.com/drive/folders/1ld8wR8Kb9f6V2py050ptANm0yVQXwDn5?usp=sharing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446650" y="-212765"/>
            <a:ext cx="20950699" cy="12583207"/>
            <a:chOff x="0" y="0"/>
            <a:chExt cx="533798" cy="3206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3798" cy="320604"/>
            </a:xfrm>
            <a:custGeom>
              <a:avLst/>
              <a:gdLst/>
              <a:ahLst/>
              <a:cxnLst/>
              <a:rect r="r" b="b" t="t" l="l"/>
              <a:pathLst>
                <a:path h="320604" w="533798">
                  <a:moveTo>
                    <a:pt x="330598" y="0"/>
                  </a:moveTo>
                  <a:lnTo>
                    <a:pt x="0" y="0"/>
                  </a:lnTo>
                  <a:lnTo>
                    <a:pt x="203200" y="320604"/>
                  </a:lnTo>
                  <a:lnTo>
                    <a:pt x="533798" y="320604"/>
                  </a:lnTo>
                  <a:lnTo>
                    <a:pt x="330598" y="0"/>
                  </a:lnTo>
                  <a:close/>
                </a:path>
              </a:pathLst>
            </a:custGeom>
            <a:solidFill>
              <a:srgbClr val="034E5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330598" cy="35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392535" y="5706859"/>
            <a:ext cx="5805813" cy="4580141"/>
            <a:chOff x="0" y="0"/>
            <a:chExt cx="406400" cy="3206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400" cy="320604"/>
            </a:xfrm>
            <a:custGeom>
              <a:avLst/>
              <a:gdLst/>
              <a:ahLst/>
              <a:cxnLst/>
              <a:rect r="r" b="b" t="t" l="l"/>
              <a:pathLst>
                <a:path h="320604" w="406400">
                  <a:moveTo>
                    <a:pt x="203200" y="0"/>
                  </a:moveTo>
                  <a:lnTo>
                    <a:pt x="0" y="0"/>
                  </a:lnTo>
                  <a:lnTo>
                    <a:pt x="203200" y="320604"/>
                  </a:lnTo>
                  <a:lnTo>
                    <a:pt x="406400" y="320604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203200" cy="35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290976" y="0"/>
            <a:ext cx="3581212" cy="2825179"/>
            <a:chOff x="0" y="0"/>
            <a:chExt cx="406400" cy="3206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6400" cy="320604"/>
            </a:xfrm>
            <a:custGeom>
              <a:avLst/>
              <a:gdLst/>
              <a:ahLst/>
              <a:cxnLst/>
              <a:rect r="r" b="b" t="t" l="l"/>
              <a:pathLst>
                <a:path h="320604" w="406400">
                  <a:moveTo>
                    <a:pt x="203200" y="0"/>
                  </a:moveTo>
                  <a:lnTo>
                    <a:pt x="0" y="0"/>
                  </a:lnTo>
                  <a:lnTo>
                    <a:pt x="203200" y="320604"/>
                  </a:lnTo>
                  <a:lnTo>
                    <a:pt x="406400" y="320604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203200" cy="3587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04962" y="1676376"/>
            <a:ext cx="7375144" cy="7581924"/>
          </a:xfrm>
          <a:custGeom>
            <a:avLst/>
            <a:gdLst/>
            <a:ahLst/>
            <a:cxnLst/>
            <a:rect r="r" b="b" t="t" l="l"/>
            <a:pathLst>
              <a:path h="7581924" w="7375144">
                <a:moveTo>
                  <a:pt x="0" y="0"/>
                </a:moveTo>
                <a:lnTo>
                  <a:pt x="7375145" y="0"/>
                </a:lnTo>
                <a:lnTo>
                  <a:pt x="7375145" y="7581924"/>
                </a:lnTo>
                <a:lnTo>
                  <a:pt x="0" y="75819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750004" y="3327845"/>
            <a:ext cx="9210438" cy="3831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915"/>
              </a:lnSpc>
            </a:pPr>
            <a:r>
              <a:rPr lang="en-US" b="true" sz="10015" i="true">
                <a:solidFill>
                  <a:srgbClr val="023034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SODA SALES ANALYSIS</a:t>
            </a:r>
          </a:p>
          <a:p>
            <a:pPr algn="r">
              <a:lnSpc>
                <a:spcPts val="9915"/>
              </a:lnSpc>
            </a:pPr>
            <a:r>
              <a:rPr lang="en-US" b="true" sz="10015" i="true">
                <a:solidFill>
                  <a:srgbClr val="023034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(MMM)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355223" y="7210039"/>
            <a:ext cx="4559043" cy="786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94"/>
              </a:lnSpc>
            </a:pPr>
            <a:r>
              <a:rPr lang="en-US" sz="4424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By. ROHIT SINGH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34E55">
                <a:alpha val="100000"/>
              </a:srgbClr>
            </a:gs>
            <a:gs pos="100000">
              <a:srgbClr val="01191B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1056" y="0"/>
            <a:ext cx="16768063" cy="10287000"/>
            <a:chOff x="0" y="0"/>
            <a:chExt cx="1156123" cy="7092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0270" cy="709267"/>
            </a:xfrm>
            <a:custGeom>
              <a:avLst/>
              <a:gdLst/>
              <a:ahLst/>
              <a:cxnLst/>
              <a:rect r="r" b="b" t="t" l="l"/>
              <a:pathLst>
                <a:path h="709267" w="1150270">
                  <a:moveTo>
                    <a:pt x="921989" y="0"/>
                  </a:moveTo>
                  <a:lnTo>
                    <a:pt x="30934" y="0"/>
                  </a:lnTo>
                  <a:cubicBezTo>
                    <a:pt x="13850" y="0"/>
                    <a:pt x="0" y="13850"/>
                    <a:pt x="0" y="30934"/>
                  </a:cubicBezTo>
                  <a:lnTo>
                    <a:pt x="0" y="678333"/>
                  </a:lnTo>
                  <a:cubicBezTo>
                    <a:pt x="0" y="695417"/>
                    <a:pt x="13850" y="709267"/>
                    <a:pt x="30934" y="709267"/>
                  </a:cubicBezTo>
                  <a:lnTo>
                    <a:pt x="921989" y="709267"/>
                  </a:lnTo>
                  <a:cubicBezTo>
                    <a:pt x="941121" y="709267"/>
                    <a:pt x="958790" y="699027"/>
                    <a:pt x="968302" y="682427"/>
                  </a:cubicBezTo>
                  <a:lnTo>
                    <a:pt x="1140744" y="381474"/>
                  </a:lnTo>
                  <a:cubicBezTo>
                    <a:pt x="1150270" y="364848"/>
                    <a:pt x="1150270" y="344419"/>
                    <a:pt x="1140744" y="327793"/>
                  </a:cubicBezTo>
                  <a:lnTo>
                    <a:pt x="968302" y="26840"/>
                  </a:lnTo>
                  <a:cubicBezTo>
                    <a:pt x="958790" y="10240"/>
                    <a:pt x="941121" y="0"/>
                    <a:pt x="92198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1823" cy="747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801056" y="0"/>
            <a:ext cx="15476147" cy="10287000"/>
            <a:chOff x="0" y="0"/>
            <a:chExt cx="1067048" cy="7092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60707" cy="709267"/>
            </a:xfrm>
            <a:custGeom>
              <a:avLst/>
              <a:gdLst/>
              <a:ahLst/>
              <a:cxnLst/>
              <a:rect r="r" b="b" t="t" l="l"/>
              <a:pathLst>
                <a:path h="709267" w="1060707">
                  <a:moveTo>
                    <a:pt x="830331" y="0"/>
                  </a:moveTo>
                  <a:lnTo>
                    <a:pt x="33517" y="0"/>
                  </a:lnTo>
                  <a:cubicBezTo>
                    <a:pt x="24627" y="0"/>
                    <a:pt x="16102" y="3531"/>
                    <a:pt x="9817" y="9817"/>
                  </a:cubicBezTo>
                  <a:cubicBezTo>
                    <a:pt x="3531" y="16102"/>
                    <a:pt x="0" y="24627"/>
                    <a:pt x="0" y="33517"/>
                  </a:cubicBezTo>
                  <a:lnTo>
                    <a:pt x="0" y="675751"/>
                  </a:lnTo>
                  <a:cubicBezTo>
                    <a:pt x="0" y="684640"/>
                    <a:pt x="3531" y="693165"/>
                    <a:pt x="9817" y="699450"/>
                  </a:cubicBezTo>
                  <a:cubicBezTo>
                    <a:pt x="16102" y="705736"/>
                    <a:pt x="24627" y="709267"/>
                    <a:pt x="33517" y="709267"/>
                  </a:cubicBezTo>
                  <a:lnTo>
                    <a:pt x="830331" y="709267"/>
                  </a:lnTo>
                  <a:cubicBezTo>
                    <a:pt x="851061" y="709267"/>
                    <a:pt x="870205" y="698173"/>
                    <a:pt x="880511" y="680186"/>
                  </a:cubicBezTo>
                  <a:lnTo>
                    <a:pt x="1050385" y="383715"/>
                  </a:lnTo>
                  <a:cubicBezTo>
                    <a:pt x="1060707" y="365701"/>
                    <a:pt x="1060707" y="343566"/>
                    <a:pt x="1050385" y="325553"/>
                  </a:cubicBezTo>
                  <a:lnTo>
                    <a:pt x="880511" y="29081"/>
                  </a:lnTo>
                  <a:cubicBezTo>
                    <a:pt x="870205" y="11095"/>
                    <a:pt x="851061" y="0"/>
                    <a:pt x="83033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52748" cy="747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13110267" y="4140281"/>
            <a:ext cx="3129647" cy="2006437"/>
            <a:chOff x="0" y="0"/>
            <a:chExt cx="1191511" cy="7638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637" y="82133"/>
              <a:ext cx="1030237" cy="681752"/>
            </a:xfrm>
            <a:custGeom>
              <a:avLst/>
              <a:gdLst/>
              <a:ahLst/>
              <a:cxnLst/>
              <a:rect r="r" b="b" t="t" l="l"/>
              <a:pathLst>
                <a:path h="681752" w="1030237">
                  <a:moveTo>
                    <a:pt x="618567" y="50510"/>
                  </a:moveTo>
                  <a:lnTo>
                    <a:pt x="1007425" y="549109"/>
                  </a:lnTo>
                  <a:cubicBezTo>
                    <a:pt x="1026729" y="573860"/>
                    <a:pt x="1030237" y="607449"/>
                    <a:pt x="1016465" y="635656"/>
                  </a:cubicBezTo>
                  <a:cubicBezTo>
                    <a:pt x="1002693" y="663862"/>
                    <a:pt x="974049" y="681752"/>
                    <a:pt x="942660" y="681752"/>
                  </a:cubicBezTo>
                  <a:lnTo>
                    <a:pt x="87577" y="681752"/>
                  </a:lnTo>
                  <a:cubicBezTo>
                    <a:pt x="56188" y="681752"/>
                    <a:pt x="27544" y="663862"/>
                    <a:pt x="13772" y="635656"/>
                  </a:cubicBezTo>
                  <a:cubicBezTo>
                    <a:pt x="0" y="607449"/>
                    <a:pt x="3508" y="573860"/>
                    <a:pt x="22812" y="549109"/>
                  </a:cubicBezTo>
                  <a:lnTo>
                    <a:pt x="411669" y="50510"/>
                  </a:lnTo>
                  <a:cubicBezTo>
                    <a:pt x="436529" y="18635"/>
                    <a:pt x="474695" y="0"/>
                    <a:pt x="515118" y="0"/>
                  </a:cubicBezTo>
                  <a:cubicBezTo>
                    <a:pt x="555542" y="0"/>
                    <a:pt x="593708" y="18635"/>
                    <a:pt x="618567" y="50510"/>
                  </a:cubicBezTo>
                  <a:close/>
                </a:path>
              </a:pathLst>
            </a:custGeom>
            <a:solidFill>
              <a:srgbClr val="36846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86174" y="316561"/>
              <a:ext cx="819164" cy="392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013882" y="9111947"/>
            <a:ext cx="292706" cy="29270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339842" y="9111947"/>
            <a:ext cx="292706" cy="29270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05054" y="1996440"/>
            <a:ext cx="11469592" cy="1100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9"/>
              </a:lnSpc>
            </a:pPr>
            <a:r>
              <a:rPr lang="en-US" sz="3092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Partial Correlation - TV/Instore/Outdoor/Digital partialled out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97082" y="1162050"/>
            <a:ext cx="11505256" cy="92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9"/>
              </a:lnSpc>
            </a:pPr>
            <a:r>
              <a:rPr lang="en-US" b="true" sz="6999" i="true">
                <a:solidFill>
                  <a:srgbClr val="023034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SALES VS PROMOTIONS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05054" y="4057114"/>
            <a:ext cx="9613336" cy="4018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898" indent="-313449" lvl="1">
              <a:lnSpc>
                <a:spcPts val="4065"/>
              </a:lnSpc>
              <a:buFont typeface="Arial"/>
              <a:buChar char="•"/>
            </a:pPr>
            <a:r>
              <a:rPr lang="en-US" sz="2903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PARTIAL CORRELATION (Sales, Promotion) = 0.1298 (after removing the four media effects)</a:t>
            </a:r>
          </a:p>
          <a:p>
            <a:pPr algn="l">
              <a:lnSpc>
                <a:spcPts val="4065"/>
              </a:lnSpc>
            </a:pPr>
          </a:p>
          <a:p>
            <a:pPr algn="l" marL="626898" indent="-313449" lvl="1">
              <a:lnSpc>
                <a:spcPts val="4065"/>
              </a:lnSpc>
              <a:buFont typeface="Arial"/>
              <a:buChar char="•"/>
            </a:pPr>
            <a:r>
              <a:rPr lang="en-US" sz="2903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After removing the four media effects, partial r ≈ +0.13. → a small positive link remains, so promotions work independently but are not the primary volume driver.</a:t>
            </a:r>
          </a:p>
          <a:p>
            <a:pPr algn="just">
              <a:lnSpc>
                <a:spcPts val="4065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4E55">
                <a:alpha val="100000"/>
              </a:srgbClr>
            </a:gs>
            <a:gs pos="100000">
              <a:srgbClr val="022A2E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70921" y="-576320"/>
            <a:ext cx="19230221" cy="11792286"/>
            <a:chOff x="0" y="0"/>
            <a:chExt cx="994103" cy="60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781" y="0"/>
              <a:ext cx="974540" cy="609600"/>
            </a:xfrm>
            <a:custGeom>
              <a:avLst/>
              <a:gdLst/>
              <a:ahLst/>
              <a:cxnLst/>
              <a:rect r="r" b="b" t="t" l="l"/>
              <a:pathLst>
                <a:path h="609600" w="974540">
                  <a:moveTo>
                    <a:pt x="233678" y="0"/>
                  </a:moveTo>
                  <a:lnTo>
                    <a:pt x="944063" y="0"/>
                  </a:lnTo>
                  <a:cubicBezTo>
                    <a:pt x="953390" y="0"/>
                    <a:pt x="962149" y="4484"/>
                    <a:pt x="967602" y="12051"/>
                  </a:cubicBezTo>
                  <a:cubicBezTo>
                    <a:pt x="973056" y="19617"/>
                    <a:pt x="974540" y="29344"/>
                    <a:pt x="971591" y="38193"/>
                  </a:cubicBezTo>
                  <a:lnTo>
                    <a:pt x="793853" y="571407"/>
                  </a:lnTo>
                  <a:cubicBezTo>
                    <a:pt x="786250" y="594215"/>
                    <a:pt x="764905" y="609600"/>
                    <a:pt x="740863" y="609600"/>
                  </a:cubicBezTo>
                  <a:lnTo>
                    <a:pt x="30478" y="609600"/>
                  </a:lnTo>
                  <a:cubicBezTo>
                    <a:pt x="21151" y="609600"/>
                    <a:pt x="12392" y="605116"/>
                    <a:pt x="6938" y="597549"/>
                  </a:cubicBezTo>
                  <a:cubicBezTo>
                    <a:pt x="1484" y="589983"/>
                    <a:pt x="0" y="580256"/>
                    <a:pt x="2950" y="571407"/>
                  </a:cubicBezTo>
                  <a:lnTo>
                    <a:pt x="180688" y="38193"/>
                  </a:lnTo>
                  <a:cubicBezTo>
                    <a:pt x="188291" y="15385"/>
                    <a:pt x="209636" y="0"/>
                    <a:pt x="23367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790903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162773" y="-752643"/>
            <a:ext cx="17613926" cy="11792286"/>
            <a:chOff x="0" y="0"/>
            <a:chExt cx="910549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0679" y="0"/>
              <a:ext cx="889191" cy="609600"/>
            </a:xfrm>
            <a:custGeom>
              <a:avLst/>
              <a:gdLst/>
              <a:ahLst/>
              <a:cxnLst/>
              <a:rect r="r" b="b" t="t" l="l"/>
              <a:pathLst>
                <a:path h="609600" w="889191">
                  <a:moveTo>
                    <a:pt x="236474" y="0"/>
                  </a:moveTo>
                  <a:lnTo>
                    <a:pt x="855916" y="0"/>
                  </a:lnTo>
                  <a:cubicBezTo>
                    <a:pt x="866100" y="0"/>
                    <a:pt x="875662" y="4895"/>
                    <a:pt x="881616" y="13156"/>
                  </a:cubicBezTo>
                  <a:cubicBezTo>
                    <a:pt x="887571" y="21417"/>
                    <a:pt x="889191" y="32037"/>
                    <a:pt x="885970" y="41698"/>
                  </a:cubicBezTo>
                  <a:lnTo>
                    <a:pt x="710569" y="567902"/>
                  </a:lnTo>
                  <a:cubicBezTo>
                    <a:pt x="702268" y="592804"/>
                    <a:pt x="678965" y="609600"/>
                    <a:pt x="652716" y="609600"/>
                  </a:cubicBezTo>
                  <a:lnTo>
                    <a:pt x="33274" y="609600"/>
                  </a:lnTo>
                  <a:cubicBezTo>
                    <a:pt x="23091" y="609600"/>
                    <a:pt x="13529" y="604705"/>
                    <a:pt x="7574" y="596444"/>
                  </a:cubicBezTo>
                  <a:cubicBezTo>
                    <a:pt x="1620" y="588183"/>
                    <a:pt x="0" y="577563"/>
                    <a:pt x="3220" y="567902"/>
                  </a:cubicBezTo>
                  <a:lnTo>
                    <a:pt x="178622" y="41698"/>
                  </a:lnTo>
                  <a:cubicBezTo>
                    <a:pt x="186922" y="16796"/>
                    <a:pt x="210226" y="0"/>
                    <a:pt x="23647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707349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265525" y="7639917"/>
            <a:ext cx="2754346" cy="4131519"/>
            <a:chOff x="0" y="0"/>
            <a:chExt cx="406400" cy="609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2032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7257" y="-2018075"/>
            <a:ext cx="3201935" cy="4802903"/>
            <a:chOff x="0" y="0"/>
            <a:chExt cx="406400" cy="609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2032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613407" y="9111947"/>
            <a:ext cx="292706" cy="29270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939367" y="9111947"/>
            <a:ext cx="292706" cy="29270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3642698" y="2246428"/>
            <a:ext cx="7848722" cy="6521574"/>
          </a:xfrm>
          <a:custGeom>
            <a:avLst/>
            <a:gdLst/>
            <a:ahLst/>
            <a:cxnLst/>
            <a:rect r="r" b="b" t="t" l="l"/>
            <a:pathLst>
              <a:path h="6521574" w="7848722">
                <a:moveTo>
                  <a:pt x="0" y="0"/>
                </a:moveTo>
                <a:lnTo>
                  <a:pt x="7848722" y="0"/>
                </a:lnTo>
                <a:lnTo>
                  <a:pt x="7848722" y="6521575"/>
                </a:lnTo>
                <a:lnTo>
                  <a:pt x="0" y="65215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28225" y="3194641"/>
            <a:ext cx="5414768" cy="3924186"/>
          </a:xfrm>
          <a:custGeom>
            <a:avLst/>
            <a:gdLst/>
            <a:ahLst/>
            <a:cxnLst/>
            <a:rect r="r" b="b" t="t" l="l"/>
            <a:pathLst>
              <a:path h="3924186" w="5414768">
                <a:moveTo>
                  <a:pt x="0" y="0"/>
                </a:moveTo>
                <a:lnTo>
                  <a:pt x="5414768" y="0"/>
                </a:lnTo>
                <a:lnTo>
                  <a:pt x="5414768" y="3924186"/>
                </a:lnTo>
                <a:lnTo>
                  <a:pt x="0" y="39241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906114" y="9019988"/>
            <a:ext cx="2905258" cy="419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7"/>
              </a:lnSpc>
            </a:pPr>
            <a:r>
              <a:rPr lang="en-US" sz="2398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@reallygreatsite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232073" y="9019988"/>
            <a:ext cx="4062285" cy="419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7"/>
              </a:lnSpc>
            </a:pPr>
            <a:r>
              <a:rPr lang="en-US" sz="2398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www.reallygreatsite.com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380697" y="934452"/>
            <a:ext cx="11699292" cy="1805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29"/>
              </a:lnSpc>
            </a:pPr>
            <a:r>
              <a:rPr lang="en-US" b="true" sz="6999" i="true">
                <a:solidFill>
                  <a:srgbClr val="023034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ADVERTISING MEDIA ANALYSIS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283069" y="3346484"/>
            <a:ext cx="6022579" cy="3508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0097" indent="-360048" lvl="1">
              <a:lnSpc>
                <a:spcPts val="4669"/>
              </a:lnSpc>
              <a:buFont typeface="Arial"/>
              <a:buChar char="•"/>
            </a:pPr>
            <a:r>
              <a:rPr lang="en-US" sz="3335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The strongest (negative) association is Competitor 2’s outdoor advertising; followed by the Competitor 1's TV advertising.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48272" y="7544667"/>
            <a:ext cx="11469592" cy="1642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9"/>
              </a:lnSpc>
            </a:pPr>
            <a:r>
              <a:rPr lang="en-US" sz="3092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Note:  Competitor 2's Outdoor advertising affect our sales the most - but, Comp2OOH spends happens only twice, so there could possibly be some redundancy in the data.</a:t>
            </a: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4E55">
                <a:alpha val="100000"/>
              </a:srgbClr>
            </a:gs>
            <a:gs pos="100000">
              <a:srgbClr val="022A2E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-576320"/>
            <a:ext cx="19230221" cy="11792286"/>
            <a:chOff x="0" y="0"/>
            <a:chExt cx="994103" cy="60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781" y="0"/>
              <a:ext cx="974540" cy="609600"/>
            </a:xfrm>
            <a:custGeom>
              <a:avLst/>
              <a:gdLst/>
              <a:ahLst/>
              <a:cxnLst/>
              <a:rect r="r" b="b" t="t" l="l"/>
              <a:pathLst>
                <a:path h="609600" w="974540">
                  <a:moveTo>
                    <a:pt x="233678" y="0"/>
                  </a:moveTo>
                  <a:lnTo>
                    <a:pt x="944063" y="0"/>
                  </a:lnTo>
                  <a:cubicBezTo>
                    <a:pt x="953390" y="0"/>
                    <a:pt x="962149" y="4484"/>
                    <a:pt x="967602" y="12051"/>
                  </a:cubicBezTo>
                  <a:cubicBezTo>
                    <a:pt x="973056" y="19617"/>
                    <a:pt x="974540" y="29344"/>
                    <a:pt x="971591" y="38193"/>
                  </a:cubicBezTo>
                  <a:lnTo>
                    <a:pt x="793853" y="571407"/>
                  </a:lnTo>
                  <a:cubicBezTo>
                    <a:pt x="786250" y="594215"/>
                    <a:pt x="764905" y="609600"/>
                    <a:pt x="740863" y="609600"/>
                  </a:cubicBezTo>
                  <a:lnTo>
                    <a:pt x="30478" y="609600"/>
                  </a:lnTo>
                  <a:cubicBezTo>
                    <a:pt x="21151" y="609600"/>
                    <a:pt x="12392" y="605116"/>
                    <a:pt x="6938" y="597549"/>
                  </a:cubicBezTo>
                  <a:cubicBezTo>
                    <a:pt x="1484" y="589983"/>
                    <a:pt x="0" y="580256"/>
                    <a:pt x="2950" y="571407"/>
                  </a:cubicBezTo>
                  <a:lnTo>
                    <a:pt x="180688" y="38193"/>
                  </a:lnTo>
                  <a:cubicBezTo>
                    <a:pt x="188291" y="15385"/>
                    <a:pt x="209636" y="0"/>
                    <a:pt x="23367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790903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36847" y="-752643"/>
            <a:ext cx="17613926" cy="11792286"/>
            <a:chOff x="0" y="0"/>
            <a:chExt cx="910549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0679" y="0"/>
              <a:ext cx="889191" cy="609600"/>
            </a:xfrm>
            <a:custGeom>
              <a:avLst/>
              <a:gdLst/>
              <a:ahLst/>
              <a:cxnLst/>
              <a:rect r="r" b="b" t="t" l="l"/>
              <a:pathLst>
                <a:path h="609600" w="889191">
                  <a:moveTo>
                    <a:pt x="236474" y="0"/>
                  </a:moveTo>
                  <a:lnTo>
                    <a:pt x="855916" y="0"/>
                  </a:lnTo>
                  <a:cubicBezTo>
                    <a:pt x="866100" y="0"/>
                    <a:pt x="875662" y="4895"/>
                    <a:pt x="881616" y="13156"/>
                  </a:cubicBezTo>
                  <a:cubicBezTo>
                    <a:pt x="887571" y="21417"/>
                    <a:pt x="889191" y="32037"/>
                    <a:pt x="885970" y="41698"/>
                  </a:cubicBezTo>
                  <a:lnTo>
                    <a:pt x="710569" y="567902"/>
                  </a:lnTo>
                  <a:cubicBezTo>
                    <a:pt x="702268" y="592804"/>
                    <a:pt x="678965" y="609600"/>
                    <a:pt x="652716" y="609600"/>
                  </a:cubicBezTo>
                  <a:lnTo>
                    <a:pt x="33274" y="609600"/>
                  </a:lnTo>
                  <a:cubicBezTo>
                    <a:pt x="23091" y="609600"/>
                    <a:pt x="13529" y="604705"/>
                    <a:pt x="7574" y="596444"/>
                  </a:cubicBezTo>
                  <a:cubicBezTo>
                    <a:pt x="1620" y="588183"/>
                    <a:pt x="0" y="577563"/>
                    <a:pt x="3220" y="567902"/>
                  </a:cubicBezTo>
                  <a:lnTo>
                    <a:pt x="178622" y="41698"/>
                  </a:lnTo>
                  <a:cubicBezTo>
                    <a:pt x="186922" y="16796"/>
                    <a:pt x="210226" y="0"/>
                    <a:pt x="23647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707349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265146" y="7639917"/>
            <a:ext cx="2754346" cy="4131519"/>
            <a:chOff x="0" y="0"/>
            <a:chExt cx="406400" cy="609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2032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026878" y="-2018075"/>
            <a:ext cx="3201935" cy="4802903"/>
            <a:chOff x="0" y="0"/>
            <a:chExt cx="406400" cy="609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2032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087155" y="9111947"/>
            <a:ext cx="292706" cy="29270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413115" y="9111947"/>
            <a:ext cx="292706" cy="29270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115322" y="4542108"/>
            <a:ext cx="777715" cy="777715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196260" y="4542108"/>
            <a:ext cx="777715" cy="777715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-980924" y="1028700"/>
            <a:ext cx="5572653" cy="8129866"/>
          </a:xfrm>
          <a:custGeom>
            <a:avLst/>
            <a:gdLst/>
            <a:ahLst/>
            <a:cxnLst/>
            <a:rect r="r" b="b" t="t" l="l"/>
            <a:pathLst>
              <a:path h="8129866" w="5572653">
                <a:moveTo>
                  <a:pt x="0" y="0"/>
                </a:moveTo>
                <a:lnTo>
                  <a:pt x="5572654" y="0"/>
                </a:lnTo>
                <a:lnTo>
                  <a:pt x="5572654" y="8129866"/>
                </a:lnTo>
                <a:lnTo>
                  <a:pt x="0" y="8129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5698410" y="4542108"/>
            <a:ext cx="9566735" cy="5475697"/>
          </a:xfrm>
          <a:custGeom>
            <a:avLst/>
            <a:gdLst/>
            <a:ahLst/>
            <a:cxnLst/>
            <a:rect r="r" b="b" t="t" l="l"/>
            <a:pathLst>
              <a:path h="5475697" w="9566735">
                <a:moveTo>
                  <a:pt x="0" y="0"/>
                </a:moveTo>
                <a:lnTo>
                  <a:pt x="9566736" y="0"/>
                </a:lnTo>
                <a:lnTo>
                  <a:pt x="9566736" y="5475697"/>
                </a:lnTo>
                <a:lnTo>
                  <a:pt x="0" y="54756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1006545" y="383376"/>
            <a:ext cx="6683888" cy="1301130"/>
          </a:xfrm>
          <a:custGeom>
            <a:avLst/>
            <a:gdLst/>
            <a:ahLst/>
            <a:cxnLst/>
            <a:rect r="r" b="b" t="t" l="l"/>
            <a:pathLst>
              <a:path h="1301130" w="6683888">
                <a:moveTo>
                  <a:pt x="0" y="0"/>
                </a:moveTo>
                <a:lnTo>
                  <a:pt x="6683888" y="0"/>
                </a:lnTo>
                <a:lnTo>
                  <a:pt x="6683888" y="1301130"/>
                </a:lnTo>
                <a:lnTo>
                  <a:pt x="0" y="13011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9705821" y="9019988"/>
            <a:ext cx="4062285" cy="419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7"/>
              </a:lnSpc>
            </a:pPr>
            <a:r>
              <a:rPr lang="en-US" sz="2398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www.reallygreatsite.com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724420" y="630555"/>
            <a:ext cx="9838781" cy="92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29"/>
              </a:lnSpc>
            </a:pPr>
            <a:r>
              <a:rPr lang="en-US" b="true" sz="6999" i="true">
                <a:solidFill>
                  <a:srgbClr val="023034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ADSTOCK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465503" y="1834363"/>
            <a:ext cx="10393374" cy="2627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327" indent="-323663" lvl="1">
              <a:lnSpc>
                <a:spcPts val="4197"/>
              </a:lnSpc>
              <a:buFont typeface="Arial"/>
              <a:buChar char="•"/>
            </a:pPr>
            <a:r>
              <a:rPr lang="en-US" sz="2998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0 ≤ L ≤ 1 ; carry over effect : L=0.7 (70% of adstock from the previous month is retained in the current month)</a:t>
            </a:r>
          </a:p>
          <a:p>
            <a:pPr algn="just" marL="647327" indent="-323663" lvl="1">
              <a:lnSpc>
                <a:spcPts val="4197"/>
              </a:lnSpc>
              <a:buFont typeface="Arial"/>
              <a:buChar char="•"/>
            </a:pPr>
            <a:r>
              <a:rPr lang="en-US" sz="2998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n &gt; 0 ; (n=2)</a:t>
            </a:r>
          </a:p>
          <a:p>
            <a:pPr algn="just" marL="647327" indent="-323663" lvl="1">
              <a:lnSpc>
                <a:spcPts val="4197"/>
              </a:lnSpc>
              <a:buFont typeface="Arial"/>
              <a:buChar char="•"/>
            </a:pPr>
            <a:r>
              <a:rPr lang="en-US" sz="2998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k &gt; 0 ; (k=1000)</a:t>
            </a:r>
          </a:p>
        </p:txBody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4E55">
                <a:alpha val="100000"/>
              </a:srgbClr>
            </a:gs>
            <a:gs pos="100000">
              <a:srgbClr val="022A2E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7063" y="1829312"/>
            <a:ext cx="6369938" cy="6758555"/>
          </a:xfrm>
          <a:custGeom>
            <a:avLst/>
            <a:gdLst/>
            <a:ahLst/>
            <a:cxnLst/>
            <a:rect r="r" b="b" t="t" l="l"/>
            <a:pathLst>
              <a:path h="6758555" w="6369938">
                <a:moveTo>
                  <a:pt x="0" y="0"/>
                </a:moveTo>
                <a:lnTo>
                  <a:pt x="6369937" y="0"/>
                </a:lnTo>
                <a:lnTo>
                  <a:pt x="6369937" y="6758555"/>
                </a:lnTo>
                <a:lnTo>
                  <a:pt x="0" y="67585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643450" y="-514350"/>
            <a:ext cx="9623374" cy="11445880"/>
            <a:chOff x="0" y="0"/>
            <a:chExt cx="2534551" cy="30145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34551" cy="3014553"/>
            </a:xfrm>
            <a:custGeom>
              <a:avLst/>
              <a:gdLst/>
              <a:ahLst/>
              <a:cxnLst/>
              <a:rect r="r" b="b" t="t" l="l"/>
              <a:pathLst>
                <a:path h="3014553" w="2534551">
                  <a:moveTo>
                    <a:pt x="0" y="0"/>
                  </a:moveTo>
                  <a:lnTo>
                    <a:pt x="2534551" y="0"/>
                  </a:lnTo>
                  <a:lnTo>
                    <a:pt x="2534551" y="3014553"/>
                  </a:lnTo>
                  <a:lnTo>
                    <a:pt x="0" y="3014553"/>
                  </a:lnTo>
                  <a:close/>
                </a:path>
              </a:pathLst>
            </a:custGeom>
            <a:gradFill rotWithShape="true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534551" cy="3052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674541" y="-579440"/>
            <a:ext cx="12255356" cy="11445880"/>
            <a:chOff x="0" y="0"/>
            <a:chExt cx="3227748" cy="30145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27748" cy="3014553"/>
            </a:xfrm>
            <a:custGeom>
              <a:avLst/>
              <a:gdLst/>
              <a:ahLst/>
              <a:cxnLst/>
              <a:rect r="r" b="b" t="t" l="l"/>
              <a:pathLst>
                <a:path h="3014553" w="3227748">
                  <a:moveTo>
                    <a:pt x="0" y="0"/>
                  </a:moveTo>
                  <a:lnTo>
                    <a:pt x="3227748" y="0"/>
                  </a:lnTo>
                  <a:lnTo>
                    <a:pt x="3227748" y="3014553"/>
                  </a:lnTo>
                  <a:lnTo>
                    <a:pt x="0" y="301455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227748" cy="3052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77063" y="2317820"/>
            <a:ext cx="6584159" cy="124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68"/>
              </a:lnSpc>
            </a:pPr>
            <a:r>
              <a:rPr lang="en-US" sz="9200" b="true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SUMMARY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19311" y="669821"/>
            <a:ext cx="9968038" cy="9291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2135" indent="-336068" lvl="1">
              <a:lnSpc>
                <a:spcPts val="4358"/>
              </a:lnSpc>
              <a:buFont typeface="Arial"/>
              <a:buChar char="•"/>
            </a:pPr>
            <a:r>
              <a:rPr lang="en-US" sz="3113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Seasonality : 0.77 (Strong Positive Correlation)</a:t>
            </a:r>
          </a:p>
          <a:p>
            <a:pPr algn="just" marL="672135" indent="-336068" lvl="1">
              <a:lnSpc>
                <a:spcPts val="4358"/>
              </a:lnSpc>
              <a:buFont typeface="Arial"/>
              <a:buChar char="•"/>
            </a:pPr>
            <a:r>
              <a:rPr lang="en-US" sz="3113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Trend with slope : 55L per month</a:t>
            </a:r>
          </a:p>
          <a:p>
            <a:pPr algn="just" marL="672135" indent="-336068" lvl="1">
              <a:lnSpc>
                <a:spcPts val="4358"/>
              </a:lnSpc>
              <a:buFont typeface="Arial"/>
              <a:buChar char="•"/>
            </a:pPr>
            <a:r>
              <a:rPr lang="en-US" sz="3113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Correlation (SalesVol, Media) :</a:t>
            </a:r>
          </a:p>
          <a:p>
            <a:pPr algn="just" marL="1344270" indent="-448090" lvl="2">
              <a:lnSpc>
                <a:spcPts val="4358"/>
              </a:lnSpc>
              <a:buFont typeface="Arial"/>
              <a:buChar char="⚬"/>
            </a:pPr>
            <a:r>
              <a:rPr lang="en-US" sz="3113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TV :  0.342</a:t>
            </a:r>
          </a:p>
          <a:p>
            <a:pPr algn="just" marL="1344270" indent="-448090" lvl="2">
              <a:lnSpc>
                <a:spcPts val="4358"/>
              </a:lnSpc>
              <a:buFont typeface="Arial"/>
              <a:buChar char="⚬"/>
            </a:pPr>
            <a:r>
              <a:rPr lang="en-US" sz="3113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Instore Ads : 0.3501 </a:t>
            </a:r>
          </a:p>
          <a:p>
            <a:pPr algn="just" marL="1344270" indent="-448090" lvl="2">
              <a:lnSpc>
                <a:spcPts val="4358"/>
              </a:lnSpc>
              <a:buFont typeface="Arial"/>
              <a:buChar char="⚬"/>
            </a:pPr>
            <a:r>
              <a:rPr lang="en-US" sz="3113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OutdoorAds : 0.4492 (Strongest)</a:t>
            </a:r>
          </a:p>
          <a:p>
            <a:pPr algn="just" marL="1344270" indent="-448090" lvl="2">
              <a:lnSpc>
                <a:spcPts val="4358"/>
              </a:lnSpc>
              <a:buFont typeface="Arial"/>
              <a:buChar char="⚬"/>
            </a:pPr>
            <a:r>
              <a:rPr lang="en-US" sz="3113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Digital : 0.0781 (Weakest)</a:t>
            </a:r>
          </a:p>
          <a:p>
            <a:pPr algn="just" marL="672135" indent="-336068" lvl="1">
              <a:lnSpc>
                <a:spcPts val="4358"/>
              </a:lnSpc>
              <a:buFont typeface="Arial"/>
              <a:buChar char="•"/>
            </a:pPr>
            <a:r>
              <a:rPr lang="en-US" sz="3113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Correlation (SalesVol, Price) : -0.4474 (Strong Negative)</a:t>
            </a:r>
          </a:p>
          <a:p>
            <a:pPr algn="just" marL="672135" indent="-336068" lvl="1">
              <a:lnSpc>
                <a:spcPts val="4358"/>
              </a:lnSpc>
              <a:buFont typeface="Arial"/>
              <a:buChar char="•"/>
            </a:pPr>
            <a:r>
              <a:rPr lang="en-US" sz="3113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Correlation (SalesVol, Promotion) : 0.1457</a:t>
            </a:r>
          </a:p>
          <a:p>
            <a:pPr algn="just" marL="672135" indent="-336068" lvl="1">
              <a:lnSpc>
                <a:spcPts val="4358"/>
              </a:lnSpc>
              <a:buFont typeface="Arial"/>
              <a:buChar char="•"/>
            </a:pPr>
            <a:r>
              <a:rPr lang="en-US" sz="3113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PARTIAL CORRELATION (Sales, Promotion) = 0.1298 (after removing the four media effects)</a:t>
            </a:r>
          </a:p>
          <a:p>
            <a:pPr algn="just" marL="672135" indent="-336068" lvl="1">
              <a:lnSpc>
                <a:spcPts val="4358"/>
              </a:lnSpc>
              <a:buFont typeface="Arial"/>
              <a:buChar char="•"/>
            </a:pPr>
            <a:r>
              <a:rPr lang="en-US" sz="3113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Competitor Media effect: </a:t>
            </a:r>
          </a:p>
          <a:p>
            <a:pPr algn="just" marL="1344270" indent="-448090" lvl="2">
              <a:lnSpc>
                <a:spcPts val="4358"/>
              </a:lnSpc>
              <a:buFont typeface="Arial"/>
              <a:buChar char="⚬"/>
            </a:pPr>
            <a:r>
              <a:rPr lang="en-US" sz="3113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Competitor 2's OOH : Correlation = -0.34048</a:t>
            </a:r>
          </a:p>
          <a:p>
            <a:pPr algn="just" marL="1344270" indent="-448090" lvl="2">
              <a:lnSpc>
                <a:spcPts val="4358"/>
              </a:lnSpc>
              <a:buFont typeface="Arial"/>
              <a:buChar char="⚬"/>
            </a:pPr>
            <a:r>
              <a:rPr lang="en-US" sz="3113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Competitor 1's TV : Correlation = -0.23961</a:t>
            </a:r>
          </a:p>
          <a:p>
            <a:pPr algn="just">
              <a:lnSpc>
                <a:spcPts val="4358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34E55">
                <a:alpha val="100000"/>
              </a:srgbClr>
            </a:gs>
            <a:gs pos="100000">
              <a:srgbClr val="022A2E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1228694" cy="6911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981" y="0"/>
              <a:ext cx="1214733" cy="691141"/>
            </a:xfrm>
            <a:custGeom>
              <a:avLst/>
              <a:gdLst/>
              <a:ahLst/>
              <a:cxnLst/>
              <a:rect r="r" b="b" t="t" l="l"/>
              <a:pathLst>
                <a:path h="691141" w="1214733">
                  <a:moveTo>
                    <a:pt x="982530" y="0"/>
                  </a:moveTo>
                  <a:lnTo>
                    <a:pt x="232202" y="0"/>
                  </a:lnTo>
                  <a:cubicBezTo>
                    <a:pt x="209908" y="0"/>
                    <a:pt x="189280" y="11801"/>
                    <a:pt x="177980" y="31018"/>
                  </a:cubicBezTo>
                  <a:lnTo>
                    <a:pt x="11258" y="314552"/>
                  </a:lnTo>
                  <a:cubicBezTo>
                    <a:pt x="0" y="333699"/>
                    <a:pt x="0" y="357442"/>
                    <a:pt x="11258" y="376589"/>
                  </a:cubicBezTo>
                  <a:lnTo>
                    <a:pt x="177980" y="660122"/>
                  </a:lnTo>
                  <a:cubicBezTo>
                    <a:pt x="189280" y="679340"/>
                    <a:pt x="209908" y="691141"/>
                    <a:pt x="232202" y="691141"/>
                  </a:cubicBezTo>
                  <a:lnTo>
                    <a:pt x="982530" y="691141"/>
                  </a:lnTo>
                  <a:cubicBezTo>
                    <a:pt x="1004824" y="691141"/>
                    <a:pt x="1025452" y="679340"/>
                    <a:pt x="1036753" y="660122"/>
                  </a:cubicBezTo>
                  <a:lnTo>
                    <a:pt x="1203474" y="376589"/>
                  </a:lnTo>
                  <a:cubicBezTo>
                    <a:pt x="1214733" y="357442"/>
                    <a:pt x="1214733" y="333699"/>
                    <a:pt x="1203474" y="314552"/>
                  </a:cubicBezTo>
                  <a:lnTo>
                    <a:pt x="1036753" y="31018"/>
                  </a:lnTo>
                  <a:cubicBezTo>
                    <a:pt x="1025452" y="11801"/>
                    <a:pt x="1004824" y="0"/>
                    <a:pt x="98253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52400" y="-38100"/>
              <a:ext cx="923894" cy="729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8987" y="0"/>
            <a:ext cx="16570027" cy="10287000"/>
            <a:chOff x="0" y="0"/>
            <a:chExt cx="1113271" cy="6911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9064" y="0"/>
              <a:ext cx="1095143" cy="691141"/>
            </a:xfrm>
            <a:custGeom>
              <a:avLst/>
              <a:gdLst/>
              <a:ahLst/>
              <a:cxnLst/>
              <a:rect r="r" b="b" t="t" l="l"/>
              <a:pathLst>
                <a:path h="691141" w="1095143">
                  <a:moveTo>
                    <a:pt x="854285" y="0"/>
                  </a:moveTo>
                  <a:lnTo>
                    <a:pt x="240858" y="0"/>
                  </a:lnTo>
                  <a:cubicBezTo>
                    <a:pt x="211911" y="0"/>
                    <a:pt x="185126" y="15322"/>
                    <a:pt x="170453" y="40276"/>
                  </a:cubicBezTo>
                  <a:lnTo>
                    <a:pt x="14619" y="305295"/>
                  </a:lnTo>
                  <a:cubicBezTo>
                    <a:pt x="0" y="330155"/>
                    <a:pt x="0" y="360985"/>
                    <a:pt x="14619" y="385846"/>
                  </a:cubicBezTo>
                  <a:lnTo>
                    <a:pt x="170453" y="650865"/>
                  </a:lnTo>
                  <a:cubicBezTo>
                    <a:pt x="185126" y="675818"/>
                    <a:pt x="211911" y="691141"/>
                    <a:pt x="240858" y="691141"/>
                  </a:cubicBezTo>
                  <a:lnTo>
                    <a:pt x="854285" y="691141"/>
                  </a:lnTo>
                  <a:cubicBezTo>
                    <a:pt x="883232" y="691141"/>
                    <a:pt x="910017" y="675818"/>
                    <a:pt x="924690" y="650865"/>
                  </a:cubicBezTo>
                  <a:lnTo>
                    <a:pt x="1080524" y="385846"/>
                  </a:lnTo>
                  <a:cubicBezTo>
                    <a:pt x="1095143" y="360985"/>
                    <a:pt x="1095143" y="330155"/>
                    <a:pt x="1080524" y="305295"/>
                  </a:cubicBezTo>
                  <a:lnTo>
                    <a:pt x="924690" y="40276"/>
                  </a:lnTo>
                  <a:cubicBezTo>
                    <a:pt x="910017" y="15322"/>
                    <a:pt x="883232" y="0"/>
                    <a:pt x="85428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52400" y="-38100"/>
              <a:ext cx="808471" cy="729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76516">
            <a:off x="-1436216" y="3859813"/>
            <a:ext cx="4067192" cy="2567373"/>
            <a:chOff x="0" y="0"/>
            <a:chExt cx="812800" cy="5130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5264" y="55233"/>
              <a:ext cx="702272" cy="457839"/>
            </a:xfrm>
            <a:custGeom>
              <a:avLst/>
              <a:gdLst/>
              <a:ahLst/>
              <a:cxnLst/>
              <a:rect r="r" b="b" t="t" l="l"/>
              <a:pathLst>
                <a:path h="457839" w="702272">
                  <a:moveTo>
                    <a:pt x="422050" y="34295"/>
                  </a:moveTo>
                  <a:lnTo>
                    <a:pt x="686622" y="368311"/>
                  </a:lnTo>
                  <a:cubicBezTo>
                    <a:pt x="699775" y="384917"/>
                    <a:pt x="702272" y="407582"/>
                    <a:pt x="693049" y="426652"/>
                  </a:cubicBezTo>
                  <a:cubicBezTo>
                    <a:pt x="683827" y="445723"/>
                    <a:pt x="664509" y="457839"/>
                    <a:pt x="643326" y="457839"/>
                  </a:cubicBezTo>
                  <a:lnTo>
                    <a:pt x="58946" y="457839"/>
                  </a:lnTo>
                  <a:cubicBezTo>
                    <a:pt x="37763" y="457839"/>
                    <a:pt x="18445" y="445723"/>
                    <a:pt x="9223" y="426652"/>
                  </a:cubicBezTo>
                  <a:cubicBezTo>
                    <a:pt x="0" y="407582"/>
                    <a:pt x="2497" y="384917"/>
                    <a:pt x="15650" y="368311"/>
                  </a:cubicBezTo>
                  <a:lnTo>
                    <a:pt x="280222" y="34295"/>
                  </a:lnTo>
                  <a:cubicBezTo>
                    <a:pt x="297381" y="12632"/>
                    <a:pt x="323501" y="0"/>
                    <a:pt x="351136" y="0"/>
                  </a:cubicBezTo>
                  <a:cubicBezTo>
                    <a:pt x="378771" y="0"/>
                    <a:pt x="404891" y="12632"/>
                    <a:pt x="422050" y="34295"/>
                  </a:cubicBezTo>
                  <a:close/>
                </a:path>
              </a:pathLst>
            </a:custGeom>
            <a:solidFill>
              <a:srgbClr val="36846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27000" y="200112"/>
              <a:ext cx="558800" cy="27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5701965" y="3887879"/>
            <a:ext cx="4067192" cy="2567373"/>
            <a:chOff x="0" y="0"/>
            <a:chExt cx="812800" cy="5130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55264" y="55233"/>
              <a:ext cx="702272" cy="457839"/>
            </a:xfrm>
            <a:custGeom>
              <a:avLst/>
              <a:gdLst/>
              <a:ahLst/>
              <a:cxnLst/>
              <a:rect r="r" b="b" t="t" l="l"/>
              <a:pathLst>
                <a:path h="457839" w="702272">
                  <a:moveTo>
                    <a:pt x="422050" y="34295"/>
                  </a:moveTo>
                  <a:lnTo>
                    <a:pt x="686622" y="368311"/>
                  </a:lnTo>
                  <a:cubicBezTo>
                    <a:pt x="699775" y="384917"/>
                    <a:pt x="702272" y="407582"/>
                    <a:pt x="693049" y="426652"/>
                  </a:cubicBezTo>
                  <a:cubicBezTo>
                    <a:pt x="683827" y="445723"/>
                    <a:pt x="664509" y="457839"/>
                    <a:pt x="643326" y="457839"/>
                  </a:cubicBezTo>
                  <a:lnTo>
                    <a:pt x="58946" y="457839"/>
                  </a:lnTo>
                  <a:cubicBezTo>
                    <a:pt x="37763" y="457839"/>
                    <a:pt x="18445" y="445723"/>
                    <a:pt x="9223" y="426652"/>
                  </a:cubicBezTo>
                  <a:cubicBezTo>
                    <a:pt x="0" y="407582"/>
                    <a:pt x="2497" y="384917"/>
                    <a:pt x="15650" y="368311"/>
                  </a:cubicBezTo>
                  <a:lnTo>
                    <a:pt x="280222" y="34295"/>
                  </a:lnTo>
                  <a:cubicBezTo>
                    <a:pt x="297381" y="12632"/>
                    <a:pt x="323501" y="0"/>
                    <a:pt x="351136" y="0"/>
                  </a:cubicBezTo>
                  <a:cubicBezTo>
                    <a:pt x="378771" y="0"/>
                    <a:pt x="404891" y="12632"/>
                    <a:pt x="422050" y="34295"/>
                  </a:cubicBezTo>
                  <a:close/>
                </a:path>
              </a:pathLst>
            </a:custGeom>
            <a:solidFill>
              <a:srgbClr val="36846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200112"/>
              <a:ext cx="558800" cy="27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303525" y="9111947"/>
            <a:ext cx="292706" cy="29270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629485" y="9111947"/>
            <a:ext cx="292706" cy="29270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671843" y="3290086"/>
            <a:ext cx="13419112" cy="5968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743" indent="-337872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Ramp up  marketing before seasonal peaks.</a:t>
            </a:r>
          </a:p>
          <a:p>
            <a:pPr algn="l" marL="675743" indent="-337872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Trend &gt;0 —investment in expansion is justified.</a:t>
            </a:r>
          </a:p>
          <a:p>
            <a:pPr algn="l" marL="675743" indent="-337872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DigitalAds media needs a review.</a:t>
            </a:r>
          </a:p>
          <a:p>
            <a:pPr algn="l" marL="675743" indent="-337872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Price is negatively correlated with Sales Volume. A reduction could boost demand.</a:t>
            </a:r>
          </a:p>
          <a:p>
            <a:pPr algn="l" marL="675743" indent="-337872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Promotions affect sales, independent of advertising, Continue!</a:t>
            </a:r>
          </a:p>
          <a:p>
            <a:pPr algn="l" marL="675743" indent="-337872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Outdoor ads by Competitor 1 most strongly cannibalize our volumes, need strategy.</a:t>
            </a:r>
          </a:p>
          <a:p>
            <a:pPr algn="l" marL="675743" indent="-337872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Use Adstock in media models to reflect actual impact better than raw GRP.</a:t>
            </a:r>
          </a:p>
          <a:p>
            <a:pPr algn="just">
              <a:lnSpc>
                <a:spcPts val="4381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3391372" y="801130"/>
            <a:ext cx="11505256" cy="1805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9"/>
              </a:lnSpc>
            </a:pPr>
            <a:r>
              <a:rPr lang="en-US" b="true" sz="6999" i="true">
                <a:solidFill>
                  <a:srgbClr val="023034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STRATEGIC RECOMMENDATIONS</a:t>
            </a:r>
          </a:p>
        </p:txBody>
      </p:sp>
    </p:spTree>
  </p:cSld>
  <p:clrMapOvr>
    <a:masterClrMapping/>
  </p:clrMapOvr>
  <p:transition spd="slow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006150">
            <a:off x="-2513831" y="6289103"/>
            <a:ext cx="20049626" cy="19165163"/>
            <a:chOff x="0" y="0"/>
            <a:chExt cx="5280560" cy="50476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80560" cy="5047615"/>
            </a:xfrm>
            <a:custGeom>
              <a:avLst/>
              <a:gdLst/>
              <a:ahLst/>
              <a:cxnLst/>
              <a:rect r="r" b="b" t="t" l="l"/>
              <a:pathLst>
                <a:path h="5047615" w="5280560">
                  <a:moveTo>
                    <a:pt x="0" y="0"/>
                  </a:moveTo>
                  <a:lnTo>
                    <a:pt x="5280560" y="0"/>
                  </a:lnTo>
                  <a:lnTo>
                    <a:pt x="5280560" y="5047615"/>
                  </a:lnTo>
                  <a:lnTo>
                    <a:pt x="0" y="5047615"/>
                  </a:lnTo>
                  <a:close/>
                </a:path>
              </a:pathLst>
            </a:custGeom>
            <a:gradFill rotWithShape="true">
              <a:gsLst>
                <a:gs pos="0">
                  <a:srgbClr val="034E55">
                    <a:alpha val="100000"/>
                  </a:srgbClr>
                </a:gs>
                <a:gs pos="33333">
                  <a:srgbClr val="7EA4C3">
                    <a:alpha val="100000"/>
                  </a:srgbClr>
                </a:gs>
                <a:gs pos="66667">
                  <a:srgbClr val="034E55">
                    <a:alpha val="100000"/>
                  </a:srgbClr>
                </a:gs>
                <a:gs pos="100000">
                  <a:srgbClr val="0307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5280560" cy="5028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261452" y="8528816"/>
            <a:ext cx="3402253" cy="753749"/>
            <a:chOff x="0" y="0"/>
            <a:chExt cx="887526" cy="1966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87526" cy="196626"/>
            </a:xfrm>
            <a:custGeom>
              <a:avLst/>
              <a:gdLst/>
              <a:ahLst/>
              <a:cxnLst/>
              <a:rect r="r" b="b" t="t" l="l"/>
              <a:pathLst>
                <a:path h="196626" w="887526">
                  <a:moveTo>
                    <a:pt x="47786" y="0"/>
                  </a:moveTo>
                  <a:lnTo>
                    <a:pt x="839740" y="0"/>
                  </a:lnTo>
                  <a:cubicBezTo>
                    <a:pt x="866131" y="0"/>
                    <a:pt x="887526" y="21395"/>
                    <a:pt x="887526" y="47786"/>
                  </a:cubicBezTo>
                  <a:lnTo>
                    <a:pt x="887526" y="148840"/>
                  </a:lnTo>
                  <a:cubicBezTo>
                    <a:pt x="887526" y="161514"/>
                    <a:pt x="882491" y="173668"/>
                    <a:pt x="873530" y="182630"/>
                  </a:cubicBezTo>
                  <a:cubicBezTo>
                    <a:pt x="864568" y="191592"/>
                    <a:pt x="852414" y="196626"/>
                    <a:pt x="839740" y="196626"/>
                  </a:cubicBezTo>
                  <a:lnTo>
                    <a:pt x="47786" y="196626"/>
                  </a:lnTo>
                  <a:cubicBezTo>
                    <a:pt x="21395" y="196626"/>
                    <a:pt x="0" y="175232"/>
                    <a:pt x="0" y="148840"/>
                  </a:cubicBezTo>
                  <a:lnTo>
                    <a:pt x="0" y="47786"/>
                  </a:lnTo>
                  <a:cubicBezTo>
                    <a:pt x="0" y="21395"/>
                    <a:pt x="21395" y="0"/>
                    <a:pt x="477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887526" cy="177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273928" y="8787385"/>
            <a:ext cx="2052548" cy="255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17"/>
              </a:lnSpc>
            </a:pPr>
            <a:r>
              <a:rPr lang="en-US" sz="183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+91-9173948488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644635" y="8672461"/>
            <a:ext cx="416511" cy="416511"/>
          </a:xfrm>
          <a:custGeom>
            <a:avLst/>
            <a:gdLst/>
            <a:ahLst/>
            <a:cxnLst/>
            <a:rect r="r" b="b" t="t" l="l"/>
            <a:pathLst>
              <a:path h="416511" w="416511">
                <a:moveTo>
                  <a:pt x="0" y="0"/>
                </a:moveTo>
                <a:lnTo>
                  <a:pt x="416511" y="0"/>
                </a:lnTo>
                <a:lnTo>
                  <a:pt x="416511" y="416512"/>
                </a:lnTo>
                <a:lnTo>
                  <a:pt x="0" y="416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8852308" y="8528816"/>
            <a:ext cx="4844588" cy="753749"/>
            <a:chOff x="0" y="0"/>
            <a:chExt cx="1182410" cy="18396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82410" cy="183966"/>
            </a:xfrm>
            <a:custGeom>
              <a:avLst/>
              <a:gdLst/>
              <a:ahLst/>
              <a:cxnLst/>
              <a:rect r="r" b="b" t="t" l="l"/>
              <a:pathLst>
                <a:path h="183966" w="1182410">
                  <a:moveTo>
                    <a:pt x="33559" y="0"/>
                  </a:moveTo>
                  <a:lnTo>
                    <a:pt x="1148851" y="0"/>
                  </a:lnTo>
                  <a:cubicBezTo>
                    <a:pt x="1167385" y="0"/>
                    <a:pt x="1182410" y="15025"/>
                    <a:pt x="1182410" y="33559"/>
                  </a:cubicBezTo>
                  <a:lnTo>
                    <a:pt x="1182410" y="150407"/>
                  </a:lnTo>
                  <a:cubicBezTo>
                    <a:pt x="1182410" y="159307"/>
                    <a:pt x="1178874" y="167843"/>
                    <a:pt x="1172581" y="174137"/>
                  </a:cubicBezTo>
                  <a:cubicBezTo>
                    <a:pt x="1166287" y="180431"/>
                    <a:pt x="1157751" y="183966"/>
                    <a:pt x="1148851" y="183966"/>
                  </a:cubicBezTo>
                  <a:lnTo>
                    <a:pt x="33559" y="183966"/>
                  </a:lnTo>
                  <a:cubicBezTo>
                    <a:pt x="24659" y="183966"/>
                    <a:pt x="16123" y="180431"/>
                    <a:pt x="9829" y="174137"/>
                  </a:cubicBezTo>
                  <a:cubicBezTo>
                    <a:pt x="3536" y="167843"/>
                    <a:pt x="0" y="159307"/>
                    <a:pt x="0" y="150407"/>
                  </a:cubicBezTo>
                  <a:lnTo>
                    <a:pt x="0" y="33559"/>
                  </a:lnTo>
                  <a:cubicBezTo>
                    <a:pt x="0" y="24659"/>
                    <a:pt x="3536" y="16123"/>
                    <a:pt x="9829" y="9829"/>
                  </a:cubicBezTo>
                  <a:cubicBezTo>
                    <a:pt x="16123" y="3536"/>
                    <a:pt x="24659" y="0"/>
                    <a:pt x="3355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19050"/>
              <a:ext cx="1182410" cy="1649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924951" y="8778690"/>
            <a:ext cx="3372004" cy="279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8"/>
              </a:lnSpc>
            </a:pPr>
            <a:r>
              <a:rPr lang="en-US" sz="1964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 tooltip="mailto:iamrohitsinghval0@gmail.com"/>
              </a:rPr>
              <a:t>iamrohitsingh0val@gmail.com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9296528" y="8683861"/>
            <a:ext cx="445174" cy="445174"/>
          </a:xfrm>
          <a:custGeom>
            <a:avLst/>
            <a:gdLst/>
            <a:ahLst/>
            <a:cxnLst/>
            <a:rect r="r" b="b" t="t" l="l"/>
            <a:pathLst>
              <a:path h="445174" w="445174">
                <a:moveTo>
                  <a:pt x="0" y="0"/>
                </a:moveTo>
                <a:lnTo>
                  <a:pt x="445174" y="0"/>
                </a:lnTo>
                <a:lnTo>
                  <a:pt x="445174" y="445174"/>
                </a:lnTo>
                <a:lnTo>
                  <a:pt x="0" y="445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080871" y="4001801"/>
            <a:ext cx="14126257" cy="222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51"/>
              </a:lnSpc>
            </a:pPr>
            <a:r>
              <a:rPr lang="en-US" b="true" sz="14279" spc="-5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Thank you</a:t>
            </a:r>
          </a:p>
        </p:txBody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34E55">
                <a:alpha val="100000"/>
              </a:srgbClr>
            </a:gs>
            <a:gs pos="100000">
              <a:srgbClr val="022A2E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826990" y="-6894518"/>
            <a:ext cx="14634020" cy="18288000"/>
            <a:chOff x="0" y="0"/>
            <a:chExt cx="1416528" cy="17702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2481" cy="1770222"/>
            </a:xfrm>
            <a:custGeom>
              <a:avLst/>
              <a:gdLst/>
              <a:ahLst/>
              <a:cxnLst/>
              <a:rect r="r" b="b" t="t" l="l"/>
              <a:pathLst>
                <a:path h="1770222" w="1412481">
                  <a:moveTo>
                    <a:pt x="1160425" y="0"/>
                  </a:moveTo>
                  <a:lnTo>
                    <a:pt x="52904" y="0"/>
                  </a:lnTo>
                  <a:cubicBezTo>
                    <a:pt x="38873" y="0"/>
                    <a:pt x="25416" y="5574"/>
                    <a:pt x="15495" y="15495"/>
                  </a:cubicBezTo>
                  <a:cubicBezTo>
                    <a:pt x="5574" y="25416"/>
                    <a:pt x="0" y="38873"/>
                    <a:pt x="0" y="52904"/>
                  </a:cubicBezTo>
                  <a:lnTo>
                    <a:pt x="0" y="1717319"/>
                  </a:lnTo>
                  <a:cubicBezTo>
                    <a:pt x="0" y="1746536"/>
                    <a:pt x="23686" y="1770222"/>
                    <a:pt x="52904" y="1770222"/>
                  </a:cubicBezTo>
                  <a:lnTo>
                    <a:pt x="1160425" y="1770222"/>
                  </a:lnTo>
                  <a:cubicBezTo>
                    <a:pt x="1191384" y="1770222"/>
                    <a:pt x="1218238" y="1748835"/>
                    <a:pt x="1225166" y="1718660"/>
                  </a:cubicBezTo>
                  <a:lnTo>
                    <a:pt x="1404691" y="936673"/>
                  </a:lnTo>
                  <a:cubicBezTo>
                    <a:pt x="1412481" y="902740"/>
                    <a:pt x="1412481" y="867482"/>
                    <a:pt x="1404691" y="833549"/>
                  </a:cubicBezTo>
                  <a:lnTo>
                    <a:pt x="1225166" y="51562"/>
                  </a:lnTo>
                  <a:cubicBezTo>
                    <a:pt x="1218238" y="21388"/>
                    <a:pt x="1191384" y="0"/>
                    <a:pt x="116042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02228" cy="1808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1559971" y="-8091393"/>
            <a:ext cx="15168058" cy="18288000"/>
            <a:chOff x="0" y="0"/>
            <a:chExt cx="1468221" cy="1770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64317" cy="1770222"/>
            </a:xfrm>
            <a:custGeom>
              <a:avLst/>
              <a:gdLst/>
              <a:ahLst/>
              <a:cxnLst/>
              <a:rect r="r" b="b" t="t" l="l"/>
              <a:pathLst>
                <a:path h="1770222" w="1464317">
                  <a:moveTo>
                    <a:pt x="1213980" y="0"/>
                  </a:moveTo>
                  <a:lnTo>
                    <a:pt x="51041" y="0"/>
                  </a:lnTo>
                  <a:cubicBezTo>
                    <a:pt x="37504" y="0"/>
                    <a:pt x="24522" y="5378"/>
                    <a:pt x="14950" y="14950"/>
                  </a:cubicBezTo>
                  <a:cubicBezTo>
                    <a:pt x="5378" y="24522"/>
                    <a:pt x="0" y="37504"/>
                    <a:pt x="0" y="51041"/>
                  </a:cubicBezTo>
                  <a:lnTo>
                    <a:pt x="0" y="1719181"/>
                  </a:lnTo>
                  <a:cubicBezTo>
                    <a:pt x="0" y="1732718"/>
                    <a:pt x="5378" y="1745701"/>
                    <a:pt x="14950" y="1755273"/>
                  </a:cubicBezTo>
                  <a:cubicBezTo>
                    <a:pt x="24522" y="1764845"/>
                    <a:pt x="37504" y="1770222"/>
                    <a:pt x="51041" y="1770222"/>
                  </a:cubicBezTo>
                  <a:lnTo>
                    <a:pt x="1213980" y="1770222"/>
                  </a:lnTo>
                  <a:cubicBezTo>
                    <a:pt x="1243850" y="1770222"/>
                    <a:pt x="1269759" y="1749587"/>
                    <a:pt x="1276442" y="1720475"/>
                  </a:cubicBezTo>
                  <a:lnTo>
                    <a:pt x="1456801" y="934858"/>
                  </a:lnTo>
                  <a:cubicBezTo>
                    <a:pt x="1464317" y="902119"/>
                    <a:pt x="1464317" y="868103"/>
                    <a:pt x="1456801" y="835364"/>
                  </a:cubicBezTo>
                  <a:lnTo>
                    <a:pt x="1276442" y="49747"/>
                  </a:lnTo>
                  <a:cubicBezTo>
                    <a:pt x="1269759" y="20635"/>
                    <a:pt x="1243850" y="0"/>
                    <a:pt x="12139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53921" cy="1808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973466" y="710242"/>
            <a:ext cx="9838781" cy="92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9"/>
              </a:lnSpc>
            </a:pPr>
            <a:r>
              <a:rPr lang="en-US" b="true" sz="6999" i="true">
                <a:solidFill>
                  <a:srgbClr val="023034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SECTION 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71288" y="2154232"/>
            <a:ext cx="12132202" cy="2916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📊 Sales Analysis of a Soft Drink Brand</a:t>
            </a:r>
          </a:p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📅Data spans from January 2012 to September 2015 with monthly time-series data</a:t>
            </a:r>
          </a:p>
          <a:p>
            <a:pPr algn="ctr">
              <a:lnSpc>
                <a:spcPts val="4619"/>
              </a:lnSpc>
            </a:pPr>
          </a:p>
          <a:p>
            <a:pPr algn="ctr">
              <a:lnSpc>
                <a:spcPts val="4619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5400000">
            <a:off x="629142" y="4463765"/>
            <a:ext cx="3859937" cy="3955798"/>
            <a:chOff x="0" y="0"/>
            <a:chExt cx="1054637" cy="10808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42345" cy="1080829"/>
            </a:xfrm>
            <a:custGeom>
              <a:avLst/>
              <a:gdLst/>
              <a:ahLst/>
              <a:cxnLst/>
              <a:rect r="r" b="b" t="t" l="l"/>
              <a:pathLst>
                <a:path h="1080829" w="1042345">
                  <a:moveTo>
                    <a:pt x="753157" y="0"/>
                  </a:moveTo>
                  <a:lnTo>
                    <a:pt x="98280" y="0"/>
                  </a:lnTo>
                  <a:cubicBezTo>
                    <a:pt x="44001" y="0"/>
                    <a:pt x="0" y="44001"/>
                    <a:pt x="0" y="98280"/>
                  </a:cubicBezTo>
                  <a:lnTo>
                    <a:pt x="0" y="982549"/>
                  </a:lnTo>
                  <a:cubicBezTo>
                    <a:pt x="0" y="1008615"/>
                    <a:pt x="10354" y="1033612"/>
                    <a:pt x="28786" y="1052043"/>
                  </a:cubicBezTo>
                  <a:cubicBezTo>
                    <a:pt x="47217" y="1070474"/>
                    <a:pt x="72214" y="1080829"/>
                    <a:pt x="98280" y="1080829"/>
                  </a:cubicBezTo>
                  <a:lnTo>
                    <a:pt x="753157" y="1080829"/>
                  </a:lnTo>
                  <a:cubicBezTo>
                    <a:pt x="812283" y="1080829"/>
                    <a:pt x="865218" y="1044180"/>
                    <a:pt x="886027" y="988837"/>
                  </a:cubicBezTo>
                  <a:lnTo>
                    <a:pt x="1020048" y="632406"/>
                  </a:lnTo>
                  <a:cubicBezTo>
                    <a:pt x="1042345" y="573105"/>
                    <a:pt x="1042345" y="507724"/>
                    <a:pt x="1020048" y="448423"/>
                  </a:cubicBezTo>
                  <a:lnTo>
                    <a:pt x="886027" y="91992"/>
                  </a:lnTo>
                  <a:cubicBezTo>
                    <a:pt x="865218" y="36649"/>
                    <a:pt x="812283" y="0"/>
                    <a:pt x="75315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4E55">
                    <a:alpha val="100000"/>
                  </a:srgbClr>
                </a:gs>
                <a:gs pos="100000">
                  <a:srgbClr val="022A2E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40337" cy="11189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45226" y="4720084"/>
            <a:ext cx="2427768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STATISTICAL MODELLING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38497" y="5605283"/>
            <a:ext cx="2865111" cy="175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Understanding correlations and causations using statistical models</a:t>
            </a:r>
          </a:p>
        </p:txBody>
      </p:sp>
      <p:grpSp>
        <p:nvGrpSpPr>
          <p:cNvPr name="Group 15" id="15"/>
          <p:cNvGrpSpPr/>
          <p:nvPr/>
        </p:nvGrpSpPr>
        <p:grpSpPr>
          <a:xfrm rot="5400000">
            <a:off x="9344165" y="4463765"/>
            <a:ext cx="3859937" cy="3955798"/>
            <a:chOff x="0" y="0"/>
            <a:chExt cx="1054637" cy="10808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42345" cy="1080829"/>
            </a:xfrm>
            <a:custGeom>
              <a:avLst/>
              <a:gdLst/>
              <a:ahLst/>
              <a:cxnLst/>
              <a:rect r="r" b="b" t="t" l="l"/>
              <a:pathLst>
                <a:path h="1080829" w="1042345">
                  <a:moveTo>
                    <a:pt x="753157" y="0"/>
                  </a:moveTo>
                  <a:lnTo>
                    <a:pt x="98280" y="0"/>
                  </a:lnTo>
                  <a:cubicBezTo>
                    <a:pt x="44001" y="0"/>
                    <a:pt x="0" y="44001"/>
                    <a:pt x="0" y="98280"/>
                  </a:cubicBezTo>
                  <a:lnTo>
                    <a:pt x="0" y="982549"/>
                  </a:lnTo>
                  <a:cubicBezTo>
                    <a:pt x="0" y="1008615"/>
                    <a:pt x="10354" y="1033612"/>
                    <a:pt x="28786" y="1052043"/>
                  </a:cubicBezTo>
                  <a:cubicBezTo>
                    <a:pt x="47217" y="1070474"/>
                    <a:pt x="72214" y="1080829"/>
                    <a:pt x="98280" y="1080829"/>
                  </a:cubicBezTo>
                  <a:lnTo>
                    <a:pt x="753157" y="1080829"/>
                  </a:lnTo>
                  <a:cubicBezTo>
                    <a:pt x="812283" y="1080829"/>
                    <a:pt x="865218" y="1044180"/>
                    <a:pt x="886027" y="988837"/>
                  </a:cubicBezTo>
                  <a:lnTo>
                    <a:pt x="1020048" y="632406"/>
                  </a:lnTo>
                  <a:cubicBezTo>
                    <a:pt x="1042345" y="573105"/>
                    <a:pt x="1042345" y="507724"/>
                    <a:pt x="1020048" y="448423"/>
                  </a:cubicBezTo>
                  <a:lnTo>
                    <a:pt x="886027" y="91992"/>
                  </a:lnTo>
                  <a:cubicBezTo>
                    <a:pt x="865218" y="36649"/>
                    <a:pt x="812283" y="0"/>
                    <a:pt x="75315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4E55">
                    <a:alpha val="100000"/>
                  </a:srgbClr>
                </a:gs>
                <a:gs pos="100000">
                  <a:srgbClr val="022A2E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940337" cy="11189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814780" y="4720084"/>
            <a:ext cx="2918707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COMPETITOR ANALYSIS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57950" y="5730089"/>
            <a:ext cx="3202547" cy="175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Understanding the role of competitor advertising activities</a:t>
            </a:r>
          </a:p>
        </p:txBody>
      </p:sp>
      <p:grpSp>
        <p:nvGrpSpPr>
          <p:cNvPr name="Group 20" id="20"/>
          <p:cNvGrpSpPr/>
          <p:nvPr/>
        </p:nvGrpSpPr>
        <p:grpSpPr>
          <a:xfrm rot="5400000">
            <a:off x="13873521" y="4463765"/>
            <a:ext cx="3859937" cy="3955798"/>
            <a:chOff x="0" y="0"/>
            <a:chExt cx="1054637" cy="108082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42345" cy="1080829"/>
            </a:xfrm>
            <a:custGeom>
              <a:avLst/>
              <a:gdLst/>
              <a:ahLst/>
              <a:cxnLst/>
              <a:rect r="r" b="b" t="t" l="l"/>
              <a:pathLst>
                <a:path h="1080829" w="1042345">
                  <a:moveTo>
                    <a:pt x="753157" y="0"/>
                  </a:moveTo>
                  <a:lnTo>
                    <a:pt x="98280" y="0"/>
                  </a:lnTo>
                  <a:cubicBezTo>
                    <a:pt x="44001" y="0"/>
                    <a:pt x="0" y="44001"/>
                    <a:pt x="0" y="98280"/>
                  </a:cubicBezTo>
                  <a:lnTo>
                    <a:pt x="0" y="982549"/>
                  </a:lnTo>
                  <a:cubicBezTo>
                    <a:pt x="0" y="1008615"/>
                    <a:pt x="10354" y="1033612"/>
                    <a:pt x="28786" y="1052043"/>
                  </a:cubicBezTo>
                  <a:cubicBezTo>
                    <a:pt x="47217" y="1070474"/>
                    <a:pt x="72214" y="1080829"/>
                    <a:pt x="98280" y="1080829"/>
                  </a:cubicBezTo>
                  <a:lnTo>
                    <a:pt x="753157" y="1080829"/>
                  </a:lnTo>
                  <a:cubicBezTo>
                    <a:pt x="812283" y="1080829"/>
                    <a:pt x="865218" y="1044180"/>
                    <a:pt x="886027" y="988837"/>
                  </a:cubicBezTo>
                  <a:lnTo>
                    <a:pt x="1020048" y="632406"/>
                  </a:lnTo>
                  <a:cubicBezTo>
                    <a:pt x="1042345" y="573105"/>
                    <a:pt x="1042345" y="507724"/>
                    <a:pt x="1020048" y="448423"/>
                  </a:cubicBezTo>
                  <a:lnTo>
                    <a:pt x="886027" y="91992"/>
                  </a:lnTo>
                  <a:cubicBezTo>
                    <a:pt x="865218" y="36649"/>
                    <a:pt x="812283" y="0"/>
                    <a:pt x="75315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4E55">
                    <a:alpha val="100000"/>
                  </a:srgbClr>
                </a:gs>
                <a:gs pos="100000">
                  <a:srgbClr val="022A2E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940337" cy="11189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3652082" y="4921250"/>
            <a:ext cx="4302815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OTHERS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089163" y="5908451"/>
            <a:ext cx="3428654" cy="1317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Look for Seasonality, Trend, and Transform TV_Grp to Adstock  </a:t>
            </a:r>
          </a:p>
        </p:txBody>
      </p:sp>
      <p:grpSp>
        <p:nvGrpSpPr>
          <p:cNvPr name="Group 25" id="25"/>
          <p:cNvGrpSpPr/>
          <p:nvPr/>
        </p:nvGrpSpPr>
        <p:grpSpPr>
          <a:xfrm rot="5400000">
            <a:off x="4984989" y="4445855"/>
            <a:ext cx="3859937" cy="3955798"/>
            <a:chOff x="0" y="0"/>
            <a:chExt cx="1054637" cy="108082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42345" cy="1080829"/>
            </a:xfrm>
            <a:custGeom>
              <a:avLst/>
              <a:gdLst/>
              <a:ahLst/>
              <a:cxnLst/>
              <a:rect r="r" b="b" t="t" l="l"/>
              <a:pathLst>
                <a:path h="1080829" w="1042345">
                  <a:moveTo>
                    <a:pt x="753157" y="0"/>
                  </a:moveTo>
                  <a:lnTo>
                    <a:pt x="98280" y="0"/>
                  </a:lnTo>
                  <a:cubicBezTo>
                    <a:pt x="44001" y="0"/>
                    <a:pt x="0" y="44001"/>
                    <a:pt x="0" y="98280"/>
                  </a:cubicBezTo>
                  <a:lnTo>
                    <a:pt x="0" y="982549"/>
                  </a:lnTo>
                  <a:cubicBezTo>
                    <a:pt x="0" y="1008615"/>
                    <a:pt x="10354" y="1033612"/>
                    <a:pt x="28786" y="1052043"/>
                  </a:cubicBezTo>
                  <a:cubicBezTo>
                    <a:pt x="47217" y="1070474"/>
                    <a:pt x="72214" y="1080829"/>
                    <a:pt x="98280" y="1080829"/>
                  </a:cubicBezTo>
                  <a:lnTo>
                    <a:pt x="753157" y="1080829"/>
                  </a:lnTo>
                  <a:cubicBezTo>
                    <a:pt x="812283" y="1080829"/>
                    <a:pt x="865218" y="1044180"/>
                    <a:pt x="886027" y="988837"/>
                  </a:cubicBezTo>
                  <a:lnTo>
                    <a:pt x="1020048" y="632406"/>
                  </a:lnTo>
                  <a:cubicBezTo>
                    <a:pt x="1042345" y="573105"/>
                    <a:pt x="1042345" y="507724"/>
                    <a:pt x="1020048" y="448423"/>
                  </a:cubicBezTo>
                  <a:lnTo>
                    <a:pt x="886027" y="91992"/>
                  </a:lnTo>
                  <a:cubicBezTo>
                    <a:pt x="865218" y="36649"/>
                    <a:pt x="812283" y="0"/>
                    <a:pt x="75315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4E55">
                    <a:alpha val="100000"/>
                  </a:srgbClr>
                </a:gs>
                <a:gs pos="100000">
                  <a:srgbClr val="022A2E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940337" cy="11189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5701074" y="4702175"/>
            <a:ext cx="2427768" cy="879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MEDIA ANALYSIS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464202" y="5720564"/>
            <a:ext cx="2879532" cy="1330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20"/>
              </a:lnSpc>
            </a:pPr>
            <a:r>
              <a:rPr lang="en-US" sz="251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Identify impactful media channels and promotions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4E55">
                <a:alpha val="100000"/>
              </a:srgbClr>
            </a:gs>
            <a:gs pos="100000">
              <a:srgbClr val="022A2E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1228694" cy="6911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981" y="0"/>
              <a:ext cx="1214733" cy="691141"/>
            </a:xfrm>
            <a:custGeom>
              <a:avLst/>
              <a:gdLst/>
              <a:ahLst/>
              <a:cxnLst/>
              <a:rect r="r" b="b" t="t" l="l"/>
              <a:pathLst>
                <a:path h="691141" w="1214733">
                  <a:moveTo>
                    <a:pt x="982530" y="0"/>
                  </a:moveTo>
                  <a:lnTo>
                    <a:pt x="232202" y="0"/>
                  </a:lnTo>
                  <a:cubicBezTo>
                    <a:pt x="209908" y="0"/>
                    <a:pt x="189280" y="11801"/>
                    <a:pt x="177980" y="31018"/>
                  </a:cubicBezTo>
                  <a:lnTo>
                    <a:pt x="11258" y="314552"/>
                  </a:lnTo>
                  <a:cubicBezTo>
                    <a:pt x="0" y="333699"/>
                    <a:pt x="0" y="357442"/>
                    <a:pt x="11258" y="376589"/>
                  </a:cubicBezTo>
                  <a:lnTo>
                    <a:pt x="177980" y="660122"/>
                  </a:lnTo>
                  <a:cubicBezTo>
                    <a:pt x="189280" y="679340"/>
                    <a:pt x="209908" y="691141"/>
                    <a:pt x="232202" y="691141"/>
                  </a:cubicBezTo>
                  <a:lnTo>
                    <a:pt x="982530" y="691141"/>
                  </a:lnTo>
                  <a:cubicBezTo>
                    <a:pt x="1004824" y="691141"/>
                    <a:pt x="1025452" y="679340"/>
                    <a:pt x="1036753" y="660122"/>
                  </a:cubicBezTo>
                  <a:lnTo>
                    <a:pt x="1203474" y="376589"/>
                  </a:lnTo>
                  <a:cubicBezTo>
                    <a:pt x="1214733" y="357442"/>
                    <a:pt x="1214733" y="333699"/>
                    <a:pt x="1203474" y="314552"/>
                  </a:cubicBezTo>
                  <a:lnTo>
                    <a:pt x="1036753" y="31018"/>
                  </a:lnTo>
                  <a:cubicBezTo>
                    <a:pt x="1025452" y="11801"/>
                    <a:pt x="1004824" y="0"/>
                    <a:pt x="98253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52400" y="-38100"/>
              <a:ext cx="923894" cy="729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8987" y="0"/>
            <a:ext cx="16570027" cy="10287000"/>
            <a:chOff x="0" y="0"/>
            <a:chExt cx="1113271" cy="6911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9064" y="0"/>
              <a:ext cx="1095143" cy="691141"/>
            </a:xfrm>
            <a:custGeom>
              <a:avLst/>
              <a:gdLst/>
              <a:ahLst/>
              <a:cxnLst/>
              <a:rect r="r" b="b" t="t" l="l"/>
              <a:pathLst>
                <a:path h="691141" w="1095143">
                  <a:moveTo>
                    <a:pt x="854285" y="0"/>
                  </a:moveTo>
                  <a:lnTo>
                    <a:pt x="240858" y="0"/>
                  </a:lnTo>
                  <a:cubicBezTo>
                    <a:pt x="211911" y="0"/>
                    <a:pt x="185126" y="15322"/>
                    <a:pt x="170453" y="40276"/>
                  </a:cubicBezTo>
                  <a:lnTo>
                    <a:pt x="14619" y="305295"/>
                  </a:lnTo>
                  <a:cubicBezTo>
                    <a:pt x="0" y="330155"/>
                    <a:pt x="0" y="360985"/>
                    <a:pt x="14619" y="385846"/>
                  </a:cubicBezTo>
                  <a:lnTo>
                    <a:pt x="170453" y="650865"/>
                  </a:lnTo>
                  <a:cubicBezTo>
                    <a:pt x="185126" y="675818"/>
                    <a:pt x="211911" y="691141"/>
                    <a:pt x="240858" y="691141"/>
                  </a:cubicBezTo>
                  <a:lnTo>
                    <a:pt x="854285" y="691141"/>
                  </a:lnTo>
                  <a:cubicBezTo>
                    <a:pt x="883232" y="691141"/>
                    <a:pt x="910017" y="675818"/>
                    <a:pt x="924690" y="650865"/>
                  </a:cubicBezTo>
                  <a:lnTo>
                    <a:pt x="1080524" y="385846"/>
                  </a:lnTo>
                  <a:cubicBezTo>
                    <a:pt x="1095143" y="360985"/>
                    <a:pt x="1095143" y="330155"/>
                    <a:pt x="1080524" y="305295"/>
                  </a:cubicBezTo>
                  <a:lnTo>
                    <a:pt x="924690" y="40276"/>
                  </a:lnTo>
                  <a:cubicBezTo>
                    <a:pt x="910017" y="15322"/>
                    <a:pt x="883232" y="0"/>
                    <a:pt x="85428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52400" y="-38100"/>
              <a:ext cx="808471" cy="729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76516">
            <a:off x="-1436216" y="3859813"/>
            <a:ext cx="4067192" cy="2567373"/>
            <a:chOff x="0" y="0"/>
            <a:chExt cx="812800" cy="5130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5264" y="55233"/>
              <a:ext cx="702272" cy="457839"/>
            </a:xfrm>
            <a:custGeom>
              <a:avLst/>
              <a:gdLst/>
              <a:ahLst/>
              <a:cxnLst/>
              <a:rect r="r" b="b" t="t" l="l"/>
              <a:pathLst>
                <a:path h="457839" w="702272">
                  <a:moveTo>
                    <a:pt x="422050" y="34295"/>
                  </a:moveTo>
                  <a:lnTo>
                    <a:pt x="686622" y="368311"/>
                  </a:lnTo>
                  <a:cubicBezTo>
                    <a:pt x="699775" y="384917"/>
                    <a:pt x="702272" y="407582"/>
                    <a:pt x="693049" y="426652"/>
                  </a:cubicBezTo>
                  <a:cubicBezTo>
                    <a:pt x="683827" y="445723"/>
                    <a:pt x="664509" y="457839"/>
                    <a:pt x="643326" y="457839"/>
                  </a:cubicBezTo>
                  <a:lnTo>
                    <a:pt x="58946" y="457839"/>
                  </a:lnTo>
                  <a:cubicBezTo>
                    <a:pt x="37763" y="457839"/>
                    <a:pt x="18445" y="445723"/>
                    <a:pt x="9223" y="426652"/>
                  </a:cubicBezTo>
                  <a:cubicBezTo>
                    <a:pt x="0" y="407582"/>
                    <a:pt x="2497" y="384917"/>
                    <a:pt x="15650" y="368311"/>
                  </a:cubicBezTo>
                  <a:lnTo>
                    <a:pt x="280222" y="34295"/>
                  </a:lnTo>
                  <a:cubicBezTo>
                    <a:pt x="297381" y="12632"/>
                    <a:pt x="323501" y="0"/>
                    <a:pt x="351136" y="0"/>
                  </a:cubicBezTo>
                  <a:cubicBezTo>
                    <a:pt x="378771" y="0"/>
                    <a:pt x="404891" y="12632"/>
                    <a:pt x="422050" y="34295"/>
                  </a:cubicBezTo>
                  <a:close/>
                </a:path>
              </a:pathLst>
            </a:custGeom>
            <a:solidFill>
              <a:srgbClr val="36846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27000" y="200112"/>
              <a:ext cx="558800" cy="27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5701965" y="3887879"/>
            <a:ext cx="4067192" cy="2567373"/>
            <a:chOff x="0" y="0"/>
            <a:chExt cx="812800" cy="5130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55264" y="55233"/>
              <a:ext cx="702272" cy="457839"/>
            </a:xfrm>
            <a:custGeom>
              <a:avLst/>
              <a:gdLst/>
              <a:ahLst/>
              <a:cxnLst/>
              <a:rect r="r" b="b" t="t" l="l"/>
              <a:pathLst>
                <a:path h="457839" w="702272">
                  <a:moveTo>
                    <a:pt x="422050" y="34295"/>
                  </a:moveTo>
                  <a:lnTo>
                    <a:pt x="686622" y="368311"/>
                  </a:lnTo>
                  <a:cubicBezTo>
                    <a:pt x="699775" y="384917"/>
                    <a:pt x="702272" y="407582"/>
                    <a:pt x="693049" y="426652"/>
                  </a:cubicBezTo>
                  <a:cubicBezTo>
                    <a:pt x="683827" y="445723"/>
                    <a:pt x="664509" y="457839"/>
                    <a:pt x="643326" y="457839"/>
                  </a:cubicBezTo>
                  <a:lnTo>
                    <a:pt x="58946" y="457839"/>
                  </a:lnTo>
                  <a:cubicBezTo>
                    <a:pt x="37763" y="457839"/>
                    <a:pt x="18445" y="445723"/>
                    <a:pt x="9223" y="426652"/>
                  </a:cubicBezTo>
                  <a:cubicBezTo>
                    <a:pt x="0" y="407582"/>
                    <a:pt x="2497" y="384917"/>
                    <a:pt x="15650" y="368311"/>
                  </a:cubicBezTo>
                  <a:lnTo>
                    <a:pt x="280222" y="34295"/>
                  </a:lnTo>
                  <a:cubicBezTo>
                    <a:pt x="297381" y="12632"/>
                    <a:pt x="323501" y="0"/>
                    <a:pt x="351136" y="0"/>
                  </a:cubicBezTo>
                  <a:cubicBezTo>
                    <a:pt x="378771" y="0"/>
                    <a:pt x="404891" y="12632"/>
                    <a:pt x="422050" y="34295"/>
                  </a:cubicBezTo>
                  <a:close/>
                </a:path>
              </a:pathLst>
            </a:custGeom>
            <a:solidFill>
              <a:srgbClr val="36846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200112"/>
              <a:ext cx="558800" cy="27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831460" y="8619237"/>
            <a:ext cx="6625080" cy="833757"/>
            <a:chOff x="0" y="0"/>
            <a:chExt cx="1462334" cy="1840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62334" cy="184033"/>
            </a:xfrm>
            <a:custGeom>
              <a:avLst/>
              <a:gdLst/>
              <a:ahLst/>
              <a:cxnLst/>
              <a:rect r="r" b="b" t="t" l="l"/>
              <a:pathLst>
                <a:path h="184033" w="1462334">
                  <a:moveTo>
                    <a:pt x="92016" y="0"/>
                  </a:moveTo>
                  <a:lnTo>
                    <a:pt x="1370317" y="0"/>
                  </a:lnTo>
                  <a:cubicBezTo>
                    <a:pt x="1394721" y="0"/>
                    <a:pt x="1418126" y="9695"/>
                    <a:pt x="1435383" y="26951"/>
                  </a:cubicBezTo>
                  <a:cubicBezTo>
                    <a:pt x="1452639" y="44207"/>
                    <a:pt x="1462334" y="67612"/>
                    <a:pt x="1462334" y="92016"/>
                  </a:cubicBezTo>
                  <a:lnTo>
                    <a:pt x="1462334" y="92016"/>
                  </a:lnTo>
                  <a:cubicBezTo>
                    <a:pt x="1462334" y="116421"/>
                    <a:pt x="1452639" y="139825"/>
                    <a:pt x="1435383" y="157082"/>
                  </a:cubicBezTo>
                  <a:cubicBezTo>
                    <a:pt x="1418126" y="174338"/>
                    <a:pt x="1394721" y="184033"/>
                    <a:pt x="1370317" y="184033"/>
                  </a:cubicBezTo>
                  <a:lnTo>
                    <a:pt x="92016" y="184033"/>
                  </a:lnTo>
                  <a:cubicBezTo>
                    <a:pt x="67612" y="184033"/>
                    <a:pt x="44207" y="174338"/>
                    <a:pt x="26951" y="157082"/>
                  </a:cubicBezTo>
                  <a:cubicBezTo>
                    <a:pt x="9695" y="139825"/>
                    <a:pt x="0" y="116421"/>
                    <a:pt x="0" y="92016"/>
                  </a:cubicBezTo>
                  <a:lnTo>
                    <a:pt x="0" y="92016"/>
                  </a:lnTo>
                  <a:cubicBezTo>
                    <a:pt x="0" y="67612"/>
                    <a:pt x="9695" y="44207"/>
                    <a:pt x="26951" y="26951"/>
                  </a:cubicBezTo>
                  <a:cubicBezTo>
                    <a:pt x="44207" y="9695"/>
                    <a:pt x="67612" y="0"/>
                    <a:pt x="920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4E55">
                    <a:alpha val="100000"/>
                  </a:srgbClr>
                </a:gs>
                <a:gs pos="100000">
                  <a:srgbClr val="022A2E">
                    <a:alpha val="100000"/>
                  </a:srgbClr>
                </a:gs>
              </a:gsLst>
              <a:lin ang="27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462334" cy="222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061442" y="8861485"/>
            <a:ext cx="349261" cy="34926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7410703" y="8762801"/>
            <a:ext cx="3466594" cy="484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5"/>
              </a:lnSpc>
            </a:pPr>
            <a:r>
              <a:rPr lang="en-US" sz="2861" u="sng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  <a:hlinkClick r:id="rId2" tooltip="https://drive.google.com/drive/folders/1ld8wR8Kb9f6V2py050ptANm0yVQXwDn5?usp=sharing"/>
              </a:rPr>
              <a:t>SodaSales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1221664" y="8903020"/>
            <a:ext cx="349261" cy="34926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4224610" y="1162050"/>
            <a:ext cx="9838781" cy="92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9"/>
              </a:lnSpc>
            </a:pPr>
            <a:r>
              <a:rPr lang="en-US" b="true" sz="6999" i="true">
                <a:solidFill>
                  <a:srgbClr val="023034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DATASET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224610" y="3122071"/>
            <a:ext cx="10731781" cy="5193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sz="2976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🧪 Variables: </a:t>
            </a:r>
          </a:p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sz="2976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▸  Month – Month of activity</a:t>
            </a:r>
          </a:p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sz="2976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Target Variable:</a:t>
            </a:r>
          </a:p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sz="2976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 ▸ SalesVol – Sales in litres</a:t>
            </a:r>
          </a:p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sz="2976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Marketing Inputs:</a:t>
            </a:r>
          </a:p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sz="2976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 ▸ TVGRP, InstoreAds, OutdoorAds, Promotions, DigitalAds</a:t>
            </a:r>
          </a:p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sz="2976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Price Factor:</a:t>
            </a:r>
          </a:p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sz="2976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 ▸ Price – Average price per 10 litres</a:t>
            </a:r>
          </a:p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sz="2976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Competitive Spend:</a:t>
            </a:r>
          </a:p>
          <a:p>
            <a:pPr algn="l">
              <a:lnSpc>
                <a:spcPts val="4167"/>
              </a:lnSpc>
              <a:spcBef>
                <a:spcPct val="0"/>
              </a:spcBef>
            </a:pPr>
            <a:r>
              <a:rPr lang="en-US" sz="2976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 ▸ Comp1TV, Comp1NP, Comp2OOH, Comp2NP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4E55">
                <a:alpha val="100000"/>
              </a:srgbClr>
            </a:gs>
            <a:gs pos="100000">
              <a:srgbClr val="022A2E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-576320"/>
            <a:ext cx="19230221" cy="11792286"/>
            <a:chOff x="0" y="0"/>
            <a:chExt cx="994103" cy="60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781" y="0"/>
              <a:ext cx="974540" cy="609600"/>
            </a:xfrm>
            <a:custGeom>
              <a:avLst/>
              <a:gdLst/>
              <a:ahLst/>
              <a:cxnLst/>
              <a:rect r="r" b="b" t="t" l="l"/>
              <a:pathLst>
                <a:path h="609600" w="974540">
                  <a:moveTo>
                    <a:pt x="233678" y="0"/>
                  </a:moveTo>
                  <a:lnTo>
                    <a:pt x="944063" y="0"/>
                  </a:lnTo>
                  <a:cubicBezTo>
                    <a:pt x="953390" y="0"/>
                    <a:pt x="962149" y="4484"/>
                    <a:pt x="967602" y="12051"/>
                  </a:cubicBezTo>
                  <a:cubicBezTo>
                    <a:pt x="973056" y="19617"/>
                    <a:pt x="974540" y="29344"/>
                    <a:pt x="971591" y="38193"/>
                  </a:cubicBezTo>
                  <a:lnTo>
                    <a:pt x="793853" y="571407"/>
                  </a:lnTo>
                  <a:cubicBezTo>
                    <a:pt x="786250" y="594215"/>
                    <a:pt x="764905" y="609600"/>
                    <a:pt x="740863" y="609600"/>
                  </a:cubicBezTo>
                  <a:lnTo>
                    <a:pt x="30478" y="609600"/>
                  </a:lnTo>
                  <a:cubicBezTo>
                    <a:pt x="21151" y="609600"/>
                    <a:pt x="12392" y="605116"/>
                    <a:pt x="6938" y="597549"/>
                  </a:cubicBezTo>
                  <a:cubicBezTo>
                    <a:pt x="1484" y="589983"/>
                    <a:pt x="0" y="580256"/>
                    <a:pt x="2950" y="571407"/>
                  </a:cubicBezTo>
                  <a:lnTo>
                    <a:pt x="180688" y="38193"/>
                  </a:lnTo>
                  <a:cubicBezTo>
                    <a:pt x="188291" y="15385"/>
                    <a:pt x="209636" y="0"/>
                    <a:pt x="23367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790903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36847" y="-752643"/>
            <a:ext cx="17613926" cy="11792286"/>
            <a:chOff x="0" y="0"/>
            <a:chExt cx="910549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0679" y="0"/>
              <a:ext cx="889191" cy="609600"/>
            </a:xfrm>
            <a:custGeom>
              <a:avLst/>
              <a:gdLst/>
              <a:ahLst/>
              <a:cxnLst/>
              <a:rect r="r" b="b" t="t" l="l"/>
              <a:pathLst>
                <a:path h="609600" w="889191">
                  <a:moveTo>
                    <a:pt x="236474" y="0"/>
                  </a:moveTo>
                  <a:lnTo>
                    <a:pt x="855916" y="0"/>
                  </a:lnTo>
                  <a:cubicBezTo>
                    <a:pt x="866100" y="0"/>
                    <a:pt x="875662" y="4895"/>
                    <a:pt x="881616" y="13156"/>
                  </a:cubicBezTo>
                  <a:cubicBezTo>
                    <a:pt x="887571" y="21417"/>
                    <a:pt x="889191" y="32037"/>
                    <a:pt x="885970" y="41698"/>
                  </a:cubicBezTo>
                  <a:lnTo>
                    <a:pt x="710569" y="567902"/>
                  </a:lnTo>
                  <a:cubicBezTo>
                    <a:pt x="702268" y="592804"/>
                    <a:pt x="678965" y="609600"/>
                    <a:pt x="652716" y="609600"/>
                  </a:cubicBezTo>
                  <a:lnTo>
                    <a:pt x="33274" y="609600"/>
                  </a:lnTo>
                  <a:cubicBezTo>
                    <a:pt x="23091" y="609600"/>
                    <a:pt x="13529" y="604705"/>
                    <a:pt x="7574" y="596444"/>
                  </a:cubicBezTo>
                  <a:cubicBezTo>
                    <a:pt x="1620" y="588183"/>
                    <a:pt x="0" y="577563"/>
                    <a:pt x="3220" y="567902"/>
                  </a:cubicBezTo>
                  <a:lnTo>
                    <a:pt x="178622" y="41698"/>
                  </a:lnTo>
                  <a:cubicBezTo>
                    <a:pt x="186922" y="16796"/>
                    <a:pt x="210226" y="0"/>
                    <a:pt x="23647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707349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265146" y="7639917"/>
            <a:ext cx="2754346" cy="4131519"/>
            <a:chOff x="0" y="0"/>
            <a:chExt cx="406400" cy="609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2032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026878" y="-2018075"/>
            <a:ext cx="3201935" cy="4802903"/>
            <a:chOff x="0" y="0"/>
            <a:chExt cx="406400" cy="609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2032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087155" y="9111947"/>
            <a:ext cx="292706" cy="29270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413115" y="9111947"/>
            <a:ext cx="292706" cy="29270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115322" y="4542108"/>
            <a:ext cx="777715" cy="777715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196260" y="4542108"/>
            <a:ext cx="777715" cy="777715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-944808" y="1128434"/>
            <a:ext cx="5572653" cy="8129866"/>
          </a:xfrm>
          <a:custGeom>
            <a:avLst/>
            <a:gdLst/>
            <a:ahLst/>
            <a:cxnLst/>
            <a:rect r="r" b="b" t="t" l="l"/>
            <a:pathLst>
              <a:path h="8129866" w="5572653">
                <a:moveTo>
                  <a:pt x="0" y="0"/>
                </a:moveTo>
                <a:lnTo>
                  <a:pt x="5572654" y="0"/>
                </a:lnTo>
                <a:lnTo>
                  <a:pt x="5572654" y="8129866"/>
                </a:lnTo>
                <a:lnTo>
                  <a:pt x="0" y="8129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4813177" y="4302472"/>
            <a:ext cx="10841601" cy="5403205"/>
          </a:xfrm>
          <a:custGeom>
            <a:avLst/>
            <a:gdLst/>
            <a:ahLst/>
            <a:cxnLst/>
            <a:rect r="r" b="b" t="t" l="l"/>
            <a:pathLst>
              <a:path h="5403205" w="10841601">
                <a:moveTo>
                  <a:pt x="0" y="0"/>
                </a:moveTo>
                <a:lnTo>
                  <a:pt x="10841600" y="0"/>
                </a:lnTo>
                <a:lnTo>
                  <a:pt x="10841600" y="5403204"/>
                </a:lnTo>
                <a:lnTo>
                  <a:pt x="0" y="54032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28" t="0" r="-2028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9705821" y="9019988"/>
            <a:ext cx="4062285" cy="419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7"/>
              </a:lnSpc>
            </a:pPr>
            <a:r>
              <a:rPr lang="en-US" sz="2398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www.reallygreatsite.com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420519" y="730289"/>
            <a:ext cx="9838781" cy="92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29"/>
              </a:lnSpc>
            </a:pPr>
            <a:r>
              <a:rPr lang="en-US" b="true" sz="6999" i="true">
                <a:solidFill>
                  <a:srgbClr val="023034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SEASONALITY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813177" y="1798245"/>
            <a:ext cx="11258952" cy="2280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1237" indent="-350619" lvl="1">
              <a:lnSpc>
                <a:spcPts val="4547"/>
              </a:lnSpc>
              <a:buFont typeface="Arial"/>
              <a:buChar char="•"/>
            </a:pPr>
            <a:r>
              <a:rPr lang="en-US" sz="3247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Seasonality period - 12 months</a:t>
            </a:r>
          </a:p>
          <a:p>
            <a:pPr algn="just" marL="701237" indent="-350619" lvl="1">
              <a:lnSpc>
                <a:spcPts val="4547"/>
              </a:lnSpc>
              <a:buFont typeface="Arial"/>
              <a:buChar char="•"/>
            </a:pPr>
            <a:r>
              <a:rPr lang="en-US" sz="3247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12monthLag_Sales variable</a:t>
            </a:r>
          </a:p>
          <a:p>
            <a:pPr algn="just" marL="701237" indent="-350619" lvl="1">
              <a:lnSpc>
                <a:spcPts val="4547"/>
              </a:lnSpc>
              <a:buFont typeface="Arial"/>
              <a:buChar char="•"/>
            </a:pPr>
            <a:r>
              <a:rPr lang="en-US" sz="3247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CORRELATION (SalesVol, 12monthLag_Sales) = 0.77</a:t>
            </a:r>
          </a:p>
          <a:p>
            <a:pPr algn="just" marL="701237" indent="-350619" lvl="1">
              <a:lnSpc>
                <a:spcPts val="4547"/>
              </a:lnSpc>
              <a:buFont typeface="Arial"/>
              <a:buChar char="•"/>
            </a:pPr>
            <a:r>
              <a:rPr lang="en-US" sz="3247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R2 SCORE = 59%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4E55">
                <a:alpha val="100000"/>
              </a:srgbClr>
            </a:gs>
            <a:gs pos="100000">
              <a:srgbClr val="01191B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1056" y="0"/>
            <a:ext cx="16768063" cy="10287000"/>
            <a:chOff x="0" y="0"/>
            <a:chExt cx="1156123" cy="7092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0270" cy="709267"/>
            </a:xfrm>
            <a:custGeom>
              <a:avLst/>
              <a:gdLst/>
              <a:ahLst/>
              <a:cxnLst/>
              <a:rect r="r" b="b" t="t" l="l"/>
              <a:pathLst>
                <a:path h="709267" w="1150270">
                  <a:moveTo>
                    <a:pt x="921989" y="0"/>
                  </a:moveTo>
                  <a:lnTo>
                    <a:pt x="30934" y="0"/>
                  </a:lnTo>
                  <a:cubicBezTo>
                    <a:pt x="13850" y="0"/>
                    <a:pt x="0" y="13850"/>
                    <a:pt x="0" y="30934"/>
                  </a:cubicBezTo>
                  <a:lnTo>
                    <a:pt x="0" y="678333"/>
                  </a:lnTo>
                  <a:cubicBezTo>
                    <a:pt x="0" y="695417"/>
                    <a:pt x="13850" y="709267"/>
                    <a:pt x="30934" y="709267"/>
                  </a:cubicBezTo>
                  <a:lnTo>
                    <a:pt x="921989" y="709267"/>
                  </a:lnTo>
                  <a:cubicBezTo>
                    <a:pt x="941121" y="709267"/>
                    <a:pt x="958790" y="699027"/>
                    <a:pt x="968302" y="682427"/>
                  </a:cubicBezTo>
                  <a:lnTo>
                    <a:pt x="1140744" y="381474"/>
                  </a:lnTo>
                  <a:cubicBezTo>
                    <a:pt x="1150270" y="364848"/>
                    <a:pt x="1150270" y="344419"/>
                    <a:pt x="1140744" y="327793"/>
                  </a:cubicBezTo>
                  <a:lnTo>
                    <a:pt x="968302" y="26840"/>
                  </a:lnTo>
                  <a:cubicBezTo>
                    <a:pt x="958790" y="10240"/>
                    <a:pt x="941121" y="0"/>
                    <a:pt x="92198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1823" cy="747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801056" y="0"/>
            <a:ext cx="15476147" cy="10287000"/>
            <a:chOff x="0" y="0"/>
            <a:chExt cx="1067048" cy="7092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60707" cy="709267"/>
            </a:xfrm>
            <a:custGeom>
              <a:avLst/>
              <a:gdLst/>
              <a:ahLst/>
              <a:cxnLst/>
              <a:rect r="r" b="b" t="t" l="l"/>
              <a:pathLst>
                <a:path h="709267" w="1060707">
                  <a:moveTo>
                    <a:pt x="830331" y="0"/>
                  </a:moveTo>
                  <a:lnTo>
                    <a:pt x="33517" y="0"/>
                  </a:lnTo>
                  <a:cubicBezTo>
                    <a:pt x="24627" y="0"/>
                    <a:pt x="16102" y="3531"/>
                    <a:pt x="9817" y="9817"/>
                  </a:cubicBezTo>
                  <a:cubicBezTo>
                    <a:pt x="3531" y="16102"/>
                    <a:pt x="0" y="24627"/>
                    <a:pt x="0" y="33517"/>
                  </a:cubicBezTo>
                  <a:lnTo>
                    <a:pt x="0" y="675751"/>
                  </a:lnTo>
                  <a:cubicBezTo>
                    <a:pt x="0" y="684640"/>
                    <a:pt x="3531" y="693165"/>
                    <a:pt x="9817" y="699450"/>
                  </a:cubicBezTo>
                  <a:cubicBezTo>
                    <a:pt x="16102" y="705736"/>
                    <a:pt x="24627" y="709267"/>
                    <a:pt x="33517" y="709267"/>
                  </a:cubicBezTo>
                  <a:lnTo>
                    <a:pt x="830331" y="709267"/>
                  </a:lnTo>
                  <a:cubicBezTo>
                    <a:pt x="851061" y="709267"/>
                    <a:pt x="870205" y="698173"/>
                    <a:pt x="880511" y="680186"/>
                  </a:cubicBezTo>
                  <a:lnTo>
                    <a:pt x="1050385" y="383715"/>
                  </a:lnTo>
                  <a:cubicBezTo>
                    <a:pt x="1060707" y="365701"/>
                    <a:pt x="1060707" y="343566"/>
                    <a:pt x="1050385" y="325553"/>
                  </a:cubicBezTo>
                  <a:lnTo>
                    <a:pt x="880511" y="29081"/>
                  </a:lnTo>
                  <a:cubicBezTo>
                    <a:pt x="870205" y="11095"/>
                    <a:pt x="851061" y="0"/>
                    <a:pt x="83033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52748" cy="747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13110267" y="4140281"/>
            <a:ext cx="3129647" cy="2006437"/>
            <a:chOff x="0" y="0"/>
            <a:chExt cx="1191511" cy="7638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0637" y="82133"/>
              <a:ext cx="1030237" cy="681752"/>
            </a:xfrm>
            <a:custGeom>
              <a:avLst/>
              <a:gdLst/>
              <a:ahLst/>
              <a:cxnLst/>
              <a:rect r="r" b="b" t="t" l="l"/>
              <a:pathLst>
                <a:path h="681752" w="1030237">
                  <a:moveTo>
                    <a:pt x="618567" y="50510"/>
                  </a:moveTo>
                  <a:lnTo>
                    <a:pt x="1007425" y="549109"/>
                  </a:lnTo>
                  <a:cubicBezTo>
                    <a:pt x="1026729" y="573860"/>
                    <a:pt x="1030237" y="607449"/>
                    <a:pt x="1016465" y="635656"/>
                  </a:cubicBezTo>
                  <a:cubicBezTo>
                    <a:pt x="1002693" y="663862"/>
                    <a:pt x="974049" y="681752"/>
                    <a:pt x="942660" y="681752"/>
                  </a:cubicBezTo>
                  <a:lnTo>
                    <a:pt x="87577" y="681752"/>
                  </a:lnTo>
                  <a:cubicBezTo>
                    <a:pt x="56188" y="681752"/>
                    <a:pt x="27544" y="663862"/>
                    <a:pt x="13772" y="635656"/>
                  </a:cubicBezTo>
                  <a:cubicBezTo>
                    <a:pt x="0" y="607449"/>
                    <a:pt x="3508" y="573860"/>
                    <a:pt x="22812" y="549109"/>
                  </a:cubicBezTo>
                  <a:lnTo>
                    <a:pt x="411669" y="50510"/>
                  </a:lnTo>
                  <a:cubicBezTo>
                    <a:pt x="436529" y="18635"/>
                    <a:pt x="474695" y="0"/>
                    <a:pt x="515118" y="0"/>
                  </a:cubicBezTo>
                  <a:cubicBezTo>
                    <a:pt x="555542" y="0"/>
                    <a:pt x="593708" y="18635"/>
                    <a:pt x="618567" y="50510"/>
                  </a:cubicBezTo>
                  <a:close/>
                </a:path>
              </a:pathLst>
            </a:custGeom>
            <a:solidFill>
              <a:srgbClr val="36846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86174" y="316561"/>
              <a:ext cx="819164" cy="3927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013882" y="9111947"/>
            <a:ext cx="292706" cy="29270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339842" y="9111947"/>
            <a:ext cx="292706" cy="29270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97082" y="4656921"/>
            <a:ext cx="11469592" cy="4900537"/>
            <a:chOff x="0" y="0"/>
            <a:chExt cx="3020798" cy="129067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020798" cy="1290676"/>
            </a:xfrm>
            <a:custGeom>
              <a:avLst/>
              <a:gdLst/>
              <a:ahLst/>
              <a:cxnLst/>
              <a:rect r="r" b="b" t="t" l="l"/>
              <a:pathLst>
                <a:path h="1290676" w="3020798">
                  <a:moveTo>
                    <a:pt x="23625" y="0"/>
                  </a:moveTo>
                  <a:lnTo>
                    <a:pt x="2997173" y="0"/>
                  </a:lnTo>
                  <a:cubicBezTo>
                    <a:pt x="3003439" y="0"/>
                    <a:pt x="3009448" y="2489"/>
                    <a:pt x="3013878" y="6920"/>
                  </a:cubicBezTo>
                  <a:cubicBezTo>
                    <a:pt x="3018309" y="11350"/>
                    <a:pt x="3020798" y="17359"/>
                    <a:pt x="3020798" y="23625"/>
                  </a:cubicBezTo>
                  <a:lnTo>
                    <a:pt x="3020798" y="1267052"/>
                  </a:lnTo>
                  <a:cubicBezTo>
                    <a:pt x="3020798" y="1273317"/>
                    <a:pt x="3018309" y="1279326"/>
                    <a:pt x="3013878" y="1283757"/>
                  </a:cubicBezTo>
                  <a:cubicBezTo>
                    <a:pt x="3009448" y="1288187"/>
                    <a:pt x="3003439" y="1290676"/>
                    <a:pt x="2997173" y="1290676"/>
                  </a:cubicBezTo>
                  <a:lnTo>
                    <a:pt x="23625" y="1290676"/>
                  </a:lnTo>
                  <a:cubicBezTo>
                    <a:pt x="10577" y="1290676"/>
                    <a:pt x="0" y="1280099"/>
                    <a:pt x="0" y="1267052"/>
                  </a:cubicBezTo>
                  <a:lnTo>
                    <a:pt x="0" y="23625"/>
                  </a:lnTo>
                  <a:cubicBezTo>
                    <a:pt x="0" y="17359"/>
                    <a:pt x="2489" y="11350"/>
                    <a:pt x="6920" y="6920"/>
                  </a:cubicBezTo>
                  <a:cubicBezTo>
                    <a:pt x="11350" y="2489"/>
                    <a:pt x="17359" y="0"/>
                    <a:pt x="23625" y="0"/>
                  </a:cubicBezTo>
                  <a:close/>
                </a:path>
              </a:pathLst>
            </a:custGeom>
            <a:solidFill>
              <a:srgbClr val="36846B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020798" cy="13287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905054" y="4913379"/>
            <a:ext cx="11053649" cy="4344921"/>
          </a:xfrm>
          <a:custGeom>
            <a:avLst/>
            <a:gdLst/>
            <a:ahLst/>
            <a:cxnLst/>
            <a:rect r="r" b="b" t="t" l="l"/>
            <a:pathLst>
              <a:path h="4344921" w="11053649">
                <a:moveTo>
                  <a:pt x="0" y="0"/>
                </a:moveTo>
                <a:lnTo>
                  <a:pt x="11053648" y="0"/>
                </a:lnTo>
                <a:lnTo>
                  <a:pt x="11053648" y="4344921"/>
                </a:lnTo>
                <a:lnTo>
                  <a:pt x="0" y="434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240" b="-464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97082" y="1162050"/>
            <a:ext cx="7611428" cy="92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29"/>
              </a:lnSpc>
            </a:pPr>
            <a:r>
              <a:rPr lang="en-US" b="true" sz="6999" i="true">
                <a:solidFill>
                  <a:srgbClr val="023034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SEASONALITY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97082" y="2670626"/>
            <a:ext cx="11469592" cy="1100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9"/>
              </a:lnSpc>
            </a:pPr>
            <a:r>
              <a:rPr lang="en-US" sz="3092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Peak sales are in April- May, i.e peak summer months, and lowest sales in February.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4E55">
                <a:alpha val="100000"/>
              </a:srgbClr>
            </a:gs>
            <a:gs pos="100000">
              <a:srgbClr val="022A2E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826990" y="-1282416"/>
            <a:ext cx="14634020" cy="18288000"/>
            <a:chOff x="0" y="0"/>
            <a:chExt cx="1416528" cy="17702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2481" cy="1770222"/>
            </a:xfrm>
            <a:custGeom>
              <a:avLst/>
              <a:gdLst/>
              <a:ahLst/>
              <a:cxnLst/>
              <a:rect r="r" b="b" t="t" l="l"/>
              <a:pathLst>
                <a:path h="1770222" w="1412481">
                  <a:moveTo>
                    <a:pt x="1160425" y="0"/>
                  </a:moveTo>
                  <a:lnTo>
                    <a:pt x="52904" y="0"/>
                  </a:lnTo>
                  <a:cubicBezTo>
                    <a:pt x="38873" y="0"/>
                    <a:pt x="25416" y="5574"/>
                    <a:pt x="15495" y="15495"/>
                  </a:cubicBezTo>
                  <a:cubicBezTo>
                    <a:pt x="5574" y="25416"/>
                    <a:pt x="0" y="38873"/>
                    <a:pt x="0" y="52904"/>
                  </a:cubicBezTo>
                  <a:lnTo>
                    <a:pt x="0" y="1717319"/>
                  </a:lnTo>
                  <a:cubicBezTo>
                    <a:pt x="0" y="1746536"/>
                    <a:pt x="23686" y="1770222"/>
                    <a:pt x="52904" y="1770222"/>
                  </a:cubicBezTo>
                  <a:lnTo>
                    <a:pt x="1160425" y="1770222"/>
                  </a:lnTo>
                  <a:cubicBezTo>
                    <a:pt x="1191384" y="1770222"/>
                    <a:pt x="1218238" y="1748835"/>
                    <a:pt x="1225166" y="1718660"/>
                  </a:cubicBezTo>
                  <a:lnTo>
                    <a:pt x="1404691" y="936673"/>
                  </a:lnTo>
                  <a:cubicBezTo>
                    <a:pt x="1412481" y="902740"/>
                    <a:pt x="1412481" y="867482"/>
                    <a:pt x="1404691" y="833549"/>
                  </a:cubicBezTo>
                  <a:lnTo>
                    <a:pt x="1225166" y="51562"/>
                  </a:lnTo>
                  <a:cubicBezTo>
                    <a:pt x="1218238" y="21388"/>
                    <a:pt x="1191384" y="0"/>
                    <a:pt x="116042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02228" cy="1808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1559971" y="-85541"/>
            <a:ext cx="15168058" cy="18288000"/>
            <a:chOff x="0" y="0"/>
            <a:chExt cx="1468221" cy="1770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64317" cy="1770222"/>
            </a:xfrm>
            <a:custGeom>
              <a:avLst/>
              <a:gdLst/>
              <a:ahLst/>
              <a:cxnLst/>
              <a:rect r="r" b="b" t="t" l="l"/>
              <a:pathLst>
                <a:path h="1770222" w="1464317">
                  <a:moveTo>
                    <a:pt x="1213980" y="0"/>
                  </a:moveTo>
                  <a:lnTo>
                    <a:pt x="51041" y="0"/>
                  </a:lnTo>
                  <a:cubicBezTo>
                    <a:pt x="37504" y="0"/>
                    <a:pt x="24522" y="5378"/>
                    <a:pt x="14950" y="14950"/>
                  </a:cubicBezTo>
                  <a:cubicBezTo>
                    <a:pt x="5378" y="24522"/>
                    <a:pt x="0" y="37504"/>
                    <a:pt x="0" y="51041"/>
                  </a:cubicBezTo>
                  <a:lnTo>
                    <a:pt x="0" y="1719181"/>
                  </a:lnTo>
                  <a:cubicBezTo>
                    <a:pt x="0" y="1732718"/>
                    <a:pt x="5378" y="1745701"/>
                    <a:pt x="14950" y="1755273"/>
                  </a:cubicBezTo>
                  <a:cubicBezTo>
                    <a:pt x="24522" y="1764845"/>
                    <a:pt x="37504" y="1770222"/>
                    <a:pt x="51041" y="1770222"/>
                  </a:cubicBezTo>
                  <a:lnTo>
                    <a:pt x="1213980" y="1770222"/>
                  </a:lnTo>
                  <a:cubicBezTo>
                    <a:pt x="1243850" y="1770222"/>
                    <a:pt x="1269759" y="1749587"/>
                    <a:pt x="1276442" y="1720475"/>
                  </a:cubicBezTo>
                  <a:lnTo>
                    <a:pt x="1456801" y="934858"/>
                  </a:lnTo>
                  <a:cubicBezTo>
                    <a:pt x="1464317" y="902119"/>
                    <a:pt x="1464317" y="868103"/>
                    <a:pt x="1456801" y="835364"/>
                  </a:cubicBezTo>
                  <a:lnTo>
                    <a:pt x="1276442" y="49747"/>
                  </a:lnTo>
                  <a:cubicBezTo>
                    <a:pt x="1269759" y="20635"/>
                    <a:pt x="1243850" y="0"/>
                    <a:pt x="12139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53921" cy="1808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03525" y="9111947"/>
            <a:ext cx="292706" cy="29270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629485" y="9111947"/>
            <a:ext cx="292706" cy="29270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7777219" y="3741117"/>
            <a:ext cx="9482081" cy="5317342"/>
          </a:xfrm>
          <a:custGeom>
            <a:avLst/>
            <a:gdLst/>
            <a:ahLst/>
            <a:cxnLst/>
            <a:rect r="r" b="b" t="t" l="l"/>
            <a:pathLst>
              <a:path h="5317342" w="9482081">
                <a:moveTo>
                  <a:pt x="0" y="0"/>
                </a:moveTo>
                <a:lnTo>
                  <a:pt x="9482081" y="0"/>
                </a:lnTo>
                <a:lnTo>
                  <a:pt x="9482081" y="5317342"/>
                </a:lnTo>
                <a:lnTo>
                  <a:pt x="0" y="5317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596231" y="9019988"/>
            <a:ext cx="2905258" cy="419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7"/>
              </a:lnSpc>
            </a:pPr>
            <a:r>
              <a:rPr lang="en-US" sz="2398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@reallygreatsite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922191" y="9019988"/>
            <a:ext cx="4062285" cy="419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7"/>
              </a:lnSpc>
            </a:pPr>
            <a:r>
              <a:rPr lang="en-US" sz="2398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www.reallygreatsite.com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047587" y="2671622"/>
            <a:ext cx="10192825" cy="92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9"/>
              </a:lnSpc>
            </a:pPr>
            <a:r>
              <a:rPr lang="en-US" b="true" sz="6999" i="true">
                <a:solidFill>
                  <a:srgbClr val="023034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TREND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5110907"/>
            <a:ext cx="6174805" cy="2472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7"/>
              </a:lnSpc>
            </a:pPr>
            <a:r>
              <a:rPr lang="en-US" sz="3505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Since slope of trend line is 55L per month, i.e &gt;0. Hence, there is a trend in the SalesVol.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626145" y="7375945"/>
            <a:ext cx="1826287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Michelle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4E55">
                <a:alpha val="100000"/>
              </a:srgbClr>
            </a:gs>
            <a:gs pos="100000">
              <a:srgbClr val="022A2E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70921" y="-576320"/>
            <a:ext cx="19230221" cy="11792286"/>
            <a:chOff x="0" y="0"/>
            <a:chExt cx="994103" cy="60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781" y="0"/>
              <a:ext cx="974540" cy="609600"/>
            </a:xfrm>
            <a:custGeom>
              <a:avLst/>
              <a:gdLst/>
              <a:ahLst/>
              <a:cxnLst/>
              <a:rect r="r" b="b" t="t" l="l"/>
              <a:pathLst>
                <a:path h="609600" w="974540">
                  <a:moveTo>
                    <a:pt x="233678" y="0"/>
                  </a:moveTo>
                  <a:lnTo>
                    <a:pt x="944063" y="0"/>
                  </a:lnTo>
                  <a:cubicBezTo>
                    <a:pt x="953390" y="0"/>
                    <a:pt x="962149" y="4484"/>
                    <a:pt x="967602" y="12051"/>
                  </a:cubicBezTo>
                  <a:cubicBezTo>
                    <a:pt x="973056" y="19617"/>
                    <a:pt x="974540" y="29344"/>
                    <a:pt x="971591" y="38193"/>
                  </a:cubicBezTo>
                  <a:lnTo>
                    <a:pt x="793853" y="571407"/>
                  </a:lnTo>
                  <a:cubicBezTo>
                    <a:pt x="786250" y="594215"/>
                    <a:pt x="764905" y="609600"/>
                    <a:pt x="740863" y="609600"/>
                  </a:cubicBezTo>
                  <a:lnTo>
                    <a:pt x="30478" y="609600"/>
                  </a:lnTo>
                  <a:cubicBezTo>
                    <a:pt x="21151" y="609600"/>
                    <a:pt x="12392" y="605116"/>
                    <a:pt x="6938" y="597549"/>
                  </a:cubicBezTo>
                  <a:cubicBezTo>
                    <a:pt x="1484" y="589983"/>
                    <a:pt x="0" y="580256"/>
                    <a:pt x="2950" y="571407"/>
                  </a:cubicBezTo>
                  <a:lnTo>
                    <a:pt x="180688" y="38193"/>
                  </a:lnTo>
                  <a:cubicBezTo>
                    <a:pt x="188291" y="15385"/>
                    <a:pt x="209636" y="0"/>
                    <a:pt x="23367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38100"/>
              <a:ext cx="790903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162773" y="-752643"/>
            <a:ext cx="17613926" cy="11792286"/>
            <a:chOff x="0" y="0"/>
            <a:chExt cx="910549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0679" y="0"/>
              <a:ext cx="889191" cy="609600"/>
            </a:xfrm>
            <a:custGeom>
              <a:avLst/>
              <a:gdLst/>
              <a:ahLst/>
              <a:cxnLst/>
              <a:rect r="r" b="b" t="t" l="l"/>
              <a:pathLst>
                <a:path h="609600" w="889191">
                  <a:moveTo>
                    <a:pt x="236474" y="0"/>
                  </a:moveTo>
                  <a:lnTo>
                    <a:pt x="855916" y="0"/>
                  </a:lnTo>
                  <a:cubicBezTo>
                    <a:pt x="866100" y="0"/>
                    <a:pt x="875662" y="4895"/>
                    <a:pt x="881616" y="13156"/>
                  </a:cubicBezTo>
                  <a:cubicBezTo>
                    <a:pt x="887571" y="21417"/>
                    <a:pt x="889191" y="32037"/>
                    <a:pt x="885970" y="41698"/>
                  </a:cubicBezTo>
                  <a:lnTo>
                    <a:pt x="710569" y="567902"/>
                  </a:lnTo>
                  <a:cubicBezTo>
                    <a:pt x="702268" y="592804"/>
                    <a:pt x="678965" y="609600"/>
                    <a:pt x="652716" y="609600"/>
                  </a:cubicBezTo>
                  <a:lnTo>
                    <a:pt x="33274" y="609600"/>
                  </a:lnTo>
                  <a:cubicBezTo>
                    <a:pt x="23091" y="609600"/>
                    <a:pt x="13529" y="604705"/>
                    <a:pt x="7574" y="596444"/>
                  </a:cubicBezTo>
                  <a:cubicBezTo>
                    <a:pt x="1620" y="588183"/>
                    <a:pt x="0" y="577563"/>
                    <a:pt x="3220" y="567902"/>
                  </a:cubicBezTo>
                  <a:lnTo>
                    <a:pt x="178622" y="41698"/>
                  </a:lnTo>
                  <a:cubicBezTo>
                    <a:pt x="186922" y="16796"/>
                    <a:pt x="210226" y="0"/>
                    <a:pt x="23647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38100"/>
              <a:ext cx="707349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265525" y="7639917"/>
            <a:ext cx="2754346" cy="4131519"/>
            <a:chOff x="0" y="0"/>
            <a:chExt cx="406400" cy="609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2032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7257" y="-2018075"/>
            <a:ext cx="3201935" cy="4802903"/>
            <a:chOff x="0" y="0"/>
            <a:chExt cx="406400" cy="609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38100"/>
              <a:ext cx="203200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613407" y="9111947"/>
            <a:ext cx="292706" cy="29270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939367" y="9111947"/>
            <a:ext cx="292706" cy="29270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3642698" y="2246428"/>
            <a:ext cx="7848722" cy="6521574"/>
          </a:xfrm>
          <a:custGeom>
            <a:avLst/>
            <a:gdLst/>
            <a:ahLst/>
            <a:cxnLst/>
            <a:rect r="r" b="b" t="t" l="l"/>
            <a:pathLst>
              <a:path h="6521574" w="7848722">
                <a:moveTo>
                  <a:pt x="0" y="0"/>
                </a:moveTo>
                <a:lnTo>
                  <a:pt x="7848722" y="0"/>
                </a:lnTo>
                <a:lnTo>
                  <a:pt x="7848722" y="6521575"/>
                </a:lnTo>
                <a:lnTo>
                  <a:pt x="0" y="65215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28225" y="3955656"/>
            <a:ext cx="5023952" cy="3950653"/>
          </a:xfrm>
          <a:custGeom>
            <a:avLst/>
            <a:gdLst/>
            <a:ahLst/>
            <a:cxnLst/>
            <a:rect r="r" b="b" t="t" l="l"/>
            <a:pathLst>
              <a:path h="3950653" w="5023952">
                <a:moveTo>
                  <a:pt x="0" y="0"/>
                </a:moveTo>
                <a:lnTo>
                  <a:pt x="5023952" y="0"/>
                </a:lnTo>
                <a:lnTo>
                  <a:pt x="5023952" y="3950653"/>
                </a:lnTo>
                <a:lnTo>
                  <a:pt x="0" y="39506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906114" y="9019988"/>
            <a:ext cx="2905258" cy="419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7"/>
              </a:lnSpc>
            </a:pPr>
            <a:r>
              <a:rPr lang="en-US" sz="2398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@reallygreatsite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232073" y="9019988"/>
            <a:ext cx="4062285" cy="419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7"/>
              </a:lnSpc>
            </a:pPr>
            <a:r>
              <a:rPr lang="en-US" sz="2398">
                <a:solidFill>
                  <a:srgbClr val="FFFFFF"/>
                </a:solidFill>
                <a:latin typeface="Hero"/>
                <a:ea typeface="Hero"/>
                <a:cs typeface="Hero"/>
                <a:sym typeface="Hero"/>
              </a:rPr>
              <a:t>www.reallygreatsite.com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380697" y="934452"/>
            <a:ext cx="11699292" cy="1805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29"/>
              </a:lnSpc>
            </a:pPr>
            <a:r>
              <a:rPr lang="en-US" b="true" sz="6999" i="true">
                <a:solidFill>
                  <a:srgbClr val="023034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ADVERTISING MEDIA ANALYSIS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652177" y="3879456"/>
            <a:ext cx="6912387" cy="4026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9567" indent="-309783" lvl="1">
              <a:lnSpc>
                <a:spcPts val="4017"/>
              </a:lnSpc>
              <a:buFont typeface="Arial"/>
              <a:buChar char="•"/>
            </a:pPr>
            <a:r>
              <a:rPr lang="en-US" sz="2869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TVGrp- Moderate positive- reach still matters</a:t>
            </a:r>
          </a:p>
          <a:p>
            <a:pPr algn="just" marL="619567" indent="-309783" lvl="1">
              <a:lnSpc>
                <a:spcPts val="4017"/>
              </a:lnSpc>
              <a:buFont typeface="Arial"/>
              <a:buChar char="•"/>
            </a:pPr>
            <a:r>
              <a:rPr lang="en-US" sz="2869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InstoreAds - Comparable to TV</a:t>
            </a:r>
          </a:p>
          <a:p>
            <a:pPr algn="just" marL="619567" indent="-309783" lvl="1">
              <a:lnSpc>
                <a:spcPts val="4017"/>
              </a:lnSpc>
              <a:buFont typeface="Arial"/>
              <a:buChar char="•"/>
            </a:pPr>
            <a:r>
              <a:rPr lang="en-US" sz="2869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OutdoorAds- Strongest-most effective - R2 = 20%</a:t>
            </a:r>
          </a:p>
          <a:p>
            <a:pPr algn="just" marL="619567" indent="-309783" lvl="1">
              <a:lnSpc>
                <a:spcPts val="4017"/>
              </a:lnSpc>
              <a:buFont typeface="Arial"/>
              <a:buChar char="•"/>
            </a:pPr>
            <a:r>
              <a:rPr lang="en-US" sz="2869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DigitalAds- Very weak; digital spend hasn’t yet translated into volume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4E55">
                <a:alpha val="100000"/>
              </a:srgbClr>
            </a:gs>
            <a:gs pos="100000">
              <a:srgbClr val="022A2E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1228694" cy="6911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981" y="0"/>
              <a:ext cx="1214733" cy="691141"/>
            </a:xfrm>
            <a:custGeom>
              <a:avLst/>
              <a:gdLst/>
              <a:ahLst/>
              <a:cxnLst/>
              <a:rect r="r" b="b" t="t" l="l"/>
              <a:pathLst>
                <a:path h="691141" w="1214733">
                  <a:moveTo>
                    <a:pt x="982530" y="0"/>
                  </a:moveTo>
                  <a:lnTo>
                    <a:pt x="232202" y="0"/>
                  </a:lnTo>
                  <a:cubicBezTo>
                    <a:pt x="209908" y="0"/>
                    <a:pt x="189280" y="11801"/>
                    <a:pt x="177980" y="31018"/>
                  </a:cubicBezTo>
                  <a:lnTo>
                    <a:pt x="11258" y="314552"/>
                  </a:lnTo>
                  <a:cubicBezTo>
                    <a:pt x="0" y="333699"/>
                    <a:pt x="0" y="357442"/>
                    <a:pt x="11258" y="376589"/>
                  </a:cubicBezTo>
                  <a:lnTo>
                    <a:pt x="177980" y="660122"/>
                  </a:lnTo>
                  <a:cubicBezTo>
                    <a:pt x="189280" y="679340"/>
                    <a:pt x="209908" y="691141"/>
                    <a:pt x="232202" y="691141"/>
                  </a:cubicBezTo>
                  <a:lnTo>
                    <a:pt x="982530" y="691141"/>
                  </a:lnTo>
                  <a:cubicBezTo>
                    <a:pt x="1004824" y="691141"/>
                    <a:pt x="1025452" y="679340"/>
                    <a:pt x="1036753" y="660122"/>
                  </a:cubicBezTo>
                  <a:lnTo>
                    <a:pt x="1203474" y="376589"/>
                  </a:lnTo>
                  <a:cubicBezTo>
                    <a:pt x="1214733" y="357442"/>
                    <a:pt x="1214733" y="333699"/>
                    <a:pt x="1203474" y="314552"/>
                  </a:cubicBezTo>
                  <a:lnTo>
                    <a:pt x="1036753" y="31018"/>
                  </a:lnTo>
                  <a:cubicBezTo>
                    <a:pt x="1025452" y="11801"/>
                    <a:pt x="1004824" y="0"/>
                    <a:pt x="98253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52400" y="-38100"/>
              <a:ext cx="923894" cy="729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8987" y="0"/>
            <a:ext cx="16570027" cy="10287000"/>
            <a:chOff x="0" y="0"/>
            <a:chExt cx="1113271" cy="6911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9064" y="0"/>
              <a:ext cx="1095143" cy="691141"/>
            </a:xfrm>
            <a:custGeom>
              <a:avLst/>
              <a:gdLst/>
              <a:ahLst/>
              <a:cxnLst/>
              <a:rect r="r" b="b" t="t" l="l"/>
              <a:pathLst>
                <a:path h="691141" w="1095143">
                  <a:moveTo>
                    <a:pt x="854285" y="0"/>
                  </a:moveTo>
                  <a:lnTo>
                    <a:pt x="240858" y="0"/>
                  </a:lnTo>
                  <a:cubicBezTo>
                    <a:pt x="211911" y="0"/>
                    <a:pt x="185126" y="15322"/>
                    <a:pt x="170453" y="40276"/>
                  </a:cubicBezTo>
                  <a:lnTo>
                    <a:pt x="14619" y="305295"/>
                  </a:lnTo>
                  <a:cubicBezTo>
                    <a:pt x="0" y="330155"/>
                    <a:pt x="0" y="360985"/>
                    <a:pt x="14619" y="385846"/>
                  </a:cubicBezTo>
                  <a:lnTo>
                    <a:pt x="170453" y="650865"/>
                  </a:lnTo>
                  <a:cubicBezTo>
                    <a:pt x="185126" y="675818"/>
                    <a:pt x="211911" y="691141"/>
                    <a:pt x="240858" y="691141"/>
                  </a:cubicBezTo>
                  <a:lnTo>
                    <a:pt x="854285" y="691141"/>
                  </a:lnTo>
                  <a:cubicBezTo>
                    <a:pt x="883232" y="691141"/>
                    <a:pt x="910017" y="675818"/>
                    <a:pt x="924690" y="650865"/>
                  </a:cubicBezTo>
                  <a:lnTo>
                    <a:pt x="1080524" y="385846"/>
                  </a:lnTo>
                  <a:cubicBezTo>
                    <a:pt x="1095143" y="360985"/>
                    <a:pt x="1095143" y="330155"/>
                    <a:pt x="1080524" y="305295"/>
                  </a:cubicBezTo>
                  <a:lnTo>
                    <a:pt x="924690" y="40276"/>
                  </a:lnTo>
                  <a:cubicBezTo>
                    <a:pt x="910017" y="15322"/>
                    <a:pt x="883232" y="0"/>
                    <a:pt x="85428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52400" y="-38100"/>
              <a:ext cx="808471" cy="729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76516">
            <a:off x="-1436216" y="3859813"/>
            <a:ext cx="4067192" cy="2567373"/>
            <a:chOff x="0" y="0"/>
            <a:chExt cx="812800" cy="5130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5264" y="55233"/>
              <a:ext cx="702272" cy="457839"/>
            </a:xfrm>
            <a:custGeom>
              <a:avLst/>
              <a:gdLst/>
              <a:ahLst/>
              <a:cxnLst/>
              <a:rect r="r" b="b" t="t" l="l"/>
              <a:pathLst>
                <a:path h="457839" w="702272">
                  <a:moveTo>
                    <a:pt x="422050" y="34295"/>
                  </a:moveTo>
                  <a:lnTo>
                    <a:pt x="686622" y="368311"/>
                  </a:lnTo>
                  <a:cubicBezTo>
                    <a:pt x="699775" y="384917"/>
                    <a:pt x="702272" y="407582"/>
                    <a:pt x="693049" y="426652"/>
                  </a:cubicBezTo>
                  <a:cubicBezTo>
                    <a:pt x="683827" y="445723"/>
                    <a:pt x="664509" y="457839"/>
                    <a:pt x="643326" y="457839"/>
                  </a:cubicBezTo>
                  <a:lnTo>
                    <a:pt x="58946" y="457839"/>
                  </a:lnTo>
                  <a:cubicBezTo>
                    <a:pt x="37763" y="457839"/>
                    <a:pt x="18445" y="445723"/>
                    <a:pt x="9223" y="426652"/>
                  </a:cubicBezTo>
                  <a:cubicBezTo>
                    <a:pt x="0" y="407582"/>
                    <a:pt x="2497" y="384917"/>
                    <a:pt x="15650" y="368311"/>
                  </a:cubicBezTo>
                  <a:lnTo>
                    <a:pt x="280222" y="34295"/>
                  </a:lnTo>
                  <a:cubicBezTo>
                    <a:pt x="297381" y="12632"/>
                    <a:pt x="323501" y="0"/>
                    <a:pt x="351136" y="0"/>
                  </a:cubicBezTo>
                  <a:cubicBezTo>
                    <a:pt x="378771" y="0"/>
                    <a:pt x="404891" y="12632"/>
                    <a:pt x="422050" y="34295"/>
                  </a:cubicBezTo>
                  <a:close/>
                </a:path>
              </a:pathLst>
            </a:custGeom>
            <a:solidFill>
              <a:srgbClr val="36846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27000" y="200112"/>
              <a:ext cx="558800" cy="27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5701965" y="3887879"/>
            <a:ext cx="4067192" cy="2567373"/>
            <a:chOff x="0" y="0"/>
            <a:chExt cx="812800" cy="5130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55264" y="55233"/>
              <a:ext cx="702272" cy="457839"/>
            </a:xfrm>
            <a:custGeom>
              <a:avLst/>
              <a:gdLst/>
              <a:ahLst/>
              <a:cxnLst/>
              <a:rect r="r" b="b" t="t" l="l"/>
              <a:pathLst>
                <a:path h="457839" w="702272">
                  <a:moveTo>
                    <a:pt x="422050" y="34295"/>
                  </a:moveTo>
                  <a:lnTo>
                    <a:pt x="686622" y="368311"/>
                  </a:lnTo>
                  <a:cubicBezTo>
                    <a:pt x="699775" y="384917"/>
                    <a:pt x="702272" y="407582"/>
                    <a:pt x="693049" y="426652"/>
                  </a:cubicBezTo>
                  <a:cubicBezTo>
                    <a:pt x="683827" y="445723"/>
                    <a:pt x="664509" y="457839"/>
                    <a:pt x="643326" y="457839"/>
                  </a:cubicBezTo>
                  <a:lnTo>
                    <a:pt x="58946" y="457839"/>
                  </a:lnTo>
                  <a:cubicBezTo>
                    <a:pt x="37763" y="457839"/>
                    <a:pt x="18445" y="445723"/>
                    <a:pt x="9223" y="426652"/>
                  </a:cubicBezTo>
                  <a:cubicBezTo>
                    <a:pt x="0" y="407582"/>
                    <a:pt x="2497" y="384917"/>
                    <a:pt x="15650" y="368311"/>
                  </a:cubicBezTo>
                  <a:lnTo>
                    <a:pt x="280222" y="34295"/>
                  </a:lnTo>
                  <a:cubicBezTo>
                    <a:pt x="297381" y="12632"/>
                    <a:pt x="323501" y="0"/>
                    <a:pt x="351136" y="0"/>
                  </a:cubicBezTo>
                  <a:cubicBezTo>
                    <a:pt x="378771" y="0"/>
                    <a:pt x="404891" y="12632"/>
                    <a:pt x="422050" y="34295"/>
                  </a:cubicBezTo>
                  <a:close/>
                </a:path>
              </a:pathLst>
            </a:custGeom>
            <a:solidFill>
              <a:srgbClr val="36846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200112"/>
              <a:ext cx="558800" cy="27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303525" y="9111947"/>
            <a:ext cx="292706" cy="29270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629485" y="9111947"/>
            <a:ext cx="292706" cy="29270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4192679" y="3843181"/>
            <a:ext cx="9902642" cy="5926467"/>
          </a:xfrm>
          <a:custGeom>
            <a:avLst/>
            <a:gdLst/>
            <a:ahLst/>
            <a:cxnLst/>
            <a:rect r="r" b="b" t="t" l="l"/>
            <a:pathLst>
              <a:path h="5926467" w="9902642">
                <a:moveTo>
                  <a:pt x="0" y="0"/>
                </a:moveTo>
                <a:lnTo>
                  <a:pt x="9902642" y="0"/>
                </a:lnTo>
                <a:lnTo>
                  <a:pt x="9902642" y="5926467"/>
                </a:lnTo>
                <a:lnTo>
                  <a:pt x="0" y="5926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391372" y="1162050"/>
            <a:ext cx="11505256" cy="92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9"/>
              </a:lnSpc>
            </a:pPr>
            <a:r>
              <a:rPr lang="en-US" b="true" sz="6999" i="true">
                <a:solidFill>
                  <a:srgbClr val="023034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PRICE VS SALES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999392" y="2094610"/>
            <a:ext cx="8289217" cy="2010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898" indent="-313449" lvl="1">
              <a:lnSpc>
                <a:spcPts val="4065"/>
              </a:lnSpc>
              <a:buFont typeface="Arial"/>
              <a:buChar char="•"/>
            </a:pPr>
            <a:r>
              <a:rPr lang="en-US" sz="2903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CORRELATION (SalesVol, Price) = -0.44742 (Strong Negative Correlation)</a:t>
            </a:r>
          </a:p>
          <a:p>
            <a:pPr algn="l" marL="626898" indent="-313449" lvl="1">
              <a:lnSpc>
                <a:spcPts val="4065"/>
              </a:lnSpc>
              <a:buFont typeface="Arial"/>
              <a:buChar char="•"/>
            </a:pPr>
            <a:r>
              <a:rPr lang="en-US" sz="2903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R2 Score = 20%</a:t>
            </a:r>
          </a:p>
          <a:p>
            <a:pPr algn="just">
              <a:lnSpc>
                <a:spcPts val="4065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4E55">
                <a:alpha val="100000"/>
              </a:srgbClr>
            </a:gs>
            <a:gs pos="100000">
              <a:srgbClr val="022A2E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1228694" cy="6911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981" y="0"/>
              <a:ext cx="1214733" cy="691141"/>
            </a:xfrm>
            <a:custGeom>
              <a:avLst/>
              <a:gdLst/>
              <a:ahLst/>
              <a:cxnLst/>
              <a:rect r="r" b="b" t="t" l="l"/>
              <a:pathLst>
                <a:path h="691141" w="1214733">
                  <a:moveTo>
                    <a:pt x="982530" y="0"/>
                  </a:moveTo>
                  <a:lnTo>
                    <a:pt x="232202" y="0"/>
                  </a:lnTo>
                  <a:cubicBezTo>
                    <a:pt x="209908" y="0"/>
                    <a:pt x="189280" y="11801"/>
                    <a:pt x="177980" y="31018"/>
                  </a:cubicBezTo>
                  <a:lnTo>
                    <a:pt x="11258" y="314552"/>
                  </a:lnTo>
                  <a:cubicBezTo>
                    <a:pt x="0" y="333699"/>
                    <a:pt x="0" y="357442"/>
                    <a:pt x="11258" y="376589"/>
                  </a:cubicBezTo>
                  <a:lnTo>
                    <a:pt x="177980" y="660122"/>
                  </a:lnTo>
                  <a:cubicBezTo>
                    <a:pt x="189280" y="679340"/>
                    <a:pt x="209908" y="691141"/>
                    <a:pt x="232202" y="691141"/>
                  </a:cubicBezTo>
                  <a:lnTo>
                    <a:pt x="982530" y="691141"/>
                  </a:lnTo>
                  <a:cubicBezTo>
                    <a:pt x="1004824" y="691141"/>
                    <a:pt x="1025452" y="679340"/>
                    <a:pt x="1036753" y="660122"/>
                  </a:cubicBezTo>
                  <a:lnTo>
                    <a:pt x="1203474" y="376589"/>
                  </a:lnTo>
                  <a:cubicBezTo>
                    <a:pt x="1214733" y="357442"/>
                    <a:pt x="1214733" y="333699"/>
                    <a:pt x="1203474" y="314552"/>
                  </a:cubicBezTo>
                  <a:lnTo>
                    <a:pt x="1036753" y="31018"/>
                  </a:lnTo>
                  <a:cubicBezTo>
                    <a:pt x="1025452" y="11801"/>
                    <a:pt x="1004824" y="0"/>
                    <a:pt x="98253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AFD255">
                    <a:alpha val="100000"/>
                  </a:srgbClr>
                </a:gs>
                <a:gs pos="100000">
                  <a:srgbClr val="D8FF72">
                    <a:alpha val="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52400" y="-38100"/>
              <a:ext cx="923894" cy="729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58987" y="0"/>
            <a:ext cx="16570027" cy="10287000"/>
            <a:chOff x="0" y="0"/>
            <a:chExt cx="1113271" cy="6911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9064" y="0"/>
              <a:ext cx="1095143" cy="691141"/>
            </a:xfrm>
            <a:custGeom>
              <a:avLst/>
              <a:gdLst/>
              <a:ahLst/>
              <a:cxnLst/>
              <a:rect r="r" b="b" t="t" l="l"/>
              <a:pathLst>
                <a:path h="691141" w="1095143">
                  <a:moveTo>
                    <a:pt x="854285" y="0"/>
                  </a:moveTo>
                  <a:lnTo>
                    <a:pt x="240858" y="0"/>
                  </a:lnTo>
                  <a:cubicBezTo>
                    <a:pt x="211911" y="0"/>
                    <a:pt x="185126" y="15322"/>
                    <a:pt x="170453" y="40276"/>
                  </a:cubicBezTo>
                  <a:lnTo>
                    <a:pt x="14619" y="305295"/>
                  </a:lnTo>
                  <a:cubicBezTo>
                    <a:pt x="0" y="330155"/>
                    <a:pt x="0" y="360985"/>
                    <a:pt x="14619" y="385846"/>
                  </a:cubicBezTo>
                  <a:lnTo>
                    <a:pt x="170453" y="650865"/>
                  </a:lnTo>
                  <a:cubicBezTo>
                    <a:pt x="185126" y="675818"/>
                    <a:pt x="211911" y="691141"/>
                    <a:pt x="240858" y="691141"/>
                  </a:cubicBezTo>
                  <a:lnTo>
                    <a:pt x="854285" y="691141"/>
                  </a:lnTo>
                  <a:cubicBezTo>
                    <a:pt x="883232" y="691141"/>
                    <a:pt x="910017" y="675818"/>
                    <a:pt x="924690" y="650865"/>
                  </a:cubicBezTo>
                  <a:lnTo>
                    <a:pt x="1080524" y="385846"/>
                  </a:lnTo>
                  <a:cubicBezTo>
                    <a:pt x="1095143" y="360985"/>
                    <a:pt x="1095143" y="330155"/>
                    <a:pt x="1080524" y="305295"/>
                  </a:cubicBezTo>
                  <a:lnTo>
                    <a:pt x="924690" y="40276"/>
                  </a:lnTo>
                  <a:cubicBezTo>
                    <a:pt x="910017" y="15322"/>
                    <a:pt x="883232" y="0"/>
                    <a:pt x="85428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52400" y="-38100"/>
              <a:ext cx="808471" cy="729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76516">
            <a:off x="-1436216" y="3859813"/>
            <a:ext cx="4067192" cy="2567373"/>
            <a:chOff x="0" y="0"/>
            <a:chExt cx="812800" cy="5130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5264" y="55233"/>
              <a:ext cx="702272" cy="457839"/>
            </a:xfrm>
            <a:custGeom>
              <a:avLst/>
              <a:gdLst/>
              <a:ahLst/>
              <a:cxnLst/>
              <a:rect r="r" b="b" t="t" l="l"/>
              <a:pathLst>
                <a:path h="457839" w="702272">
                  <a:moveTo>
                    <a:pt x="422050" y="34295"/>
                  </a:moveTo>
                  <a:lnTo>
                    <a:pt x="686622" y="368311"/>
                  </a:lnTo>
                  <a:cubicBezTo>
                    <a:pt x="699775" y="384917"/>
                    <a:pt x="702272" y="407582"/>
                    <a:pt x="693049" y="426652"/>
                  </a:cubicBezTo>
                  <a:cubicBezTo>
                    <a:pt x="683827" y="445723"/>
                    <a:pt x="664509" y="457839"/>
                    <a:pt x="643326" y="457839"/>
                  </a:cubicBezTo>
                  <a:lnTo>
                    <a:pt x="58946" y="457839"/>
                  </a:lnTo>
                  <a:cubicBezTo>
                    <a:pt x="37763" y="457839"/>
                    <a:pt x="18445" y="445723"/>
                    <a:pt x="9223" y="426652"/>
                  </a:cubicBezTo>
                  <a:cubicBezTo>
                    <a:pt x="0" y="407582"/>
                    <a:pt x="2497" y="384917"/>
                    <a:pt x="15650" y="368311"/>
                  </a:cubicBezTo>
                  <a:lnTo>
                    <a:pt x="280222" y="34295"/>
                  </a:lnTo>
                  <a:cubicBezTo>
                    <a:pt x="297381" y="12632"/>
                    <a:pt x="323501" y="0"/>
                    <a:pt x="351136" y="0"/>
                  </a:cubicBezTo>
                  <a:cubicBezTo>
                    <a:pt x="378771" y="0"/>
                    <a:pt x="404891" y="12632"/>
                    <a:pt x="422050" y="34295"/>
                  </a:cubicBezTo>
                  <a:close/>
                </a:path>
              </a:pathLst>
            </a:custGeom>
            <a:solidFill>
              <a:srgbClr val="36846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27000" y="200112"/>
              <a:ext cx="558800" cy="27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5701965" y="3887879"/>
            <a:ext cx="4067192" cy="2567373"/>
            <a:chOff x="0" y="0"/>
            <a:chExt cx="812800" cy="5130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55264" y="55233"/>
              <a:ext cx="702272" cy="457839"/>
            </a:xfrm>
            <a:custGeom>
              <a:avLst/>
              <a:gdLst/>
              <a:ahLst/>
              <a:cxnLst/>
              <a:rect r="r" b="b" t="t" l="l"/>
              <a:pathLst>
                <a:path h="457839" w="702272">
                  <a:moveTo>
                    <a:pt x="422050" y="34295"/>
                  </a:moveTo>
                  <a:lnTo>
                    <a:pt x="686622" y="368311"/>
                  </a:lnTo>
                  <a:cubicBezTo>
                    <a:pt x="699775" y="384917"/>
                    <a:pt x="702272" y="407582"/>
                    <a:pt x="693049" y="426652"/>
                  </a:cubicBezTo>
                  <a:cubicBezTo>
                    <a:pt x="683827" y="445723"/>
                    <a:pt x="664509" y="457839"/>
                    <a:pt x="643326" y="457839"/>
                  </a:cubicBezTo>
                  <a:lnTo>
                    <a:pt x="58946" y="457839"/>
                  </a:lnTo>
                  <a:cubicBezTo>
                    <a:pt x="37763" y="457839"/>
                    <a:pt x="18445" y="445723"/>
                    <a:pt x="9223" y="426652"/>
                  </a:cubicBezTo>
                  <a:cubicBezTo>
                    <a:pt x="0" y="407582"/>
                    <a:pt x="2497" y="384917"/>
                    <a:pt x="15650" y="368311"/>
                  </a:cubicBezTo>
                  <a:lnTo>
                    <a:pt x="280222" y="34295"/>
                  </a:lnTo>
                  <a:cubicBezTo>
                    <a:pt x="297381" y="12632"/>
                    <a:pt x="323501" y="0"/>
                    <a:pt x="351136" y="0"/>
                  </a:cubicBezTo>
                  <a:cubicBezTo>
                    <a:pt x="378771" y="0"/>
                    <a:pt x="404891" y="12632"/>
                    <a:pt x="422050" y="34295"/>
                  </a:cubicBezTo>
                  <a:close/>
                </a:path>
              </a:pathLst>
            </a:custGeom>
            <a:solidFill>
              <a:srgbClr val="36846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200112"/>
              <a:ext cx="558800" cy="276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303525" y="9111947"/>
            <a:ext cx="292706" cy="29270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629485" y="9111947"/>
            <a:ext cx="292706" cy="29270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4854261" y="3620463"/>
            <a:ext cx="8579478" cy="6497559"/>
          </a:xfrm>
          <a:custGeom>
            <a:avLst/>
            <a:gdLst/>
            <a:ahLst/>
            <a:cxnLst/>
            <a:rect r="r" b="b" t="t" l="l"/>
            <a:pathLst>
              <a:path h="6497559" w="8579478">
                <a:moveTo>
                  <a:pt x="0" y="0"/>
                </a:moveTo>
                <a:lnTo>
                  <a:pt x="8579478" y="0"/>
                </a:lnTo>
                <a:lnTo>
                  <a:pt x="8579478" y="6497559"/>
                </a:lnTo>
                <a:lnTo>
                  <a:pt x="0" y="64975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24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4213897" y="2094610"/>
            <a:ext cx="9613336" cy="2010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898" indent="-313449" lvl="1">
              <a:lnSpc>
                <a:spcPts val="4065"/>
              </a:lnSpc>
              <a:buFont typeface="Arial"/>
              <a:buChar char="•"/>
            </a:pPr>
            <a:r>
              <a:rPr lang="en-US" sz="2903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CORRELATION (SalesVol, Promotion) = 0.1457 (Weak Positive Correlation)</a:t>
            </a:r>
          </a:p>
          <a:p>
            <a:pPr algn="l" marL="626898" indent="-313449" lvl="1">
              <a:lnSpc>
                <a:spcPts val="4065"/>
              </a:lnSpc>
              <a:buFont typeface="Arial"/>
              <a:buChar char="•"/>
            </a:pPr>
            <a:r>
              <a:rPr lang="en-US" sz="2903">
                <a:solidFill>
                  <a:srgbClr val="023034"/>
                </a:solidFill>
                <a:latin typeface="Poppins"/>
                <a:ea typeface="Poppins"/>
                <a:cs typeface="Poppins"/>
                <a:sym typeface="Poppins"/>
              </a:rPr>
              <a:t>R2 Score = 2.12%</a:t>
            </a:r>
          </a:p>
          <a:p>
            <a:pPr algn="just">
              <a:lnSpc>
                <a:spcPts val="4065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3391372" y="1162050"/>
            <a:ext cx="11505256" cy="92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29"/>
              </a:lnSpc>
            </a:pPr>
            <a:r>
              <a:rPr lang="en-US" b="true" sz="6999" i="true">
                <a:solidFill>
                  <a:srgbClr val="023034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SALES VS PROMOTIONS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DAGrSuUHcZQ</dc:identifier>
  <dcterms:modified xsi:type="dcterms:W3CDTF">2011-08-01T06:04:30Z</dcterms:modified>
  <cp:revision>1</cp:revision>
  <dc:title>Copy of Soda Sales (MMM)</dc:title>
</cp:coreProperties>
</file>