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17"/>
  </p:notesMasterIdLst>
  <p:sldIdLst>
    <p:sldId id="333" r:id="rId2"/>
    <p:sldId id="277" r:id="rId3"/>
    <p:sldId id="334" r:id="rId4"/>
    <p:sldId id="276" r:id="rId5"/>
    <p:sldId id="278" r:id="rId6"/>
    <p:sldId id="259" r:id="rId7"/>
    <p:sldId id="257" r:id="rId8"/>
    <p:sldId id="331" r:id="rId9"/>
    <p:sldId id="335" r:id="rId10"/>
    <p:sldId id="336" r:id="rId11"/>
    <p:sldId id="337" r:id="rId12"/>
    <p:sldId id="339" r:id="rId13"/>
    <p:sldId id="258" r:id="rId14"/>
    <p:sldId id="338"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18DD-F2AD-487C-965D-445DF9832902}" type="datetimeFigureOut">
              <a:rPr lang="en-IN" smtClean="0"/>
              <a:pPr/>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C301F-E50E-479B-9686-D81FF4266F64}" type="slidenum">
              <a:rPr lang="en-IN" smtClean="0"/>
              <a:pPr/>
              <a:t>‹#›</a:t>
            </a:fld>
            <a:endParaRPr lang="en-IN"/>
          </a:p>
        </p:txBody>
      </p:sp>
    </p:spTree>
    <p:extLst>
      <p:ext uri="{BB962C8B-B14F-4D97-AF65-F5344CB8AC3E}">
        <p14:creationId xmlns:p14="http://schemas.microsoft.com/office/powerpoint/2010/main" val="275953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317517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183687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6349F2-CA71-4BE0-B2CA-40EEDAF84641}"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603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860765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6349F2-CA71-4BE0-B2CA-40EEDAF84641}"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12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58272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190471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239284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53587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147233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3676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218687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280651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20685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412032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1C77A3-7491-4F8D-8FCB-60B2E69C8C27}" type="datetimeFigureOut">
              <a:rPr lang="en-IN" smtClean="0"/>
              <a:pPr/>
              <a:t>01-08-2023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6349F2-CA71-4BE0-B2CA-40EEDAF84641}" type="slidenum">
              <a:rPr lang="en-IN" smtClean="0"/>
              <a:pPr/>
              <a:t>‹#›</a:t>
            </a:fld>
            <a:endParaRPr lang="en-IN"/>
          </a:p>
        </p:txBody>
      </p:sp>
    </p:spTree>
    <p:extLst>
      <p:ext uri="{BB962C8B-B14F-4D97-AF65-F5344CB8AC3E}">
        <p14:creationId xmlns:p14="http://schemas.microsoft.com/office/powerpoint/2010/main" val="135628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93277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pubmed.ncbi.nlm.nih.gov/?term=Bezirtzoglou%20E%5BAuthor%5D" TargetMode="External"/><Relationship Id="rId13" Type="http://schemas.openxmlformats.org/officeDocument/2006/relationships/hyperlink" Target="https://pubmed.ncbi.nlm.nih.gov/?term=Liao%20SL%5BAuthor%5D" TargetMode="External"/><Relationship Id="rId3" Type="http://schemas.openxmlformats.org/officeDocument/2006/relationships/hyperlink" Target="https://en.wikipedia.org/wiki/Air_pollution" TargetMode="External"/><Relationship Id="rId7" Type="http://schemas.openxmlformats.org/officeDocument/2006/relationships/hyperlink" Target="https://pubmed.ncbi.nlm.nih.gov/?term=Stavropoulos%20A%5BAuthor%5D" TargetMode="External"/><Relationship Id="rId12" Type="http://schemas.openxmlformats.org/officeDocument/2006/relationships/hyperlink" Target="https://pubmed.ncbi.nlm.nih.gov/?term=Wu%20IP%5BAuthor%5D" TargetMode="External"/><Relationship Id="rId2" Type="http://schemas.openxmlformats.org/officeDocument/2006/relationships/hyperlink" Target="https://www.who.int/health-topics/air-pollution#tab=tab_1" TargetMode="External"/><Relationship Id="rId1" Type="http://schemas.openxmlformats.org/officeDocument/2006/relationships/slideLayout" Target="../slideLayouts/slideLayout7.xml"/><Relationship Id="rId6" Type="http://schemas.openxmlformats.org/officeDocument/2006/relationships/hyperlink" Target="https://pubmed.ncbi.nlm.nih.gov/?term=Stavropoulou%20E%5BAuthor%5D" TargetMode="External"/><Relationship Id="rId11" Type="http://schemas.openxmlformats.org/officeDocument/2006/relationships/hyperlink" Target="https://www.who.int/news/item/06-03-2017-the-cost-of-a-polluted-environment-1-7-million-child-deaths-a-year-says-who" TargetMode="External"/><Relationship Id="rId5" Type="http://schemas.openxmlformats.org/officeDocument/2006/relationships/hyperlink" Target="https://pubmed.ncbi.nlm.nih.gov/?term=Manisalidis%20I%5BAuthor%5D" TargetMode="External"/><Relationship Id="rId15" Type="http://schemas.openxmlformats.org/officeDocument/2006/relationships/hyperlink" Target="https://pubmed.ncbi.nlm.nih.gov/?term=Wong%20KS%5BAuthor%5D" TargetMode="External"/><Relationship Id="rId10" Type="http://schemas.openxmlformats.org/officeDocument/2006/relationships/hyperlink" Target="https://www.who.int/news-room/fact-sheets/detail/ambient-(outdoor)-air-quality-and-health" TargetMode="External"/><Relationship Id="rId4" Type="http://schemas.openxmlformats.org/officeDocument/2006/relationships/hyperlink" Target="https://www.unep.org/news-and-stories/story/six-reasons-why-healthy-environment-should-be-human-right" TargetMode="External"/><Relationship Id="rId9" Type="http://schemas.openxmlformats.org/officeDocument/2006/relationships/hyperlink" Target="https://pollution.ucr.edu/primary-vs-secondary#:~:text=Primary%20air%20pollutants%3A%20Pollutants%20that,lower%20atmosphere%20by%20chemical%20reactions" TargetMode="External"/><Relationship Id="rId14" Type="http://schemas.openxmlformats.org/officeDocument/2006/relationships/hyperlink" Target="https://pubmed.ncbi.nlm.nih.gov/?term=Lai%20SH%5BAuthor%5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70372" y="3671888"/>
            <a:ext cx="7651256" cy="1521000"/>
          </a:xfrm>
          <a:prstGeom prst="rect">
            <a:avLst/>
          </a:prstGeom>
          <a:noFill/>
          <a:ln>
            <a:noFill/>
          </a:ln>
          <a:extLst/>
        </p:spPr>
        <p:txBody>
          <a:bodyPr rot="0" vert="horz" wrap="square" lIns="91440" tIns="45720" rIns="91440" bIns="45720" anchor="t" anchorCtr="0" upright="1">
            <a:noAutofit/>
          </a:bodyPr>
          <a:lstStyle/>
          <a:p>
            <a:pPr marL="342900" lvl="0" indent="-342900">
              <a:lnSpc>
                <a:spcPct val="150000"/>
              </a:lnSpc>
              <a:spcAft>
                <a:spcPts val="0"/>
              </a:spcAft>
              <a:buFont typeface="+mj-lt"/>
              <a:buAutoNum type="arabicPeriod"/>
            </a:pPr>
            <a:r>
              <a:rPr lang="en-US" b="1" dirty="0" err="1">
                <a:effectLst/>
                <a:latin typeface="Times New Roman" panose="02020603050405020304" pitchFamily="18" charset="0"/>
                <a:ea typeface="Times New Roman" panose="02020603050405020304" pitchFamily="18" charset="0"/>
                <a:cs typeface="Mangal" panose="02040503050203030202" pitchFamily="18" charset="0"/>
              </a:rPr>
              <a:t>Aliul</a:t>
            </a:r>
            <a:r>
              <a:rPr lang="en-US" b="1" dirty="0">
                <a:effectLst/>
                <a:latin typeface="Times New Roman" panose="02020603050405020304" pitchFamily="18" charset="0"/>
                <a:ea typeface="Times New Roman" panose="02020603050405020304" pitchFamily="18" charset="0"/>
                <a:cs typeface="Mangal" panose="02040503050203030202" pitchFamily="18" charset="0"/>
              </a:rPr>
              <a:t> </a:t>
            </a:r>
            <a:r>
              <a:rPr lang="en-US" b="1" dirty="0" err="1">
                <a:effectLst/>
                <a:latin typeface="Times New Roman" panose="02020603050405020304" pitchFamily="18" charset="0"/>
                <a:ea typeface="Times New Roman" panose="02020603050405020304" pitchFamily="18" charset="0"/>
                <a:cs typeface="Mangal" panose="02040503050203030202" pitchFamily="18" charset="0"/>
              </a:rPr>
              <a:t>Nadab</a:t>
            </a:r>
            <a:r>
              <a:rPr lang="en-US" b="1" dirty="0">
                <a:effectLst/>
                <a:latin typeface="Times New Roman" panose="02020603050405020304" pitchFamily="18" charset="0"/>
                <a:ea typeface="Times New Roman" panose="02020603050405020304" pitchFamily="18" charset="0"/>
                <a:cs typeface="Mangal" panose="02040503050203030202" pitchFamily="18" charset="0"/>
              </a:rPr>
              <a:t>, Roll- 1220CMSH-0034, Reg. No. 121-1117-0725-20</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0"/>
              </a:spcAft>
              <a:buFont typeface="+mj-lt"/>
              <a:buAutoNum type="arabicPeriod"/>
            </a:pPr>
            <a:r>
              <a:rPr lang="en-US" b="1" dirty="0" err="1">
                <a:effectLst/>
                <a:latin typeface="Times New Roman" panose="02020603050405020304" pitchFamily="18" charset="0"/>
                <a:ea typeface="Times New Roman" panose="02020603050405020304" pitchFamily="18" charset="0"/>
                <a:cs typeface="Mangal" panose="02040503050203030202" pitchFamily="18" charset="0"/>
              </a:rPr>
              <a:t>Rohit</a:t>
            </a:r>
            <a:r>
              <a:rPr lang="en-US" b="1" dirty="0">
                <a:effectLst/>
                <a:latin typeface="Times New Roman" panose="02020603050405020304" pitchFamily="18" charset="0"/>
                <a:ea typeface="Times New Roman" panose="02020603050405020304" pitchFamily="18" charset="0"/>
                <a:cs typeface="Mangal" panose="02040503050203030202" pitchFamily="18" charset="0"/>
              </a:rPr>
              <a:t> </a:t>
            </a:r>
            <a:r>
              <a:rPr lang="en-US" b="1" dirty="0" err="1">
                <a:effectLst/>
                <a:latin typeface="Times New Roman" panose="02020603050405020304" pitchFamily="18" charset="0"/>
                <a:ea typeface="Times New Roman" panose="02020603050405020304" pitchFamily="18" charset="0"/>
                <a:cs typeface="Mangal" panose="02040503050203030202" pitchFamily="18" charset="0"/>
              </a:rPr>
              <a:t>Neogi</a:t>
            </a:r>
            <a:r>
              <a:rPr lang="en-US" b="1" dirty="0">
                <a:effectLst/>
                <a:latin typeface="Times New Roman" panose="02020603050405020304" pitchFamily="18" charset="0"/>
                <a:ea typeface="Times New Roman" panose="02020603050405020304" pitchFamily="18" charset="0"/>
                <a:cs typeface="Mangal" panose="02040503050203030202" pitchFamily="18" charset="0"/>
              </a:rPr>
              <a:t>, Roll- 1220CMSH-0046, Reg. No. 121-1111-0737-20</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1000"/>
              </a:spcAft>
              <a:buFont typeface="+mj-lt"/>
              <a:buAutoNum type="arabicPeriod"/>
            </a:pPr>
            <a:r>
              <a:rPr lang="en-US" b="1" dirty="0" err="1">
                <a:effectLst/>
                <a:latin typeface="Times New Roman" panose="02020603050405020304" pitchFamily="18" charset="0"/>
                <a:ea typeface="Times New Roman" panose="02020603050405020304" pitchFamily="18" charset="0"/>
                <a:cs typeface="Mangal" panose="02040503050203030202" pitchFamily="18" charset="0"/>
              </a:rPr>
              <a:t>Tushar</a:t>
            </a:r>
            <a:r>
              <a:rPr lang="en-US" b="1" dirty="0">
                <a:effectLst/>
                <a:latin typeface="Times New Roman" panose="02020603050405020304" pitchFamily="18" charset="0"/>
                <a:ea typeface="Times New Roman" panose="02020603050405020304" pitchFamily="18" charset="0"/>
                <a:cs typeface="Mangal" panose="02040503050203030202" pitchFamily="18" charset="0"/>
              </a:rPr>
              <a:t> Ghosh, Roll- 1220CMSH-0061, Reg. No. 121-1115-0752-20</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600" dirty="0">
                <a:effectLst/>
                <a:latin typeface="Calibri" panose="020F0502020204030204" pitchFamily="34"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Rectangle 2"/>
          <p:cNvSpPr/>
          <p:nvPr/>
        </p:nvSpPr>
        <p:spPr>
          <a:xfrm>
            <a:off x="1117599" y="844737"/>
            <a:ext cx="9956802" cy="1224951"/>
          </a:xfrm>
          <a:prstGeom prst="rect">
            <a:avLst/>
          </a:prstGeom>
        </p:spPr>
        <p:txBody>
          <a:bodyPr wrap="square">
            <a:spAutoFit/>
          </a:bodyPr>
          <a:lstStyle/>
          <a:p>
            <a:pPr algn="ctr">
              <a:lnSpc>
                <a:spcPct val="115000"/>
              </a:lnSpc>
              <a:spcAft>
                <a:spcPts val="1000"/>
              </a:spcAft>
            </a:pPr>
            <a:r>
              <a:rPr lang="en-US" sz="3200" b="1" dirty="0">
                <a:latin typeface="Times New Roman" panose="02020603050405020304" pitchFamily="18" charset="0"/>
                <a:ea typeface="Times New Roman" panose="02020603050405020304" pitchFamily="18" charset="0"/>
                <a:cs typeface="Mangal" panose="02040503050203030202" pitchFamily="18" charset="0"/>
              </a:rPr>
              <a:t>An </a:t>
            </a:r>
            <a:r>
              <a:rPr lang="en-US" sz="3200" b="1" dirty="0" err="1">
                <a:latin typeface="Times New Roman" panose="02020603050405020304" pitchFamily="18" charset="0"/>
                <a:ea typeface="Times New Roman" panose="02020603050405020304" pitchFamily="18" charset="0"/>
                <a:cs typeface="Mangal" panose="02040503050203030202" pitchFamily="18" charset="0"/>
              </a:rPr>
              <a:t>IoT</a:t>
            </a:r>
            <a:r>
              <a:rPr lang="en-US" sz="3200" b="1" dirty="0">
                <a:latin typeface="Times New Roman" panose="02020603050405020304" pitchFamily="18" charset="0"/>
                <a:ea typeface="Times New Roman" panose="02020603050405020304" pitchFamily="18" charset="0"/>
                <a:cs typeface="Mangal" panose="02040503050203030202" pitchFamily="18" charset="0"/>
              </a:rPr>
              <a:t> Based Approach To Design An Effective Air Pollution Monitoring System</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 name="Rectangle 3"/>
          <p:cNvSpPr/>
          <p:nvPr/>
        </p:nvSpPr>
        <p:spPr>
          <a:xfrm>
            <a:off x="3048000" y="2726181"/>
            <a:ext cx="6096000" cy="857671"/>
          </a:xfrm>
          <a:prstGeom prst="rect">
            <a:avLst/>
          </a:prstGeom>
        </p:spPr>
        <p:txBody>
          <a:bodyPr>
            <a:spAutoFit/>
          </a:bodyPr>
          <a:lstStyle/>
          <a:p>
            <a:pPr algn="ctr">
              <a:lnSpc>
                <a:spcPct val="115000"/>
              </a:lnSpc>
              <a:spcAft>
                <a:spcPts val="1000"/>
              </a:spcAft>
            </a:pPr>
            <a:r>
              <a:rPr lang="en-US" b="1" i="1" dirty="0">
                <a:latin typeface="Times New Roman" panose="02020603050405020304" pitchFamily="18" charset="0"/>
                <a:ea typeface="Times New Roman" panose="02020603050405020304" pitchFamily="18" charset="0"/>
                <a:cs typeface="Mangal" panose="02040503050203030202" pitchFamily="18" charset="0"/>
              </a:rPr>
              <a:t>Project Report</a:t>
            </a:r>
            <a:endParaRPr lang="en-IN" sz="1600" dirty="0">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1000"/>
              </a:spcAft>
            </a:pPr>
            <a:r>
              <a:rPr lang="en-US" sz="1600" b="1" dirty="0">
                <a:latin typeface="Times New Roman" panose="02020603050405020304" pitchFamily="18" charset="0"/>
                <a:ea typeface="Times New Roman" panose="02020603050405020304" pitchFamily="18" charset="0"/>
                <a:cs typeface="Mangal" panose="02040503050203030202" pitchFamily="18" charset="0"/>
              </a:rPr>
              <a:t> </a:t>
            </a:r>
            <a:r>
              <a:rPr lang="en-US" b="1" i="1" dirty="0" smtClean="0">
                <a:latin typeface="Times New Roman" panose="02020603050405020304" pitchFamily="18" charset="0"/>
                <a:ea typeface="Times New Roman" panose="02020603050405020304" pitchFamily="18" charset="0"/>
                <a:cs typeface="Mangal" panose="02040503050203030202" pitchFamily="18" charset="0"/>
              </a:rPr>
              <a:t>Submitted </a:t>
            </a:r>
            <a:r>
              <a:rPr lang="en-US" b="1" i="1" dirty="0">
                <a:latin typeface="Times New Roman" panose="02020603050405020304" pitchFamily="18" charset="0"/>
                <a:ea typeface="Times New Roman" panose="02020603050405020304" pitchFamily="18" charset="0"/>
                <a:cs typeface="Mangal" panose="02040503050203030202" pitchFamily="18" charset="0"/>
              </a:rPr>
              <a:t>By</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Rectangle 4"/>
          <p:cNvSpPr/>
          <p:nvPr/>
        </p:nvSpPr>
        <p:spPr>
          <a:xfrm>
            <a:off x="3048000" y="5368959"/>
            <a:ext cx="6096000" cy="1224951"/>
          </a:xfrm>
          <a:prstGeom prst="rect">
            <a:avLst/>
          </a:prstGeom>
        </p:spPr>
        <p:txBody>
          <a:bodyPr>
            <a:spAutoFit/>
          </a:bodyPr>
          <a:lstStyle/>
          <a:p>
            <a:pPr algn="ctr">
              <a:lnSpc>
                <a:spcPct val="115000"/>
              </a:lnSpc>
              <a:spcAft>
                <a:spcPts val="0"/>
              </a:spcAft>
            </a:pPr>
            <a:r>
              <a:rPr lang="en-US" sz="1600" b="1" i="1" dirty="0">
                <a:latin typeface="Georgia" panose="02040502050405020303" pitchFamily="18" charset="0"/>
                <a:ea typeface="Times New Roman" panose="02020603050405020304" pitchFamily="18" charset="0"/>
                <a:cs typeface="Times New Roman" panose="02020603050405020304" pitchFamily="18" charset="0"/>
              </a:rPr>
              <a:t>Department of Computer Science</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0"/>
              </a:spcAft>
            </a:pPr>
            <a:r>
              <a:rPr lang="en-US" sz="1600" b="1" dirty="0" err="1">
                <a:latin typeface="Cambria" panose="02040503050406030204" pitchFamily="18" charset="0"/>
                <a:ea typeface="Times New Roman" panose="02020603050405020304" pitchFamily="18" charset="0"/>
                <a:cs typeface="Times New Roman" panose="02020603050405020304" pitchFamily="18" charset="0"/>
              </a:rPr>
              <a:t>Gour</a:t>
            </a:r>
            <a:r>
              <a:rPr lang="en-US" sz="1600" b="1" dirty="0">
                <a:latin typeface="Cambria" panose="02040503050406030204" pitchFamily="18" charset="0"/>
                <a:ea typeface="Times New Roman" panose="02020603050405020304" pitchFamily="18" charset="0"/>
                <a:cs typeface="Times New Roman" panose="02020603050405020304" pitchFamily="18" charset="0"/>
              </a:rPr>
              <a:t> </a:t>
            </a:r>
            <a:r>
              <a:rPr lang="en-US" sz="1600" b="1" dirty="0" err="1">
                <a:latin typeface="Cambria" panose="02040503050406030204" pitchFamily="18" charset="0"/>
                <a:ea typeface="Times New Roman" panose="02020603050405020304" pitchFamily="18" charset="0"/>
                <a:cs typeface="Times New Roman" panose="02020603050405020304" pitchFamily="18" charset="0"/>
              </a:rPr>
              <a:t>Mahavidyalaya</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0"/>
              </a:spcAft>
            </a:pPr>
            <a:r>
              <a:rPr lang="en-US" sz="1600" b="1" dirty="0" err="1">
                <a:latin typeface="Times New Roman" panose="02020603050405020304" pitchFamily="18" charset="0"/>
                <a:ea typeface="Times New Roman" panose="02020603050405020304" pitchFamily="18" charset="0"/>
                <a:cs typeface="Mangal" panose="02040503050203030202" pitchFamily="18" charset="0"/>
              </a:rPr>
              <a:t>Malda</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0"/>
              </a:spcAft>
            </a:pPr>
            <a:r>
              <a:rPr lang="en-US" sz="1600" b="1" dirty="0">
                <a:latin typeface="Times New Roman" panose="02020603050405020304" pitchFamily="18" charset="0"/>
                <a:ea typeface="Times New Roman" panose="02020603050405020304" pitchFamily="18" charset="0"/>
                <a:cs typeface="Mangal" panose="02040503050203030202" pitchFamily="18" charset="0"/>
              </a:rPr>
              <a:t>August, 2023</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82624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959" r="12950"/>
          <a:stretch/>
        </p:blipFill>
        <p:spPr>
          <a:xfrm>
            <a:off x="3304903" y="1306286"/>
            <a:ext cx="6296297" cy="5003074"/>
          </a:xfrm>
          <a:prstGeom prst="rect">
            <a:avLst/>
          </a:prstGeom>
          <a:ln>
            <a:noFill/>
          </a:ln>
        </p:spPr>
      </p:pic>
      <p:sp>
        <p:nvSpPr>
          <p:cNvPr id="4" name="Rectangle 3"/>
          <p:cNvSpPr/>
          <p:nvPr/>
        </p:nvSpPr>
        <p:spPr>
          <a:xfrm>
            <a:off x="2353491" y="594080"/>
            <a:ext cx="8199120" cy="410882"/>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For making Data Visualization We make Average this dataset </a:t>
            </a:r>
            <a:r>
              <a:rPr lang="en-US" dirty="0">
                <a:latin typeface="Times New Roman" panose="02020603050405020304" pitchFamily="18" charset="0"/>
                <a:ea typeface="Times New Roman" panose="02020603050405020304" pitchFamily="18" charset="0"/>
                <a:cs typeface="Mangal" panose="02040503050203030202" pitchFamily="18" charset="0"/>
              </a:rPr>
              <a:t>to per </a:t>
            </a:r>
            <a:r>
              <a:rPr lang="en-US" dirty="0">
                <a:latin typeface="Times New Roman" panose="02020603050405020304" pitchFamily="18" charset="0"/>
                <a:ea typeface="Times New Roman" panose="02020603050405020304" pitchFamily="18" charset="0"/>
                <a:cs typeface="Mangal" panose="02040503050203030202" pitchFamily="18" charset="0"/>
              </a:rPr>
              <a:t>minute time </a:t>
            </a:r>
            <a:r>
              <a:rPr lang="en-US" dirty="0">
                <a:latin typeface="Times New Roman" panose="02020603050405020304" pitchFamily="18" charset="0"/>
                <a:ea typeface="Times New Roman" panose="02020603050405020304" pitchFamily="18" charset="0"/>
                <a:cs typeface="Mangal" panose="02040503050203030202" pitchFamily="18" charset="0"/>
              </a:rPr>
              <a:t>wise</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4711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004458" y="692331"/>
            <a:ext cx="6387736" cy="4310743"/>
          </a:xfrm>
          <a:prstGeom prst="rect">
            <a:avLst/>
          </a:prstGeom>
          <a:noFill/>
          <a:ln>
            <a:noFill/>
          </a:ln>
        </p:spPr>
      </p:pic>
      <p:sp>
        <p:nvSpPr>
          <p:cNvPr id="3" name="Rectangle 2"/>
          <p:cNvSpPr/>
          <p:nvPr/>
        </p:nvSpPr>
        <p:spPr>
          <a:xfrm>
            <a:off x="4800142" y="5248302"/>
            <a:ext cx="3684022" cy="382284"/>
          </a:xfrm>
          <a:prstGeom prst="rect">
            <a:avLst/>
          </a:prstGeom>
        </p:spPr>
        <p:txBody>
          <a:bodyPr wrap="none">
            <a:spAutoFit/>
          </a:bodyPr>
          <a:lstStyle/>
          <a:p>
            <a:pPr algn="ctr">
              <a:lnSpc>
                <a:spcPct val="115000"/>
              </a:lnSpc>
              <a:spcAft>
                <a:spcPts val="1000"/>
              </a:spcAft>
            </a:pPr>
            <a:r>
              <a:rPr lang="en-US" b="1" dirty="0">
                <a:ea typeface="Times New Roman" panose="02020603050405020304" pitchFamily="18" charset="0"/>
                <a:cs typeface="Mangal" panose="02040503050203030202" pitchFamily="18" charset="0"/>
              </a:rPr>
              <a:t>Figure 5 . </a:t>
            </a:r>
            <a:r>
              <a:rPr lang="en-US" dirty="0">
                <a:ea typeface="Times New Roman" panose="02020603050405020304" pitchFamily="18" charset="0"/>
                <a:cs typeface="Mangal" panose="02040503050203030202" pitchFamily="18" charset="0"/>
              </a:rPr>
              <a:t>Air quality of </a:t>
            </a:r>
            <a:r>
              <a:rPr lang="en-US" dirty="0" err="1">
                <a:ea typeface="Times New Roman" panose="02020603050405020304" pitchFamily="18" charset="0"/>
                <a:cs typeface="Mangal" panose="02040503050203030202" pitchFamily="18" charset="0"/>
              </a:rPr>
              <a:t>B.S.Road</a:t>
            </a:r>
            <a:endParaRPr lang="en-IN" dirty="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265132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4044" y="989320"/>
            <a:ext cx="9296401" cy="2031325"/>
          </a:xfrm>
          <a:prstGeom prst="rect">
            <a:avLst/>
          </a:prstGeom>
        </p:spPr>
        <p:txBody>
          <a:bodyPr wrap="square">
            <a:spAutoFit/>
          </a:bodyPr>
          <a:lstStyle/>
          <a:p>
            <a:r>
              <a:rPr lang="en-IN" dirty="0">
                <a:latin typeface="Times New Roman" panose="02020603050405020304" pitchFamily="18" charset="0"/>
                <a:ea typeface="Times New Roman" panose="02020603050405020304" pitchFamily="18" charset="0"/>
                <a:cs typeface="Mangal" panose="02040503050203030202" pitchFamily="18" charset="0"/>
              </a:rPr>
              <a:t>In this study, we found that urban areas like </a:t>
            </a:r>
            <a:r>
              <a:rPr lang="en-IN" dirty="0" err="1">
                <a:latin typeface="Times New Roman" panose="02020603050405020304" pitchFamily="18" charset="0"/>
                <a:ea typeface="Times New Roman" panose="02020603050405020304" pitchFamily="18" charset="0"/>
                <a:cs typeface="Mangal" panose="02040503050203030202" pitchFamily="18" charset="0"/>
              </a:rPr>
              <a:t>Rathbari</a:t>
            </a:r>
            <a:r>
              <a:rPr lang="en-IN" dirty="0">
                <a:latin typeface="Times New Roman" panose="02020603050405020304" pitchFamily="18" charset="0"/>
                <a:ea typeface="Times New Roman" panose="02020603050405020304" pitchFamily="18" charset="0"/>
                <a:cs typeface="Mangal" panose="02040503050203030202" pitchFamily="18" charset="0"/>
              </a:rPr>
              <a:t> and B.S. Road have higher air pollution levels. This is mainly because of the larger population, industrial activities, and heavy traffic in these areas. On the other hand, rural areas like </a:t>
            </a:r>
            <a:r>
              <a:rPr lang="en-IN" dirty="0" err="1">
                <a:latin typeface="Times New Roman" panose="02020603050405020304" pitchFamily="18" charset="0"/>
                <a:ea typeface="Times New Roman" panose="02020603050405020304" pitchFamily="18" charset="0"/>
                <a:cs typeface="Mangal" panose="02040503050203030202" pitchFamily="18" charset="0"/>
              </a:rPr>
              <a:t>Sujapur</a:t>
            </a:r>
            <a:r>
              <a:rPr lang="en-IN" dirty="0">
                <a:latin typeface="Times New Roman" panose="02020603050405020304" pitchFamily="18" charset="0"/>
                <a:ea typeface="Times New Roman" panose="02020603050405020304" pitchFamily="18" charset="0"/>
                <a:cs typeface="Mangal" panose="02040503050203030202" pitchFamily="18" charset="0"/>
              </a:rPr>
              <a:t> may have higher levels of certain pollutants due to agricultural </a:t>
            </a:r>
            <a:r>
              <a:rPr lang="en-IN" dirty="0" err="1">
                <a:latin typeface="Times New Roman" panose="02020603050405020304" pitchFamily="18" charset="0"/>
                <a:ea typeface="Times New Roman" panose="02020603050405020304" pitchFamily="18" charset="0"/>
                <a:cs typeface="Mangal" panose="02040503050203030202" pitchFamily="18" charset="0"/>
              </a:rPr>
              <a:t>activities.To</a:t>
            </a:r>
            <a:r>
              <a:rPr lang="en-IN" dirty="0">
                <a:latin typeface="Times New Roman" panose="02020603050405020304" pitchFamily="18" charset="0"/>
                <a:ea typeface="Times New Roman" panose="02020603050405020304" pitchFamily="18" charset="0"/>
                <a:cs typeface="Mangal" panose="02040503050203030202" pitchFamily="18" charset="0"/>
              </a:rPr>
              <a:t> improve air quality and protect the health of people living in these regions, it is important to implement targeted pollution control measures. Continuous monitoring of air quality is essential to track the effectiveness of these measures over time and ensure a healthier environment for everyone.</a:t>
            </a:r>
          </a:p>
        </p:txBody>
      </p:sp>
      <p:sp>
        <p:nvSpPr>
          <p:cNvPr id="3" name="Rectangle 2"/>
          <p:cNvSpPr/>
          <p:nvPr/>
        </p:nvSpPr>
        <p:spPr>
          <a:xfrm>
            <a:off x="1702524" y="4190788"/>
            <a:ext cx="10027922" cy="1996444"/>
          </a:xfrm>
          <a:prstGeom prst="rect">
            <a:avLst/>
          </a:prstGeom>
        </p:spPr>
        <p:txBody>
          <a:bodyPr wrap="square">
            <a:spAutoFit/>
          </a:bodyPr>
          <a:lstStyle/>
          <a:p>
            <a:pPr lvl="0" algn="just">
              <a:lnSpc>
                <a:spcPct val="115000"/>
              </a:lnSpc>
              <a:spcAft>
                <a:spcPts val="800"/>
              </a:spcAft>
            </a:pPr>
            <a:r>
              <a:rPr lang="en-US" sz="2400" b="1" dirty="0" smtClean="0">
                <a:latin typeface="Californian FB" panose="0207040306080B030204" pitchFamily="18" charset="0"/>
                <a:ea typeface="Times New Roman" panose="02020603050405020304" pitchFamily="18" charset="0"/>
                <a:cs typeface="Calibri" panose="020F0502020204030204" pitchFamily="34" charset="0"/>
              </a:rPr>
              <a:t>Conclusion</a:t>
            </a:r>
          </a:p>
          <a:p>
            <a:pPr lvl="0" algn="just">
              <a:lnSpc>
                <a:spcPct val="115000"/>
              </a:lnSpc>
              <a:spcAft>
                <a:spcPts val="800"/>
              </a:spcAft>
            </a:pPr>
            <a:endParaRPr lang="en-IN" dirty="0">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US" dirty="0">
                <a:latin typeface="Calibri" panose="020F0502020204030204" pitchFamily="34" charset="0"/>
                <a:ea typeface="Times New Roman" panose="02020603050405020304" pitchFamily="18" charset="0"/>
                <a:cs typeface="Mangal" panose="02040503050203030202" pitchFamily="18" charset="0"/>
              </a:rPr>
              <a:t>The air pollution monitoring system project has been successful in achieving its main objective, which is to monitor air quality in industrial and urban areas. The system utilizes </a:t>
            </a:r>
            <a:r>
              <a:rPr lang="en-US" dirty="0" err="1">
                <a:latin typeface="Calibri" panose="020F0502020204030204" pitchFamily="34" charset="0"/>
                <a:ea typeface="Times New Roman" panose="02020603050405020304" pitchFamily="18" charset="0"/>
                <a:cs typeface="Mangal" panose="02040503050203030202" pitchFamily="18" charset="0"/>
              </a:rPr>
              <a:t>IoT</a:t>
            </a:r>
            <a:r>
              <a:rPr lang="en-US" dirty="0">
                <a:latin typeface="Calibri" panose="020F0502020204030204" pitchFamily="34" charset="0"/>
                <a:ea typeface="Times New Roman" panose="02020603050405020304" pitchFamily="18" charset="0"/>
                <a:cs typeface="Mangal" panose="02040503050203030202" pitchFamily="18" charset="0"/>
              </a:rPr>
              <a:t> (Internet of Things) technology, gas sensors, Arduino microcontroller to continuously measure, analyze, and log air quality data.</a:t>
            </a:r>
            <a:endParaRPr lang="en-IN" dirty="0">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178181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a:off x="1782835" y="717016"/>
            <a:ext cx="4119317" cy="584775"/>
          </a:xfrm>
          <a:prstGeom prst="rect">
            <a:avLst/>
          </a:prstGeom>
          <a:noFill/>
        </p:spPr>
        <p:txBody>
          <a:bodyPr wrap="square" rtlCol="0">
            <a:spAutoFit/>
          </a:bodyPr>
          <a:lstStyle/>
          <a:p>
            <a:r>
              <a:rPr lang="en-IN" sz="3200" b="1" dirty="0">
                <a:latin typeface="Times New Roman" panose="02020603050405020304" pitchFamily="18" charset="0"/>
                <a:ea typeface="Times New Roman" panose="02020603050405020304" pitchFamily="18" charset="0"/>
                <a:cs typeface="Mangal" panose="02040503050203030202" pitchFamily="18" charset="0"/>
              </a:rPr>
              <a:t>Extra Functionalities: </a:t>
            </a:r>
            <a:endParaRPr lang="en-IN" sz="3200" b="1"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89" name="TextBox 88"/>
          <p:cNvSpPr txBox="1"/>
          <p:nvPr/>
        </p:nvSpPr>
        <p:spPr>
          <a:xfrm>
            <a:off x="1406272" y="1896675"/>
            <a:ext cx="9945350" cy="923330"/>
          </a:xfrm>
          <a:prstGeom prst="rect">
            <a:avLst/>
          </a:prstGeom>
          <a:noFill/>
        </p:spPr>
        <p:txBody>
          <a:bodyPr wrap="square" rtlCol="0">
            <a:spAutoFit/>
          </a:bodyPr>
          <a:lstStyle/>
          <a:p>
            <a:r>
              <a:rPr lang="en-IN" dirty="0" smtClean="0">
                <a:latin typeface="Times New Roman" panose="02020603050405020304" pitchFamily="18" charset="0"/>
                <a:ea typeface="Times New Roman" panose="02020603050405020304" pitchFamily="18" charset="0"/>
                <a:cs typeface="Mangal" panose="02040503050203030202" pitchFamily="18" charset="0"/>
              </a:rPr>
              <a:t>In this project we can also add some extra features . We can use more gas sensors to detect more gases , like MQ-2 gas sensor can detect smoke. We can also use only one sensor to detect a particular gas more accurately.</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90" name="TextBox 89"/>
          <p:cNvSpPr txBox="1"/>
          <p:nvPr/>
        </p:nvSpPr>
        <p:spPr>
          <a:xfrm>
            <a:off x="1406272" y="3230223"/>
            <a:ext cx="8913386" cy="369332"/>
          </a:xfrm>
          <a:prstGeom prst="rect">
            <a:avLst/>
          </a:prstGeom>
          <a:noFill/>
        </p:spPr>
        <p:txBody>
          <a:bodyPr wrap="square" rtlCol="0">
            <a:spAutoFit/>
          </a:bodyPr>
          <a:lstStyle/>
          <a:p>
            <a:r>
              <a:rPr lang="en-IN" dirty="0">
                <a:latin typeface="Times New Roman" panose="02020603050405020304" pitchFamily="18" charset="0"/>
                <a:ea typeface="Times New Roman" panose="02020603050405020304" pitchFamily="18" charset="0"/>
                <a:cs typeface="Mangal" panose="02040503050203030202" pitchFamily="18" charset="0"/>
              </a:rPr>
              <a:t>A Wi-Fi module can also be connect if we want to send the data as a mail, app, website or text.</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91" name="TextBox 90"/>
          <p:cNvSpPr txBox="1"/>
          <p:nvPr/>
        </p:nvSpPr>
        <p:spPr>
          <a:xfrm>
            <a:off x="1406273" y="4009773"/>
            <a:ext cx="10219671" cy="646331"/>
          </a:xfrm>
          <a:prstGeom prst="rect">
            <a:avLst/>
          </a:prstGeom>
          <a:noFill/>
        </p:spPr>
        <p:txBody>
          <a:bodyPr wrap="square" rtlCol="0">
            <a:spAutoFit/>
          </a:bodyPr>
          <a:lstStyle/>
          <a:p>
            <a:r>
              <a:rPr lang="en-IN" dirty="0">
                <a:latin typeface="Times New Roman" panose="02020603050405020304" pitchFamily="18" charset="0"/>
                <a:ea typeface="Times New Roman" panose="02020603050405020304" pitchFamily="18" charset="0"/>
                <a:cs typeface="Mangal" panose="02040503050203030202" pitchFamily="18" charset="0"/>
              </a:rPr>
              <a:t>We can also predict the quality of air, when or in which place it will be less polluted from collecting more data and using some ML Algorithm. </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92" name="TextBox 91"/>
          <p:cNvSpPr txBox="1"/>
          <p:nvPr/>
        </p:nvSpPr>
        <p:spPr>
          <a:xfrm>
            <a:off x="1406272" y="5066322"/>
            <a:ext cx="7424219" cy="369332"/>
          </a:xfrm>
          <a:prstGeom prst="rect">
            <a:avLst/>
          </a:prstGeom>
          <a:noFill/>
        </p:spPr>
        <p:txBody>
          <a:bodyPr wrap="square" rtlCol="0">
            <a:spAutoFit/>
          </a:bodyPr>
          <a:lstStyle/>
          <a:p>
            <a:r>
              <a:rPr lang="en-IN" dirty="0" smtClean="0">
                <a:latin typeface="Times New Roman" panose="02020603050405020304" pitchFamily="18" charset="0"/>
                <a:ea typeface="Times New Roman" panose="02020603050405020304" pitchFamily="18" charset="0"/>
                <a:cs typeface="Mangal" panose="02040503050203030202" pitchFamily="18" charset="0"/>
              </a:rPr>
              <a:t>By adding an alarm system we can alert , if the quality of air is not so good.</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757702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8491" y="177942"/>
            <a:ext cx="2395019" cy="707886"/>
          </a:xfrm>
          <a:prstGeom prst="rect">
            <a:avLst/>
          </a:prstGeom>
          <a:noFill/>
        </p:spPr>
        <p:txBody>
          <a:bodyPr wrap="square" rtlCol="0">
            <a:spAutoFit/>
          </a:bodyPr>
          <a:lstStyle/>
          <a:p>
            <a:pPr lvl="0"/>
            <a:r>
              <a:rPr lang="en-US" sz="4000" b="1" dirty="0" smtClean="0">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37360" y="885828"/>
            <a:ext cx="9966960" cy="4493538"/>
          </a:xfrm>
          <a:prstGeom prst="rect">
            <a:avLst/>
          </a:prstGeom>
          <a:noFill/>
        </p:spPr>
        <p:txBody>
          <a:bodyPr wrap="square" rtlCol="0">
            <a:spAutoFit/>
          </a:bodyPr>
          <a:lstStyle/>
          <a:p>
            <a:pPr lvl="0"/>
            <a:r>
              <a:rPr lang="en-IN" sz="1200" u="sng" dirty="0">
                <a:hlinkClick r:id="rId2"/>
              </a:rPr>
              <a:t>https://</a:t>
            </a:r>
            <a:r>
              <a:rPr lang="en-IN" sz="1200" u="sng" dirty="0" smtClean="0">
                <a:hlinkClick r:id="rId2"/>
              </a:rPr>
              <a:t>www.who.int/health-topics/air-pollution#tab=tab_1</a:t>
            </a:r>
            <a:endParaRPr lang="en-IN" sz="1200" u="sng" dirty="0" smtClean="0"/>
          </a:p>
          <a:p>
            <a:pPr lvl="0"/>
            <a:endParaRPr lang="en-IN" sz="1200" u="sng" dirty="0"/>
          </a:p>
          <a:p>
            <a:r>
              <a:rPr lang="en-IN" sz="1200" dirty="0"/>
              <a:t>Matthews V.O., </a:t>
            </a:r>
            <a:r>
              <a:rPr lang="en-IN" sz="1200" dirty="0" err="1"/>
              <a:t>Uzairue</a:t>
            </a:r>
            <a:r>
              <a:rPr lang="en-IN" sz="1200" dirty="0"/>
              <a:t> S.I., </a:t>
            </a:r>
            <a:r>
              <a:rPr lang="en-IN" sz="1200" dirty="0" err="1"/>
              <a:t>Noma-Osaghae</a:t>
            </a:r>
            <a:r>
              <a:rPr lang="en-IN" sz="1200" dirty="0"/>
              <a:t> E., and </a:t>
            </a:r>
            <a:r>
              <a:rPr lang="en-IN" sz="1200" dirty="0" err="1"/>
              <a:t>Nwukor</a:t>
            </a:r>
            <a:r>
              <a:rPr lang="en-IN" sz="1200" dirty="0"/>
              <a:t> F., Design and Simulation of a Smart Automated Traffic System in a Campus Community.", International Journal of Emerging Technologies and Innovative Research (www.jetir.org | UGC and </a:t>
            </a:r>
            <a:r>
              <a:rPr lang="en-IN" sz="1200" dirty="0" err="1"/>
              <a:t>issn</a:t>
            </a:r>
            <a:r>
              <a:rPr lang="en-IN" sz="1200" dirty="0"/>
              <a:t> Approved), ISSN:2349-5162, 5 (8), 2018, pp. 492-497, Available at: http://www.jetir.org/papers/JETIR1807794.pdf.</a:t>
            </a:r>
          </a:p>
          <a:p>
            <a:pPr lvl="0"/>
            <a:endParaRPr lang="en-IN" sz="1200" dirty="0" smtClean="0"/>
          </a:p>
          <a:p>
            <a:r>
              <a:rPr lang="en-IN" sz="1200" u="sng" dirty="0">
                <a:hlinkClick r:id="rId3"/>
              </a:rPr>
              <a:t>https://en.wikipedia.org/wiki/Air_pollution</a:t>
            </a:r>
            <a:endParaRPr lang="en-IN" sz="1200" dirty="0"/>
          </a:p>
          <a:p>
            <a:pPr lvl="0"/>
            <a:endParaRPr lang="en-IN" sz="1200" dirty="0" smtClean="0"/>
          </a:p>
          <a:p>
            <a:r>
              <a:rPr lang="en-IN" sz="1200" u="sng" dirty="0">
                <a:hlinkClick r:id="rId4"/>
              </a:rPr>
              <a:t>https://www.unep.org/news-and-stories/story/six-reasons-why-healthy-environment-should-be-human-right</a:t>
            </a:r>
            <a:endParaRPr lang="en-IN" sz="1200" dirty="0"/>
          </a:p>
          <a:p>
            <a:pPr lvl="0"/>
            <a:endParaRPr lang="en-IN" sz="1200" dirty="0" smtClean="0"/>
          </a:p>
          <a:p>
            <a:pPr lvl="0"/>
            <a:r>
              <a:rPr lang="en-US" sz="1200" dirty="0"/>
              <a:t>Environmental and Health Impacts of Air Pollution: A Review -</a:t>
            </a:r>
            <a:r>
              <a:rPr lang="en-US" sz="1200" u="sng" dirty="0" err="1">
                <a:hlinkClick r:id="rId5"/>
              </a:rPr>
              <a:t>Ioannis</a:t>
            </a:r>
            <a:r>
              <a:rPr lang="en-US" sz="1200" u="sng" dirty="0">
                <a:hlinkClick r:id="rId5"/>
              </a:rPr>
              <a:t> Manisalidis</a:t>
            </a:r>
            <a:r>
              <a:rPr lang="en-US" sz="1200" dirty="0"/>
              <a:t>,</a:t>
            </a:r>
            <a:r>
              <a:rPr lang="en-US" sz="1200" baseline="30000" dirty="0"/>
              <a:t>1,2,*†</a:t>
            </a:r>
            <a:r>
              <a:rPr lang="en-US" sz="1200" dirty="0"/>
              <a:t> </a:t>
            </a:r>
            <a:r>
              <a:rPr lang="en-US" sz="1200" u="sng" dirty="0" err="1">
                <a:hlinkClick r:id="rId6"/>
              </a:rPr>
              <a:t>Elisavet</a:t>
            </a:r>
            <a:r>
              <a:rPr lang="en-US" sz="1200" u="sng" dirty="0">
                <a:hlinkClick r:id="rId6"/>
              </a:rPr>
              <a:t> Stavropoulou</a:t>
            </a:r>
            <a:r>
              <a:rPr lang="en-US" sz="1200" dirty="0"/>
              <a:t>,</a:t>
            </a:r>
            <a:r>
              <a:rPr lang="en-US" sz="1200" baseline="30000" dirty="0"/>
              <a:t>3,*†</a:t>
            </a:r>
            <a:r>
              <a:rPr lang="en-US" sz="1200" dirty="0"/>
              <a:t> </a:t>
            </a:r>
            <a:r>
              <a:rPr lang="en-US" sz="1200" u="sng" dirty="0" err="1">
                <a:hlinkClick r:id="rId7"/>
              </a:rPr>
              <a:t>Agathangelos</a:t>
            </a:r>
            <a:r>
              <a:rPr lang="en-US" sz="1200" u="sng" dirty="0">
                <a:hlinkClick r:id="rId7"/>
              </a:rPr>
              <a:t> Stavropoulos</a:t>
            </a:r>
            <a:r>
              <a:rPr lang="en-US" sz="1200" dirty="0"/>
              <a:t>,</a:t>
            </a:r>
            <a:r>
              <a:rPr lang="en-US" sz="1200" baseline="30000" dirty="0"/>
              <a:t>4,†</a:t>
            </a:r>
            <a:r>
              <a:rPr lang="en-US" sz="1200" dirty="0"/>
              <a:t> and </a:t>
            </a:r>
            <a:r>
              <a:rPr lang="en-US" sz="1200" u="sng" dirty="0">
                <a:hlinkClick r:id="rId8"/>
              </a:rPr>
              <a:t>Eugenia </a:t>
            </a:r>
            <a:r>
              <a:rPr lang="en-US" sz="1200" u="sng" dirty="0" err="1" smtClean="0">
                <a:hlinkClick r:id="rId8"/>
              </a:rPr>
              <a:t>Bezirtzoglou</a:t>
            </a:r>
            <a:endParaRPr lang="en-US" sz="1200" u="sng" dirty="0" smtClean="0"/>
          </a:p>
          <a:p>
            <a:pPr lvl="0"/>
            <a:endParaRPr lang="en-US" sz="1200" u="sng" dirty="0"/>
          </a:p>
          <a:p>
            <a:r>
              <a:rPr lang="en-IN" sz="1200" u="sng" dirty="0">
                <a:hlinkClick r:id="rId9"/>
              </a:rPr>
              <a:t>https://pollution.ucr.edu/primary-vs-secondary#:~:text=Primary%20air%20pollutants%3A%20Pollutants%20that,lower%20atmosphere%20by%20chemical%20reactions</a:t>
            </a:r>
            <a:r>
              <a:rPr lang="en-IN" sz="1200" dirty="0"/>
              <a:t>.</a:t>
            </a:r>
          </a:p>
          <a:p>
            <a:pPr lvl="0"/>
            <a:endParaRPr lang="en-IN" sz="1200" dirty="0" smtClean="0"/>
          </a:p>
          <a:p>
            <a:r>
              <a:rPr lang="en-IN" sz="1200" dirty="0"/>
              <a:t>Ambient (outdoor) Air Pollution - </a:t>
            </a:r>
            <a:r>
              <a:rPr lang="en-IN" sz="1200" u="sng" dirty="0">
                <a:hlinkClick r:id="rId10"/>
              </a:rPr>
              <a:t>https://www.who.int/news-room/fact-sheets/detail/ambient-(outdoor)-</a:t>
            </a:r>
            <a:r>
              <a:rPr lang="en-IN" sz="1200" u="sng" dirty="0" smtClean="0">
                <a:hlinkClick r:id="rId10"/>
              </a:rPr>
              <a:t>air-quality-and-health</a:t>
            </a:r>
            <a:endParaRPr lang="en-IN" sz="1200" u="sng" dirty="0" smtClean="0"/>
          </a:p>
          <a:p>
            <a:endParaRPr lang="en-IN" sz="1200" u="sng" dirty="0"/>
          </a:p>
          <a:p>
            <a:r>
              <a:rPr lang="en-US" sz="1200" dirty="0" smtClean="0"/>
              <a:t>The cost of a polluted environment: 1.7 million child deaths a year, says WHO|6 March 2017 |News release| </a:t>
            </a:r>
            <a:r>
              <a:rPr lang="en-US" sz="1200" u="sng" dirty="0" smtClean="0">
                <a:hlinkClick r:id="rId11"/>
              </a:rPr>
              <a:t>https://www.who.int/news/item/06-03-2017-the-cost-of-a-polluted-environment-1-7-million-child-deaths-a-year-says-who</a:t>
            </a:r>
            <a:endParaRPr lang="en-IN" sz="1200" dirty="0" smtClean="0"/>
          </a:p>
          <a:p>
            <a:endParaRPr lang="en-IN" sz="1200" dirty="0" smtClean="0"/>
          </a:p>
          <a:p>
            <a:pPr lvl="0"/>
            <a:r>
              <a:rPr lang="en-US" sz="1200" dirty="0"/>
              <a:t>The respiratory impacts of air pollution in children: Global and domestic (Taiwan) situation</a:t>
            </a:r>
            <a:endParaRPr lang="en-IN" sz="1200" dirty="0"/>
          </a:p>
          <a:p>
            <a:r>
              <a:rPr lang="en-US" sz="1200" u="sng" dirty="0">
                <a:hlinkClick r:id="rId12"/>
              </a:rPr>
              <a:t>I.-Ping </a:t>
            </a:r>
            <a:r>
              <a:rPr lang="en-US" sz="1200" u="sng" dirty="0" err="1">
                <a:hlinkClick r:id="rId12"/>
              </a:rPr>
              <a:t>Wu</a:t>
            </a:r>
            <a:r>
              <a:rPr lang="en-US" sz="1200" dirty="0" err="1"/>
              <a:t>,</a:t>
            </a:r>
            <a:r>
              <a:rPr lang="en-US" sz="1200" baseline="30000" dirty="0" err="1"/>
              <a:t>a,d</a:t>
            </a:r>
            <a:r>
              <a:rPr lang="en-US" sz="1200" dirty="0"/>
              <a:t> </a:t>
            </a:r>
            <a:r>
              <a:rPr lang="en-US" sz="1200" u="sng" dirty="0">
                <a:hlinkClick r:id="rId13"/>
              </a:rPr>
              <a:t>Sui-Ling </a:t>
            </a:r>
            <a:r>
              <a:rPr lang="en-US" sz="1200" u="sng" dirty="0" err="1">
                <a:hlinkClick r:id="rId13"/>
              </a:rPr>
              <a:t>Liao</a:t>
            </a:r>
            <a:r>
              <a:rPr lang="en-US" sz="1200" dirty="0" err="1"/>
              <a:t>,</a:t>
            </a:r>
            <a:r>
              <a:rPr lang="en-US" sz="1200" baseline="30000" dirty="0" err="1"/>
              <a:t>b,d</a:t>
            </a:r>
            <a:r>
              <a:rPr lang="en-US" sz="1200" dirty="0"/>
              <a:t> </a:t>
            </a:r>
            <a:r>
              <a:rPr lang="en-US" sz="1200" u="sng" dirty="0">
                <a:hlinkClick r:id="rId14"/>
              </a:rPr>
              <a:t>Shen-</a:t>
            </a:r>
            <a:r>
              <a:rPr lang="en-US" sz="1200" u="sng" dirty="0" err="1">
                <a:hlinkClick r:id="rId14"/>
              </a:rPr>
              <a:t>Hao</a:t>
            </a:r>
            <a:r>
              <a:rPr lang="en-US" sz="1200" u="sng" dirty="0">
                <a:hlinkClick r:id="rId14"/>
              </a:rPr>
              <a:t> </a:t>
            </a:r>
            <a:r>
              <a:rPr lang="en-US" sz="1200" u="sng" dirty="0" err="1">
                <a:hlinkClick r:id="rId14"/>
              </a:rPr>
              <a:t>Lai</a:t>
            </a:r>
            <a:r>
              <a:rPr lang="en-US" sz="1200" dirty="0" err="1"/>
              <a:t>,</a:t>
            </a:r>
            <a:r>
              <a:rPr lang="en-US" sz="1200" baseline="30000" dirty="0" err="1"/>
              <a:t>c,d</a:t>
            </a:r>
            <a:r>
              <a:rPr lang="en-US" sz="1200" baseline="30000" dirty="0"/>
              <a:t>,∗</a:t>
            </a:r>
            <a:r>
              <a:rPr lang="en-US" sz="1200" dirty="0"/>
              <a:t> and </a:t>
            </a:r>
            <a:r>
              <a:rPr lang="en-US" sz="1200" u="sng" dirty="0">
                <a:hlinkClick r:id="rId15"/>
              </a:rPr>
              <a:t>Kin-Sun </a:t>
            </a:r>
            <a:r>
              <a:rPr lang="en-US" sz="1200" u="sng" dirty="0" err="1" smtClean="0">
                <a:hlinkClick r:id="rId15"/>
              </a:rPr>
              <a:t>Wong</a:t>
            </a:r>
            <a:r>
              <a:rPr lang="en-US" sz="1200" baseline="30000" dirty="0" err="1" smtClean="0"/>
              <a:t>c</a:t>
            </a:r>
            <a:endParaRPr lang="en-IN" sz="1200" dirty="0"/>
          </a:p>
        </p:txBody>
      </p:sp>
    </p:spTree>
    <p:extLst>
      <p:ext uri="{BB962C8B-B14F-4D97-AF65-F5344CB8AC3E}">
        <p14:creationId xmlns:p14="http://schemas.microsoft.com/office/powerpoint/2010/main" val="1133946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1400" y="2978624"/>
            <a:ext cx="6449201"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THANKS EVERYONE</a:t>
            </a:r>
          </a:p>
        </p:txBody>
      </p:sp>
    </p:spTree>
    <p:extLst>
      <p:ext uri="{BB962C8B-B14F-4D97-AF65-F5344CB8AC3E}">
        <p14:creationId xmlns:p14="http://schemas.microsoft.com/office/powerpoint/2010/main" val="2356300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01437" y="1408042"/>
            <a:ext cx="2296642"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75234" y="2642492"/>
            <a:ext cx="8749049" cy="646331"/>
          </a:xfrm>
          <a:prstGeom prst="rect">
            <a:avLst/>
          </a:prstGeom>
          <a:noFill/>
        </p:spPr>
        <p:txBody>
          <a:bodyPr wrap="square" rtlCol="0" anchor="ctr">
            <a:spAutoFit/>
          </a:bodyPr>
          <a:lstStyle/>
          <a:p>
            <a:r>
              <a:rPr lang="en-IN" dirty="0">
                <a:latin typeface="Times New Roman" panose="02020603050405020304" pitchFamily="18" charset="0"/>
                <a:ea typeface="Times New Roman" panose="02020603050405020304" pitchFamily="18" charset="0"/>
                <a:cs typeface="Mangal" panose="02040503050203030202" pitchFamily="18" charset="0"/>
              </a:rPr>
              <a:t>The objective of our project to find out the time when the air feels fresh or less polluted with the help of ARDUINO UNO &amp; some gas sensor.</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97782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9874" y="748761"/>
            <a:ext cx="8791303" cy="5007525"/>
          </a:xfrm>
          <a:prstGeom prst="rect">
            <a:avLst/>
          </a:prstGeom>
        </p:spPr>
        <p:txBody>
          <a:bodyPr wrap="square" anchor="ctr">
            <a:spAutoFit/>
          </a:bodyPr>
          <a:lstStyle/>
          <a:p>
            <a:pPr algn="ctr">
              <a:lnSpc>
                <a:spcPct val="115000"/>
              </a:lnSpc>
              <a:spcAft>
                <a:spcPts val="1000"/>
              </a:spcAft>
            </a:pPr>
            <a:r>
              <a:rPr lang="en-US" sz="4000" b="1" dirty="0">
                <a:latin typeface="Times New Roman" panose="02020603050405020304" pitchFamily="18" charset="0"/>
                <a:ea typeface="Times New Roman" panose="02020603050405020304" pitchFamily="18" charset="0"/>
                <a:cs typeface="Mangal" panose="02040503050203030202" pitchFamily="18" charset="0"/>
              </a:rPr>
              <a:t>Table of Contents</a:t>
            </a:r>
            <a:endParaRPr lang="en-IN" sz="4000" dirty="0">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endParaRPr lang="en-US" sz="2400" dirty="0" smtClean="0">
              <a:latin typeface="Times New Roman" panose="02020603050405020304" pitchFamily="18" charset="0"/>
              <a:ea typeface="Times New Roman" panose="02020603050405020304" pitchFamily="18" charset="0"/>
              <a:cs typeface="Mangal" panose="02040503050203030202" pitchFamily="18" charset="0"/>
            </a:endParaRPr>
          </a:p>
          <a:p>
            <a:pPr algn="just">
              <a:lnSpc>
                <a:spcPct val="115000"/>
              </a:lnSpc>
              <a:spcAft>
                <a:spcPts val="1000"/>
              </a:spcAft>
            </a:pPr>
            <a:r>
              <a:rPr lang="en-US" sz="2400" dirty="0">
                <a:latin typeface="Times New Roman" panose="02020603050405020304" pitchFamily="18" charset="0"/>
                <a:ea typeface="Times New Roman" panose="02020603050405020304" pitchFamily="18" charset="0"/>
                <a:cs typeface="Mangal" panose="02040503050203030202" pitchFamily="18" charset="0"/>
              </a:rPr>
              <a:t>					</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Times New Roman" panose="02020603050405020304" pitchFamily="18" charset="0"/>
                <a:cs typeface="Mangal" panose="02040503050203030202" pitchFamily="18" charset="0"/>
              </a:rPr>
              <a:t> Introduction									</a:t>
            </a:r>
            <a:r>
              <a:rPr lang="en-US" sz="2400" dirty="0" smtClean="0">
                <a:latin typeface="Times New Roman" panose="02020603050405020304" pitchFamily="18" charset="0"/>
                <a:ea typeface="Times New Roman" panose="02020603050405020304" pitchFamily="18" charset="0"/>
                <a:cs typeface="Mangal" panose="02040503050203030202" pitchFamily="18" charset="0"/>
              </a:rPr>
              <a:t>	</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0"/>
              </a:spcAft>
              <a:buFont typeface="+mj-lt"/>
              <a:buAutoNum type="arabicPeriod"/>
            </a:pPr>
            <a:r>
              <a:rPr lang="en-US" sz="2400" dirty="0" smtClean="0">
                <a:latin typeface="Times New Roman" panose="02020603050405020304" pitchFamily="18" charset="0"/>
                <a:ea typeface="Times New Roman" panose="02020603050405020304" pitchFamily="18" charset="0"/>
                <a:cs typeface="Mangal" panose="02040503050203030202" pitchFamily="18" charset="0"/>
              </a:rPr>
              <a:t>Methodology</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Times New Roman" panose="02020603050405020304" pitchFamily="18" charset="0"/>
                <a:cs typeface="Mangal" panose="02040503050203030202" pitchFamily="18" charset="0"/>
              </a:rPr>
              <a:t>Architecture								</a:t>
            </a:r>
            <a:r>
              <a:rPr lang="en-US" sz="2400" dirty="0" smtClean="0">
                <a:latin typeface="Times New Roman" panose="02020603050405020304" pitchFamily="18" charset="0"/>
                <a:ea typeface="Times New Roman" panose="02020603050405020304" pitchFamily="18" charset="0"/>
                <a:cs typeface="Mangal" panose="02040503050203030202" pitchFamily="18" charset="0"/>
              </a:rPr>
              <a:t>	</a:t>
            </a:r>
            <a:r>
              <a:rPr lang="en-US" sz="2400" dirty="0">
                <a:latin typeface="Times New Roman" panose="02020603050405020304" pitchFamily="18" charset="0"/>
                <a:ea typeface="Times New Roman" panose="02020603050405020304" pitchFamily="18" charset="0"/>
                <a:cs typeface="Mangal" panose="02040503050203030202" pitchFamily="18" charset="0"/>
              </a:rPr>
              <a:t>	</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Times New Roman" panose="02020603050405020304" pitchFamily="18" charset="0"/>
                <a:cs typeface="Mangal" panose="02040503050203030202" pitchFamily="18" charset="0"/>
              </a:rPr>
              <a:t>Working Principle of Proposed Model	</a:t>
            </a:r>
            <a:endParaRPr lang="en-US" sz="2400" dirty="0" smtClean="0">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15000"/>
              </a:lnSpc>
              <a:spcAft>
                <a:spcPts val="0"/>
              </a:spcAft>
              <a:buFont typeface="+mj-lt"/>
              <a:buAutoNum type="arabicPeriod"/>
            </a:pPr>
            <a:r>
              <a:rPr lang="en-US" sz="2400" dirty="0" smtClean="0">
                <a:latin typeface="Times New Roman" panose="02020603050405020304" pitchFamily="18" charset="0"/>
                <a:ea typeface="Times New Roman" panose="02020603050405020304" pitchFamily="18" charset="0"/>
                <a:cs typeface="Mangal" panose="02040503050203030202" pitchFamily="18" charset="0"/>
              </a:rPr>
              <a:t>Result</a:t>
            </a:r>
          </a:p>
          <a:p>
            <a:pPr marL="342900" lvl="0" indent="-342900" algn="just">
              <a:lnSpc>
                <a:spcPct val="115000"/>
              </a:lnSpc>
              <a:spcAft>
                <a:spcPts val="0"/>
              </a:spcAft>
              <a:buFont typeface="+mj-lt"/>
              <a:buAutoNum type="arabicPeriod"/>
            </a:pPr>
            <a:r>
              <a:rPr lang="en-US" sz="2400" dirty="0" smtClean="0">
                <a:latin typeface="Times New Roman" panose="02020603050405020304" pitchFamily="18" charset="0"/>
                <a:ea typeface="Times New Roman" panose="02020603050405020304" pitchFamily="18" charset="0"/>
                <a:cs typeface="Mangal" panose="02040503050203030202" pitchFamily="18" charset="0"/>
              </a:rPr>
              <a:t>Conclusion</a:t>
            </a:r>
            <a:r>
              <a:rPr lang="en-US" sz="2400" dirty="0">
                <a:latin typeface="Times New Roman" panose="02020603050405020304" pitchFamily="18" charset="0"/>
                <a:ea typeface="Times New Roman" panose="02020603050405020304" pitchFamily="18" charset="0"/>
                <a:cs typeface="Mangal" panose="02040503050203030202" pitchFamily="18" charset="0"/>
              </a:rPr>
              <a:t>			</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mj-lt"/>
              <a:buAutoNum type="arabicPeriod"/>
            </a:pPr>
            <a:r>
              <a:rPr lang="en-US" sz="2400" dirty="0">
                <a:latin typeface="Times New Roman" panose="02020603050405020304" pitchFamily="18" charset="0"/>
                <a:ea typeface="Times New Roman" panose="02020603050405020304" pitchFamily="18" charset="0"/>
                <a:cs typeface="Mangal" panose="02040503050203030202" pitchFamily="18" charset="0"/>
              </a:rPr>
              <a:t>References									</a:t>
            </a:r>
            <a:r>
              <a:rPr lang="en-US" sz="2400" dirty="0" smtClean="0">
                <a:latin typeface="Times New Roman" panose="02020603050405020304" pitchFamily="18" charset="0"/>
                <a:ea typeface="Times New Roman" panose="02020603050405020304" pitchFamily="18" charset="0"/>
                <a:cs typeface="Mangal" panose="02040503050203030202" pitchFamily="18" charset="0"/>
              </a:rPr>
              <a:t>		</a:t>
            </a:r>
            <a:endParaRPr lang="en-IN" sz="2400" dirty="0">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23674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162" y="535578"/>
            <a:ext cx="3940307" cy="707886"/>
          </a:xfrm>
          <a:prstGeom prst="rect">
            <a:avLst/>
          </a:prstGeom>
          <a:noFill/>
        </p:spPr>
        <p:txBody>
          <a:bodyPr wrap="square" rtlCol="0" anchor="ctr">
            <a:spAutoFit/>
          </a:bodyPr>
          <a:lstStyle/>
          <a:p>
            <a:r>
              <a:rPr lang="en-IN" sz="4000" b="1" dirty="0" smtClean="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800129" y="2254392"/>
            <a:ext cx="4462820" cy="2677656"/>
          </a:xfrm>
          <a:prstGeom prst="rect">
            <a:avLst/>
          </a:prstGeom>
          <a:noFill/>
        </p:spPr>
        <p:txBody>
          <a:bodyPr wrap="square" rtlCol="0">
            <a:spAutoFit/>
          </a:bodyPr>
          <a:lstStyle/>
          <a:p>
            <a:r>
              <a:rPr lang="en-IN" sz="2400" dirty="0">
                <a:latin typeface="Times New Roman" panose="02020603050405020304" pitchFamily="18" charset="0"/>
                <a:ea typeface="Times New Roman" panose="02020603050405020304" pitchFamily="18" charset="0"/>
                <a:cs typeface="Mangal" panose="02040503050203030202" pitchFamily="18" charset="0"/>
              </a:rPr>
              <a:t>What is air pollution ? </a:t>
            </a:r>
          </a:p>
          <a:p>
            <a:endParaRPr lang="en-IN" sz="2400" dirty="0">
              <a:latin typeface="Times New Roman" panose="02020603050405020304" pitchFamily="18" charset="0"/>
              <a:ea typeface="Times New Roman" panose="02020603050405020304" pitchFamily="18" charset="0"/>
              <a:cs typeface="Mangal" panose="02040503050203030202" pitchFamily="18" charset="0"/>
            </a:endParaRPr>
          </a:p>
          <a:p>
            <a:r>
              <a:rPr lang="en-IN" sz="2400" dirty="0">
                <a:latin typeface="Times New Roman" panose="02020603050405020304" pitchFamily="18" charset="0"/>
                <a:ea typeface="Times New Roman" panose="02020603050405020304" pitchFamily="18" charset="0"/>
                <a:cs typeface="Mangal" panose="02040503050203030202" pitchFamily="18" charset="0"/>
              </a:rPr>
              <a:t>How is air polluted?</a:t>
            </a:r>
          </a:p>
          <a:p>
            <a:r>
              <a:rPr lang="en-IN" sz="2400" dirty="0">
                <a:latin typeface="Times New Roman" panose="02020603050405020304" pitchFamily="18" charset="0"/>
                <a:ea typeface="Times New Roman" panose="02020603050405020304" pitchFamily="18" charset="0"/>
                <a:cs typeface="Mangal" panose="02040503050203030202" pitchFamily="18" charset="0"/>
              </a:rPr>
              <a:t/>
            </a:r>
            <a:br>
              <a:rPr lang="en-IN" sz="2400" dirty="0">
                <a:latin typeface="Times New Roman" panose="02020603050405020304" pitchFamily="18" charset="0"/>
                <a:ea typeface="Times New Roman" panose="02020603050405020304" pitchFamily="18" charset="0"/>
                <a:cs typeface="Mangal" panose="02040503050203030202" pitchFamily="18" charset="0"/>
              </a:rPr>
            </a:br>
            <a:r>
              <a:rPr lang="en-IN" sz="2400" dirty="0">
                <a:latin typeface="Times New Roman" panose="02020603050405020304" pitchFamily="18" charset="0"/>
                <a:ea typeface="Times New Roman" panose="02020603050405020304" pitchFamily="18" charset="0"/>
                <a:cs typeface="Mangal" panose="02040503050203030202" pitchFamily="18" charset="0"/>
              </a:rPr>
              <a:t>How it affects the environment?</a:t>
            </a:r>
          </a:p>
          <a:p>
            <a:endParaRPr lang="en-IN" sz="2400" dirty="0">
              <a:latin typeface="Times New Roman" panose="02020603050405020304" pitchFamily="18" charset="0"/>
              <a:ea typeface="Times New Roman" panose="02020603050405020304" pitchFamily="18" charset="0"/>
              <a:cs typeface="Mangal" panose="02040503050203030202" pitchFamily="18" charset="0"/>
            </a:endParaRPr>
          </a:p>
          <a:p>
            <a:r>
              <a:rPr lang="en-IN" sz="2400" dirty="0">
                <a:latin typeface="Times New Roman" panose="02020603050405020304" pitchFamily="18" charset="0"/>
                <a:ea typeface="Times New Roman" panose="02020603050405020304" pitchFamily="18" charset="0"/>
                <a:cs typeface="Mangal" panose="02040503050203030202" pitchFamily="18" charset="0"/>
              </a:rPr>
              <a:t>How to detect the polluted air?</a:t>
            </a:r>
            <a:endParaRPr lang="en-IN" sz="2400"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707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049332" y="439162"/>
            <a:ext cx="3917245" cy="755400"/>
          </a:xfrm>
          <a:prstGeom prst="rect">
            <a:avLst/>
          </a:prstGeom>
          <a:noFill/>
        </p:spPr>
        <p:txBody>
          <a:bodyPr wrap="square" rtlCol="0">
            <a:spAutoFit/>
          </a:bodyPr>
          <a:lstStyle/>
          <a:p>
            <a:pPr lvl="0" algn="just">
              <a:lnSpc>
                <a:spcPct val="115000"/>
              </a:lnSpc>
              <a:spcAft>
                <a:spcPts val="0"/>
              </a:spcAft>
            </a:pPr>
            <a:r>
              <a:rPr lang="en-US" sz="4000" b="1" dirty="0" smtClean="0">
                <a:latin typeface="Times New Roman" panose="02020603050405020304" pitchFamily="18" charset="0"/>
                <a:ea typeface="Times New Roman" panose="02020603050405020304" pitchFamily="18" charset="0"/>
                <a:cs typeface="Mangal" panose="02040503050203030202" pitchFamily="18" charset="0"/>
              </a:rPr>
              <a:t>Methodology</a:t>
            </a:r>
            <a:endParaRPr lang="en-IN" sz="4000" b="1" dirty="0"/>
          </a:p>
        </p:txBody>
      </p:sp>
      <p:sp>
        <p:nvSpPr>
          <p:cNvPr id="41" name="TextBox 40"/>
          <p:cNvSpPr txBox="1"/>
          <p:nvPr/>
        </p:nvSpPr>
        <p:spPr>
          <a:xfrm>
            <a:off x="807155" y="2500490"/>
            <a:ext cx="3917245" cy="461665"/>
          </a:xfrm>
          <a:prstGeom prst="rect">
            <a:avLst/>
          </a:prstGeom>
          <a:noFill/>
        </p:spPr>
        <p:txBody>
          <a:bodyPr wrap="square" rtlCol="0">
            <a:spAutoFit/>
          </a:bodyPr>
          <a:lstStyle/>
          <a:p>
            <a:endParaRPr lang="en-IN" sz="2400" dirty="0"/>
          </a:p>
        </p:txBody>
      </p:sp>
      <p:sp>
        <p:nvSpPr>
          <p:cNvPr id="42" name="TextBox 41"/>
          <p:cNvSpPr txBox="1"/>
          <p:nvPr/>
        </p:nvSpPr>
        <p:spPr>
          <a:xfrm>
            <a:off x="2802868" y="1464405"/>
            <a:ext cx="3318127" cy="400110"/>
          </a:xfrm>
          <a:prstGeom prst="rect">
            <a:avLst/>
          </a:prstGeom>
          <a:noFill/>
        </p:spPr>
        <p:txBody>
          <a:bodyPr wrap="square" rtlCol="0">
            <a:spAutoFit/>
          </a:bodyPr>
          <a:lstStyle/>
          <a:p>
            <a:r>
              <a:rPr lang="en-IN" sz="2000" b="1" dirty="0">
                <a:latin typeface="Times New Roman" panose="02020603050405020304" pitchFamily="18" charset="0"/>
                <a:ea typeface="Times New Roman" panose="02020603050405020304" pitchFamily="18" charset="0"/>
                <a:cs typeface="Mangal" panose="02040503050203030202" pitchFamily="18" charset="0"/>
              </a:rPr>
              <a:t>In this project we have used: </a:t>
            </a:r>
            <a:endParaRPr lang="en-IN" sz="2000" b="1"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43" name="TextBox 42"/>
          <p:cNvSpPr txBox="1"/>
          <p:nvPr/>
        </p:nvSpPr>
        <p:spPr>
          <a:xfrm>
            <a:off x="2802868" y="2134358"/>
            <a:ext cx="5163709" cy="2123658"/>
          </a:xfrm>
          <a:prstGeom prst="rect">
            <a:avLst/>
          </a:prstGeom>
          <a:noFill/>
        </p:spPr>
        <p:txBody>
          <a:bodyPr wrap="square" rtlCol="0">
            <a:spAutoFit/>
          </a:bodyPr>
          <a:lstStyle/>
          <a:p>
            <a:pPr marL="400050" indent="-400050">
              <a:buAutoNum type="romanLcParenR"/>
            </a:pPr>
            <a:r>
              <a:rPr lang="en-IN" sz="2400" dirty="0" smtClean="0">
                <a:latin typeface="Times New Roman" panose="02020603050405020304" pitchFamily="18" charset="0"/>
                <a:ea typeface="Times New Roman" panose="02020603050405020304" pitchFamily="18" charset="0"/>
                <a:cs typeface="Mangal" panose="02040503050203030202" pitchFamily="18" charset="0"/>
              </a:rPr>
              <a:t>Arduino UNO</a:t>
            </a:r>
          </a:p>
          <a:p>
            <a:pPr marL="400050" indent="-400050">
              <a:buAutoNum type="romanLcParenR"/>
            </a:pPr>
            <a:r>
              <a:rPr lang="en-IN" sz="2400" dirty="0" smtClean="0">
                <a:latin typeface="Times New Roman" panose="02020603050405020304" pitchFamily="18" charset="0"/>
                <a:ea typeface="Times New Roman" panose="02020603050405020304" pitchFamily="18" charset="0"/>
                <a:cs typeface="Mangal" panose="02040503050203030202" pitchFamily="18" charset="0"/>
              </a:rPr>
              <a:t> Breadboard</a:t>
            </a:r>
          </a:p>
          <a:p>
            <a:pPr marL="400050" indent="-400050">
              <a:buAutoNum type="romanLcParenR"/>
            </a:pPr>
            <a:r>
              <a:rPr lang="en-IN" sz="2400" dirty="0" smtClean="0">
                <a:latin typeface="Times New Roman" panose="02020603050405020304" pitchFamily="18" charset="0"/>
                <a:ea typeface="Times New Roman" panose="02020603050405020304" pitchFamily="18" charset="0"/>
                <a:cs typeface="Mangal" panose="02040503050203030202" pitchFamily="18" charset="0"/>
              </a:rPr>
              <a:t> Gas sensors </a:t>
            </a:r>
          </a:p>
          <a:p>
            <a:r>
              <a:rPr lang="en-IN" sz="2000" dirty="0" smtClean="0">
                <a:latin typeface="Times New Roman" panose="02020603050405020304" pitchFamily="18" charset="0"/>
                <a:ea typeface="Times New Roman" panose="02020603050405020304" pitchFamily="18" charset="0"/>
                <a:cs typeface="Mangal" panose="02040503050203030202" pitchFamily="18" charset="0"/>
              </a:rPr>
              <a:t>			1) MQ-6 (Acetone) </a:t>
            </a:r>
          </a:p>
          <a:p>
            <a:r>
              <a:rPr lang="en-IN" sz="2000" dirty="0" smtClean="0">
                <a:latin typeface="Times New Roman" panose="02020603050405020304" pitchFamily="18" charset="0"/>
                <a:ea typeface="Times New Roman" panose="02020603050405020304" pitchFamily="18" charset="0"/>
                <a:cs typeface="Mangal" panose="02040503050203030202" pitchFamily="18" charset="0"/>
              </a:rPr>
              <a:t>			2)MQ-9 (CO, Toluene) </a:t>
            </a:r>
          </a:p>
          <a:p>
            <a:r>
              <a:rPr lang="en-IN" sz="2000" dirty="0" smtClean="0">
                <a:latin typeface="Times New Roman" panose="02020603050405020304" pitchFamily="18" charset="0"/>
                <a:ea typeface="Times New Roman" panose="02020603050405020304" pitchFamily="18" charset="0"/>
                <a:cs typeface="Mangal" panose="02040503050203030202" pitchFamily="18" charset="0"/>
              </a:rPr>
              <a:t>			3) MQ-135 (CO</a:t>
            </a:r>
            <a:r>
              <a:rPr lang="en-IN" sz="2000" baseline="-25000" dirty="0" smtClean="0">
                <a:latin typeface="Times New Roman" panose="02020603050405020304" pitchFamily="18" charset="0"/>
                <a:ea typeface="Times New Roman" panose="02020603050405020304" pitchFamily="18" charset="0"/>
                <a:cs typeface="Mangal" panose="02040503050203030202" pitchFamily="18" charset="0"/>
              </a:rPr>
              <a:t>2</a:t>
            </a:r>
            <a:r>
              <a:rPr lang="en-IN" sz="2000" dirty="0" smtClean="0">
                <a:latin typeface="Times New Roman" panose="02020603050405020304" pitchFamily="18" charset="0"/>
                <a:ea typeface="Times New Roman" panose="02020603050405020304" pitchFamily="18" charset="0"/>
                <a:cs typeface="Mangal" panose="02040503050203030202" pitchFamily="18" charset="0"/>
              </a:rPr>
              <a:t>, NH</a:t>
            </a:r>
            <a:r>
              <a:rPr lang="en-IN" sz="2000" baseline="-25000" dirty="0" smtClean="0">
                <a:latin typeface="Times New Roman" panose="02020603050405020304" pitchFamily="18" charset="0"/>
                <a:ea typeface="Times New Roman" panose="02020603050405020304" pitchFamily="18" charset="0"/>
                <a:cs typeface="Mangal" panose="02040503050203030202" pitchFamily="18" charset="0"/>
              </a:rPr>
              <a:t>4</a:t>
            </a:r>
            <a:r>
              <a:rPr lang="en-IN" sz="2000" dirty="0" smtClean="0">
                <a:latin typeface="Times New Roman" panose="02020603050405020304" pitchFamily="18" charset="0"/>
                <a:ea typeface="Times New Roman" panose="02020603050405020304" pitchFamily="18" charset="0"/>
                <a:cs typeface="Mangal" panose="02040503050203030202" pitchFamily="18" charset="0"/>
              </a:rPr>
              <a:t>)</a:t>
            </a:r>
            <a:endParaRPr lang="en-IN" sz="2000"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2" name="TextBox 1"/>
          <p:cNvSpPr txBox="1"/>
          <p:nvPr/>
        </p:nvSpPr>
        <p:spPr>
          <a:xfrm>
            <a:off x="3024939" y="5590907"/>
            <a:ext cx="750229" cy="369332"/>
          </a:xfrm>
          <a:prstGeom prst="rect">
            <a:avLst/>
          </a:prstGeom>
          <a:noFill/>
        </p:spPr>
        <p:txBody>
          <a:bodyPr wrap="square" rtlCol="0">
            <a:spAutoFit/>
          </a:bodyPr>
          <a:lstStyle/>
          <a:p>
            <a:r>
              <a:rPr lang="en-IN" dirty="0" smtClean="0"/>
              <a:t>CO</a:t>
            </a:r>
            <a:r>
              <a:rPr lang="en-IN" baseline="-25000" dirty="0" smtClean="0"/>
              <a:t>2</a:t>
            </a:r>
            <a:endParaRPr lang="en-IN" baseline="-25000" dirty="0"/>
          </a:p>
        </p:txBody>
      </p:sp>
      <p:sp>
        <p:nvSpPr>
          <p:cNvPr id="7" name="TextBox 6"/>
          <p:cNvSpPr txBox="1"/>
          <p:nvPr/>
        </p:nvSpPr>
        <p:spPr>
          <a:xfrm>
            <a:off x="4271403" y="5577845"/>
            <a:ext cx="638229" cy="369332"/>
          </a:xfrm>
          <a:prstGeom prst="rect">
            <a:avLst/>
          </a:prstGeom>
          <a:noFill/>
        </p:spPr>
        <p:txBody>
          <a:bodyPr wrap="square" rtlCol="0">
            <a:spAutoFit/>
          </a:bodyPr>
          <a:lstStyle/>
          <a:p>
            <a:r>
              <a:rPr lang="en-IN" dirty="0" smtClean="0"/>
              <a:t>CO</a:t>
            </a:r>
            <a:endParaRPr lang="en-IN" baseline="-25000" dirty="0"/>
          </a:p>
        </p:txBody>
      </p:sp>
      <p:sp>
        <p:nvSpPr>
          <p:cNvPr id="8" name="TextBox 7"/>
          <p:cNvSpPr txBox="1"/>
          <p:nvPr/>
        </p:nvSpPr>
        <p:spPr>
          <a:xfrm>
            <a:off x="5408452" y="5577845"/>
            <a:ext cx="1121555" cy="369332"/>
          </a:xfrm>
          <a:prstGeom prst="rect">
            <a:avLst/>
          </a:prstGeom>
          <a:noFill/>
        </p:spPr>
        <p:txBody>
          <a:bodyPr wrap="square" rtlCol="0">
            <a:spAutoFit/>
          </a:bodyPr>
          <a:lstStyle/>
          <a:p>
            <a:r>
              <a:rPr lang="en-IN" dirty="0" smtClean="0"/>
              <a:t>Toluene</a:t>
            </a:r>
            <a:endParaRPr lang="en-IN" baseline="-25000" dirty="0"/>
          </a:p>
        </p:txBody>
      </p:sp>
      <p:sp>
        <p:nvSpPr>
          <p:cNvPr id="9" name="TextBox 8"/>
          <p:cNvSpPr txBox="1"/>
          <p:nvPr/>
        </p:nvSpPr>
        <p:spPr>
          <a:xfrm>
            <a:off x="7048615" y="5590907"/>
            <a:ext cx="612947" cy="369332"/>
          </a:xfrm>
          <a:prstGeom prst="rect">
            <a:avLst/>
          </a:prstGeom>
          <a:noFill/>
        </p:spPr>
        <p:txBody>
          <a:bodyPr wrap="square" rtlCol="0">
            <a:spAutoFit/>
          </a:bodyPr>
          <a:lstStyle/>
          <a:p>
            <a:r>
              <a:rPr lang="en-IN" dirty="0" smtClean="0"/>
              <a:t>NH</a:t>
            </a:r>
            <a:r>
              <a:rPr lang="en-IN" baseline="-25000" dirty="0"/>
              <a:t>4</a:t>
            </a:r>
          </a:p>
        </p:txBody>
      </p:sp>
      <p:sp>
        <p:nvSpPr>
          <p:cNvPr id="10" name="TextBox 9"/>
          <p:cNvSpPr txBox="1"/>
          <p:nvPr/>
        </p:nvSpPr>
        <p:spPr>
          <a:xfrm>
            <a:off x="8277876" y="5577845"/>
            <a:ext cx="1269047" cy="369332"/>
          </a:xfrm>
          <a:prstGeom prst="rect">
            <a:avLst/>
          </a:prstGeom>
          <a:noFill/>
        </p:spPr>
        <p:txBody>
          <a:bodyPr wrap="square" rtlCol="0">
            <a:spAutoFit/>
          </a:bodyPr>
          <a:lstStyle/>
          <a:p>
            <a:r>
              <a:rPr lang="en-IN" dirty="0" smtClean="0"/>
              <a:t>Acetone</a:t>
            </a:r>
            <a:endParaRPr lang="en-IN" baseline="-25000" dirty="0"/>
          </a:p>
        </p:txBody>
      </p:sp>
      <p:sp>
        <p:nvSpPr>
          <p:cNvPr id="11" name="TextBox 10"/>
          <p:cNvSpPr txBox="1"/>
          <p:nvPr/>
        </p:nvSpPr>
        <p:spPr>
          <a:xfrm>
            <a:off x="2758275" y="6126960"/>
            <a:ext cx="1283555" cy="369332"/>
          </a:xfrm>
          <a:prstGeom prst="rect">
            <a:avLst/>
          </a:prstGeom>
          <a:noFill/>
        </p:spPr>
        <p:txBody>
          <a:bodyPr wrap="square" rtlCol="0">
            <a:spAutoFit/>
          </a:bodyPr>
          <a:lstStyle/>
          <a:p>
            <a:r>
              <a:rPr lang="en-IN" dirty="0" smtClean="0"/>
              <a:t>400 ppm</a:t>
            </a:r>
            <a:endParaRPr lang="en-IN" baseline="-25000" dirty="0"/>
          </a:p>
        </p:txBody>
      </p:sp>
      <p:sp>
        <p:nvSpPr>
          <p:cNvPr id="12" name="TextBox 11"/>
          <p:cNvSpPr txBox="1"/>
          <p:nvPr/>
        </p:nvSpPr>
        <p:spPr>
          <a:xfrm>
            <a:off x="5327451" y="6126960"/>
            <a:ext cx="1283555" cy="369332"/>
          </a:xfrm>
          <a:prstGeom prst="rect">
            <a:avLst/>
          </a:prstGeom>
          <a:noFill/>
        </p:spPr>
        <p:txBody>
          <a:bodyPr wrap="square" rtlCol="0">
            <a:spAutoFit/>
          </a:bodyPr>
          <a:lstStyle/>
          <a:p>
            <a:r>
              <a:rPr lang="en-IN" dirty="0" smtClean="0"/>
              <a:t>59.8 ppm</a:t>
            </a:r>
            <a:endParaRPr lang="en-IN" baseline="-25000" dirty="0"/>
          </a:p>
        </p:txBody>
      </p:sp>
      <p:sp>
        <p:nvSpPr>
          <p:cNvPr id="13" name="TextBox 12"/>
          <p:cNvSpPr txBox="1"/>
          <p:nvPr/>
        </p:nvSpPr>
        <p:spPr>
          <a:xfrm>
            <a:off x="8322469" y="6126960"/>
            <a:ext cx="1283555" cy="369332"/>
          </a:xfrm>
          <a:prstGeom prst="rect">
            <a:avLst/>
          </a:prstGeom>
          <a:noFill/>
        </p:spPr>
        <p:txBody>
          <a:bodyPr wrap="square" rtlCol="0">
            <a:spAutoFit/>
          </a:bodyPr>
          <a:lstStyle/>
          <a:p>
            <a:r>
              <a:rPr lang="en-IN" dirty="0"/>
              <a:t>2</a:t>
            </a:r>
            <a:r>
              <a:rPr lang="en-IN" dirty="0" smtClean="0"/>
              <a:t>00 ppm</a:t>
            </a:r>
            <a:endParaRPr lang="en-IN" baseline="-25000" dirty="0"/>
          </a:p>
        </p:txBody>
      </p:sp>
      <p:sp>
        <p:nvSpPr>
          <p:cNvPr id="14" name="TextBox 13"/>
          <p:cNvSpPr txBox="1"/>
          <p:nvPr/>
        </p:nvSpPr>
        <p:spPr>
          <a:xfrm>
            <a:off x="4041830" y="6126960"/>
            <a:ext cx="1183315" cy="369332"/>
          </a:xfrm>
          <a:prstGeom prst="rect">
            <a:avLst/>
          </a:prstGeom>
          <a:noFill/>
        </p:spPr>
        <p:txBody>
          <a:bodyPr wrap="square" rtlCol="0">
            <a:spAutoFit/>
          </a:bodyPr>
          <a:lstStyle/>
          <a:p>
            <a:r>
              <a:rPr lang="en-IN" dirty="0"/>
              <a:t>2</a:t>
            </a:r>
            <a:r>
              <a:rPr lang="en-IN" dirty="0" smtClean="0"/>
              <a:t>00 ppm</a:t>
            </a:r>
            <a:endParaRPr lang="en-IN" baseline="-25000" dirty="0"/>
          </a:p>
        </p:txBody>
      </p:sp>
      <p:sp>
        <p:nvSpPr>
          <p:cNvPr id="15" name="TextBox 14"/>
          <p:cNvSpPr txBox="1"/>
          <p:nvPr/>
        </p:nvSpPr>
        <p:spPr>
          <a:xfrm>
            <a:off x="6713312" y="6126960"/>
            <a:ext cx="1283555" cy="369332"/>
          </a:xfrm>
          <a:prstGeom prst="rect">
            <a:avLst/>
          </a:prstGeom>
          <a:noFill/>
        </p:spPr>
        <p:txBody>
          <a:bodyPr wrap="square" rtlCol="0">
            <a:spAutoFit/>
          </a:bodyPr>
          <a:lstStyle/>
          <a:p>
            <a:r>
              <a:rPr lang="en-IN" dirty="0" smtClean="0"/>
              <a:t>400 ppm</a:t>
            </a:r>
            <a:endParaRPr lang="en-IN" baseline="-25000" dirty="0"/>
          </a:p>
        </p:txBody>
      </p:sp>
      <p:sp>
        <p:nvSpPr>
          <p:cNvPr id="3" name="TextBox 2"/>
          <p:cNvSpPr txBox="1"/>
          <p:nvPr/>
        </p:nvSpPr>
        <p:spPr>
          <a:xfrm flipH="1">
            <a:off x="2802868" y="4893991"/>
            <a:ext cx="4394766"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cs typeface="Mangal" panose="02040503050203030202" pitchFamily="18" charset="0"/>
              </a:rPr>
              <a:t>Approx. Average values of the gas(in ppm) </a:t>
            </a:r>
            <a:endParaRPr lang="en-IN" b="1"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92287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924050" y="1358809"/>
            <a:ext cx="1237162" cy="861877"/>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20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Start</a:t>
            </a:r>
            <a:endParaRPr lang="en-IN" sz="2000"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sp>
        <p:nvSpPr>
          <p:cNvPr id="4" name="Rectangle 3"/>
          <p:cNvSpPr/>
          <p:nvPr/>
        </p:nvSpPr>
        <p:spPr>
          <a:xfrm>
            <a:off x="4065269" y="1353365"/>
            <a:ext cx="1839141" cy="8572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Load Libraries on the sensors and define pins</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sp>
        <p:nvSpPr>
          <p:cNvPr id="5" name="Rectangle 4"/>
          <p:cNvSpPr/>
          <p:nvPr/>
        </p:nvSpPr>
        <p:spPr>
          <a:xfrm>
            <a:off x="6849013" y="3709919"/>
            <a:ext cx="1981477" cy="103189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Collect data from MQ6, MQ9, MQ135 sensors</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sp>
        <p:nvSpPr>
          <p:cNvPr id="6" name="Rectangle 5"/>
          <p:cNvSpPr/>
          <p:nvPr/>
        </p:nvSpPr>
        <p:spPr>
          <a:xfrm>
            <a:off x="4206240" y="3709918"/>
            <a:ext cx="2085148" cy="103189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Display data on serial monitor using Arduino Uno</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sp>
        <p:nvSpPr>
          <p:cNvPr id="7" name="Diamond 6"/>
          <p:cNvSpPr/>
          <p:nvPr/>
        </p:nvSpPr>
        <p:spPr>
          <a:xfrm>
            <a:off x="6785606" y="1021620"/>
            <a:ext cx="1800496" cy="153906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Times New Roman" panose="02020603050405020304" pitchFamily="18" charset="0"/>
                <a:cs typeface="Mangal" panose="02040503050203030202" pitchFamily="18" charset="0"/>
              </a:rPr>
              <a:t> </a:t>
            </a:r>
            <a:endParaRPr lang="en-IN" sz="1100">
              <a:effectLst/>
              <a:ea typeface="Times New Roman" panose="02020603050405020304" pitchFamily="18" charset="0"/>
              <a:cs typeface="Mangal" panose="02040503050203030202" pitchFamily="18" charset="0"/>
            </a:endParaRPr>
          </a:p>
        </p:txBody>
      </p:sp>
      <p:cxnSp>
        <p:nvCxnSpPr>
          <p:cNvPr id="8" name="Straight Arrow Connector 7"/>
          <p:cNvCxnSpPr>
            <a:stCxn id="3" idx="6"/>
            <a:endCxn id="4" idx="1"/>
          </p:cNvCxnSpPr>
          <p:nvPr/>
        </p:nvCxnSpPr>
        <p:spPr>
          <a:xfrm flipV="1">
            <a:off x="3161212" y="1781990"/>
            <a:ext cx="904057" cy="7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904410" y="1774641"/>
            <a:ext cx="862150" cy="1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 Box 33"/>
          <p:cNvSpPr txBox="1"/>
          <p:nvPr/>
        </p:nvSpPr>
        <p:spPr>
          <a:xfrm>
            <a:off x="6570200" y="2707572"/>
            <a:ext cx="839021" cy="42772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IF yes</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1" name="Straight Arrow Connector 10"/>
          <p:cNvCxnSpPr/>
          <p:nvPr/>
        </p:nvCxnSpPr>
        <p:spPr>
          <a:xfrm flipH="1" flipV="1">
            <a:off x="6291388" y="4225867"/>
            <a:ext cx="557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1789066" y="3696855"/>
            <a:ext cx="1830433" cy="116252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Manually type the data and store as csv file and visualize it</a:t>
            </a:r>
            <a:endParaRPr lang="en-IN" sz="1600"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3" name="Straight Arrow Connector 12"/>
          <p:cNvCxnSpPr/>
          <p:nvPr/>
        </p:nvCxnSpPr>
        <p:spPr>
          <a:xfrm flipH="1">
            <a:off x="3619500" y="4225867"/>
            <a:ext cx="586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Box 33"/>
          <p:cNvSpPr txBox="1"/>
          <p:nvPr/>
        </p:nvSpPr>
        <p:spPr>
          <a:xfrm>
            <a:off x="9813195" y="1935918"/>
            <a:ext cx="1012919" cy="3762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IF No</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15" name="Rectangle 14"/>
          <p:cNvSpPr/>
          <p:nvPr/>
        </p:nvSpPr>
        <p:spPr>
          <a:xfrm>
            <a:off x="8987790" y="3213734"/>
            <a:ext cx="1893569" cy="8997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Error shows in serial monitor</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7" name="Straight Arrow Connector 16"/>
          <p:cNvCxnSpPr/>
          <p:nvPr/>
        </p:nvCxnSpPr>
        <p:spPr>
          <a:xfrm>
            <a:off x="7682044" y="2540822"/>
            <a:ext cx="3810" cy="1126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rot="16200000" flipH="1">
            <a:off x="8430778" y="1958133"/>
            <a:ext cx="1423987" cy="1087213"/>
          </a:xfrm>
          <a:prstGeom prst="bentConnector3">
            <a:avLst>
              <a:gd name="adj1" fmla="val -454"/>
            </a:avLst>
          </a:prstGeom>
          <a:ln>
            <a:tailEnd type="triangle"/>
          </a:ln>
        </p:spPr>
        <p:style>
          <a:lnRef idx="1">
            <a:schemeClr val="dk1"/>
          </a:lnRef>
          <a:fillRef idx="0">
            <a:schemeClr val="dk1"/>
          </a:fillRef>
          <a:effectRef idx="0">
            <a:schemeClr val="dk1"/>
          </a:effectRef>
          <a:fontRef idx="minor">
            <a:schemeClr val="tx1"/>
          </a:fontRef>
        </p:style>
      </p:cxnSp>
      <p:sp>
        <p:nvSpPr>
          <p:cNvPr id="20" name="Text Box 27"/>
          <p:cNvSpPr txBox="1"/>
          <p:nvPr/>
        </p:nvSpPr>
        <p:spPr>
          <a:xfrm>
            <a:off x="6779623" y="1345722"/>
            <a:ext cx="1710962" cy="77540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Check Connection</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a:p>
            <a:pPr>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 </a:t>
            </a:r>
            <a:endParaRPr lang="en-IN" dirty="0">
              <a:solidFill>
                <a:schemeClr val="tx1"/>
              </a:solidFill>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35446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547" y="758462"/>
            <a:ext cx="8734425" cy="6086475"/>
          </a:xfrm>
          <a:prstGeom prst="rect">
            <a:avLst/>
          </a:prstGeom>
        </p:spPr>
      </p:pic>
      <p:sp>
        <p:nvSpPr>
          <p:cNvPr id="4" name="TextBox 3"/>
          <p:cNvSpPr txBox="1"/>
          <p:nvPr/>
        </p:nvSpPr>
        <p:spPr>
          <a:xfrm>
            <a:off x="4527449" y="50576"/>
            <a:ext cx="3137102"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Architecture</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7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6262" y="339630"/>
            <a:ext cx="3667396"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Functionalities</a:t>
            </a:r>
            <a:endParaRPr lang="en-IN"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25782" y="1602377"/>
            <a:ext cx="7802881"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Setup the connection between ARDUINO &amp; gas sensors</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Coding</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Collect the data from sensors and note down into a file</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Make the average of the data to find out the average value of the data set with respect to time.</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With </a:t>
            </a:r>
            <a:r>
              <a:rPr lang="en-IN" dirty="0" smtClean="0">
                <a:latin typeface="Times New Roman" panose="02020603050405020304" pitchFamily="18" charset="0"/>
                <a:ea typeface="Times New Roman" panose="02020603050405020304" pitchFamily="18" charset="0"/>
                <a:cs typeface="Mangal" panose="02040503050203030202" pitchFamily="18" charset="0"/>
              </a:rPr>
              <a:t>ML Data visualization technique </a:t>
            </a:r>
            <a:r>
              <a:rPr lang="en-IN" dirty="0">
                <a:latin typeface="Times New Roman" panose="02020603050405020304" pitchFamily="18" charset="0"/>
                <a:ea typeface="Times New Roman" panose="02020603050405020304" pitchFamily="18" charset="0"/>
                <a:cs typeface="Mangal" panose="02040503050203030202" pitchFamily="18" charset="0"/>
              </a:rPr>
              <a:t>we make data set visual to see </a:t>
            </a:r>
            <a:r>
              <a:rPr lang="en-IN" dirty="0" smtClean="0">
                <a:latin typeface="Times New Roman" panose="02020603050405020304" pitchFamily="18" charset="0"/>
                <a:ea typeface="Times New Roman" panose="02020603050405020304" pitchFamily="18" charset="0"/>
                <a:cs typeface="Mangal" panose="02040503050203030202" pitchFamily="18" charset="0"/>
              </a:rPr>
              <a:t>where and in which time </a:t>
            </a:r>
            <a:r>
              <a:rPr lang="en-IN" dirty="0">
                <a:latin typeface="Times New Roman" panose="02020603050405020304" pitchFamily="18" charset="0"/>
                <a:ea typeface="Times New Roman" panose="02020603050405020304" pitchFamily="18" charset="0"/>
                <a:cs typeface="Mangal" panose="02040503050203030202" pitchFamily="18" charset="0"/>
              </a:rPr>
              <a:t>the quality of air is less polluted. </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Mangal" panose="02040503050203030202" pitchFamily="18" charset="0"/>
            </a:endParaRP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Mangal" panose="02040503050203030202" pitchFamily="18" charset="0"/>
              </a:rPr>
              <a:t>Save the result</a:t>
            </a:r>
            <a:endParaRPr lang="en-IN"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942847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7271" y="195943"/>
            <a:ext cx="1652451"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Result</a:t>
            </a:r>
            <a:endParaRPr lang="en-IN"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4559" t="5854" r="55599" b="18234"/>
          <a:stretch/>
        </p:blipFill>
        <p:spPr>
          <a:xfrm>
            <a:off x="1641564" y="903829"/>
            <a:ext cx="5020493" cy="5578079"/>
          </a:xfrm>
          <a:prstGeom prst="rect">
            <a:avLst/>
          </a:prstGeom>
        </p:spPr>
      </p:pic>
      <p:pic>
        <p:nvPicPr>
          <p:cNvPr id="5" name="Picture 4"/>
          <p:cNvPicPr>
            <a:picLocks noChangeAspect="1"/>
          </p:cNvPicPr>
          <p:nvPr/>
        </p:nvPicPr>
        <p:blipFill rotWithShape="1">
          <a:blip r:embed="rId2"/>
          <a:srcRect l="51704" t="9960" r="6866" b="11101"/>
          <a:stretch/>
        </p:blipFill>
        <p:spPr>
          <a:xfrm>
            <a:off x="6753497" y="903829"/>
            <a:ext cx="5207158" cy="5578079"/>
          </a:xfrm>
          <a:prstGeom prst="rect">
            <a:avLst/>
          </a:prstGeom>
        </p:spPr>
      </p:pic>
    </p:spTree>
    <p:extLst>
      <p:ext uri="{BB962C8B-B14F-4D97-AF65-F5344CB8AC3E}">
        <p14:creationId xmlns:p14="http://schemas.microsoft.com/office/powerpoint/2010/main" val="80840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4883</TotalTime>
  <Words>847</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Californian FB</vt:lpstr>
      <vt:lpstr>Cambria</vt:lpstr>
      <vt:lpstr>Century Gothic</vt:lpstr>
      <vt:lpstr>Georgia</vt:lpstr>
      <vt:lpstr>Mangal</vt:lpstr>
      <vt:lpstr>Times New Roman</vt:lpstr>
      <vt:lpstr>Wingdings 3</vt:lpstr>
      <vt:lpstr>1_Wisp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968</cp:revision>
  <dcterms:created xsi:type="dcterms:W3CDTF">2021-12-21T16:16:15Z</dcterms:created>
  <dcterms:modified xsi:type="dcterms:W3CDTF">2023-08-01T18:02:02Z</dcterms:modified>
</cp:coreProperties>
</file>