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9" r:id="rId4"/>
    <p:sldId id="272" r:id="rId5"/>
    <p:sldId id="271" r:id="rId6"/>
    <p:sldId id="274" r:id="rId7"/>
    <p:sldId id="275" r:id="rId8"/>
    <p:sldId id="277" r:id="rId9"/>
    <p:sldId id="278" r:id="rId10"/>
    <p:sldId id="279" r:id="rId11"/>
    <p:sldId id="280" r:id="rId12"/>
    <p:sldId id="282" r:id="rId13"/>
    <p:sldId id="258" r:id="rId14"/>
    <p:sldId id="273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69" autoAdjust="0"/>
    <p:restoredTop sz="94660"/>
  </p:normalViewPr>
  <p:slideViewPr>
    <p:cSldViewPr snapToGrid="0">
      <p:cViewPr>
        <p:scale>
          <a:sx n="86" d="100"/>
          <a:sy n="86" d="100"/>
        </p:scale>
        <p:origin x="2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April 26,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4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April 26,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1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April 26,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2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April 26,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9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April 26,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4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April 26,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8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April 26,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9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April 26,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2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April 26,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9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April 26,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0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April 26,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6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April 26,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47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07569-CF83-469B-A6F8-06CA3969B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7358" y="971751"/>
            <a:ext cx="5015638" cy="90143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Project GROW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474C8-9CDC-4123-9553-0518346F2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7358" y="2002819"/>
            <a:ext cx="5015638" cy="1219439"/>
          </a:xfrm>
        </p:spPr>
        <p:txBody>
          <a:bodyPr>
            <a:noAutofit/>
          </a:bodyPr>
          <a:lstStyle/>
          <a:p>
            <a:r>
              <a:rPr lang="en-IN" sz="4800" dirty="0">
                <a:solidFill>
                  <a:schemeClr val="tx1"/>
                </a:solidFill>
                <a:latin typeface="+mj-lt"/>
              </a:rPr>
              <a:t>Predictive self-sustaining irrigation system</a:t>
            </a:r>
          </a:p>
          <a:p>
            <a:r>
              <a:rPr lang="en-IN" sz="4000" dirty="0">
                <a:solidFill>
                  <a:srgbClr val="FFFF00"/>
                </a:solidFill>
                <a:latin typeface="+mj-lt"/>
              </a:rPr>
              <a:t>Project Report until 26/04/21</a:t>
            </a:r>
            <a:endParaRPr lang="en-IN" sz="4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8" name="Picture 3" descr="Seedlings growing in a garden with sunlight">
            <a:extLst>
              <a:ext uri="{FF2B5EF4-FFF2-40B4-BE49-F238E27FC236}">
                <a16:creationId xmlns:a16="http://schemas.microsoft.com/office/drawing/2014/main" id="{337156D6-3888-481D-86D0-D936E20340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41" r="6696" b="-1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4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6470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6FA9-4150-4C42-9926-FDF0D9BF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Sending Data to Thingspeak through ESP8266 - Module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2ED102-0934-45F4-ACCD-0BE8F9FCF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171" y="1414125"/>
            <a:ext cx="3359865" cy="50109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76A15D-2139-434E-90B7-BE0288FEA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829" y="1414124"/>
            <a:ext cx="4393264" cy="50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8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342B10-472E-4363-A533-E8E5A266BE74}"/>
              </a:ext>
            </a:extLst>
          </p:cNvPr>
          <p:cNvSpPr txBox="1">
            <a:spLocks/>
          </p:cNvSpPr>
          <p:nvPr/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88000"/>
              </a:lnSpc>
              <a:spcBef>
                <a:spcPct val="0"/>
              </a:spcBef>
              <a:buNone/>
              <a:defRPr sz="4400" kern="1200" cap="none" spc="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 Sending Data to Thingspeak through ESP8266 - Code Functionality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AD1DA-261C-4A7F-B24F-9F16F5D53F54}"/>
              </a:ext>
            </a:extLst>
          </p:cNvPr>
          <p:cNvSpPr txBox="1"/>
          <p:nvPr/>
        </p:nvSpPr>
        <p:spPr>
          <a:xfrm>
            <a:off x="720000" y="1601893"/>
            <a:ext cx="25094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dirty="0">
                <a:effectLst/>
                <a:latin typeface="+mj-lt"/>
              </a:rPr>
              <a:t>Function:</a:t>
            </a:r>
            <a:endParaRPr lang="en-US" sz="3200" b="0" dirty="0">
              <a:effectLst/>
              <a:latin typeface="+mj-lt"/>
            </a:endParaRPr>
          </a:p>
          <a:p>
            <a:br>
              <a:rPr lang="en-US" sz="3200" dirty="0"/>
            </a:b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9F7A76-7FFB-42DF-85FE-F178B4EF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156" y="1929670"/>
            <a:ext cx="5214264" cy="3414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D3C9C7-C05B-41F0-8138-ECE4B392BEC1}"/>
              </a:ext>
            </a:extLst>
          </p:cNvPr>
          <p:cNvSpPr txBox="1"/>
          <p:nvPr/>
        </p:nvSpPr>
        <p:spPr>
          <a:xfrm>
            <a:off x="719999" y="2525171"/>
            <a:ext cx="515701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Data obtained from the sensors is sent to the Thingspeak cloud and can be easily tracked remotely.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The</a:t>
            </a:r>
            <a:r>
              <a:rPr lang="en-US" sz="3200" b="0" i="0" u="none" strike="noStrike" dirty="0">
                <a:effectLst/>
                <a:latin typeface="+mj-lt"/>
              </a:rPr>
              <a:t> example on the right shows random values being updated to the Thingspeak cloud. </a:t>
            </a:r>
            <a:endParaRPr lang="en-US" sz="3200" b="0" dirty="0">
              <a:effectLst/>
              <a:latin typeface="+mj-lt"/>
            </a:endParaRPr>
          </a:p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200" b="0" dirty="0">
              <a:effectLst/>
              <a:latin typeface="+mj-lt"/>
            </a:endParaRPr>
          </a:p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200" b="0" dirty="0">
              <a:effectLst/>
              <a:latin typeface="+mj-lt"/>
            </a:endParaRPr>
          </a:p>
          <a:p>
            <a:br>
              <a:rPr lang="en-US" sz="3200" dirty="0"/>
            </a:br>
            <a:endParaRPr lang="en-IN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33CEF7-493E-427B-94CB-42E7CBDAF2E7}"/>
              </a:ext>
            </a:extLst>
          </p:cNvPr>
          <p:cNvSpPr txBox="1"/>
          <p:nvPr/>
        </p:nvSpPr>
        <p:spPr>
          <a:xfrm>
            <a:off x="6314986" y="4620301"/>
            <a:ext cx="41606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3200" dirty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56967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8A61-EA20-4C3F-A459-7057D9750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Actuation of Solenoid value using relay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55813E-A76D-425F-B4F0-5AFB5EA9EF02}"/>
              </a:ext>
            </a:extLst>
          </p:cNvPr>
          <p:cNvSpPr txBox="1"/>
          <p:nvPr/>
        </p:nvSpPr>
        <p:spPr>
          <a:xfrm>
            <a:off x="720000" y="1917577"/>
            <a:ext cx="57074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dirty="0">
                <a:effectLst/>
                <a:latin typeface="+mj-lt"/>
              </a:rPr>
              <a:t>The solenoid value will be operational based on the parameters set.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dirty="0">
                <a:effectLst/>
                <a:latin typeface="+mj-lt"/>
              </a:rPr>
              <a:t>Whe</a:t>
            </a:r>
            <a:r>
              <a:rPr lang="en-US" sz="3200" dirty="0">
                <a:latin typeface="+mj-lt"/>
              </a:rPr>
              <a:t>n the threshold values are crossed, the valve will be open for a certain time period depending on the current data values.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j-lt"/>
              </a:rPr>
              <a:t>The tabular column on the right gives the ON TIME for different cases possible.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j-lt"/>
              </a:rPr>
              <a:t> </a:t>
            </a:r>
            <a:r>
              <a:rPr lang="en-US" sz="3200" b="0" i="0" u="none" strike="noStrike" dirty="0">
                <a:effectLst/>
                <a:latin typeface="+mj-lt"/>
              </a:rPr>
              <a:t> </a:t>
            </a:r>
            <a:endParaRPr lang="en-US" sz="3200" b="0" dirty="0">
              <a:effectLst/>
              <a:latin typeface="+mj-lt"/>
            </a:endParaRPr>
          </a:p>
          <a:p>
            <a:br>
              <a:rPr lang="en-US" sz="3200" dirty="0"/>
            </a:br>
            <a:endParaRPr lang="en-IN" sz="3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582680-CAA9-4578-A7F8-42785DC3A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7551"/>
              </p:ext>
            </p:extLst>
          </p:nvPr>
        </p:nvGraphicFramePr>
        <p:xfrm>
          <a:off x="6427434" y="346229"/>
          <a:ext cx="5601808" cy="62054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00452">
                  <a:extLst>
                    <a:ext uri="{9D8B030D-6E8A-4147-A177-3AD203B41FA5}">
                      <a16:colId xmlns:a16="http://schemas.microsoft.com/office/drawing/2014/main" val="1977644340"/>
                    </a:ext>
                  </a:extLst>
                </a:gridCol>
                <a:gridCol w="1400452">
                  <a:extLst>
                    <a:ext uri="{9D8B030D-6E8A-4147-A177-3AD203B41FA5}">
                      <a16:colId xmlns:a16="http://schemas.microsoft.com/office/drawing/2014/main" val="3657532205"/>
                    </a:ext>
                  </a:extLst>
                </a:gridCol>
                <a:gridCol w="1400452">
                  <a:extLst>
                    <a:ext uri="{9D8B030D-6E8A-4147-A177-3AD203B41FA5}">
                      <a16:colId xmlns:a16="http://schemas.microsoft.com/office/drawing/2014/main" val="476808892"/>
                    </a:ext>
                  </a:extLst>
                </a:gridCol>
                <a:gridCol w="1400452">
                  <a:extLst>
                    <a:ext uri="{9D8B030D-6E8A-4147-A177-3AD203B41FA5}">
                      <a16:colId xmlns:a16="http://schemas.microsoft.com/office/drawing/2014/main" val="3375444019"/>
                    </a:ext>
                  </a:extLst>
                </a:gridCol>
              </a:tblGrid>
              <a:tr h="1821420">
                <a:tc>
                  <a:txBody>
                    <a:bodyPr/>
                    <a:lstStyle/>
                    <a:p>
                      <a:r>
                        <a:rPr lang="en-IN" sz="1600" dirty="0"/>
                        <a:t>Temperature</a:t>
                      </a:r>
                    </a:p>
                    <a:p>
                      <a:r>
                        <a:rPr lang="en-IN" sz="1600" dirty="0"/>
                        <a:t>(Low- up to 30 </a:t>
                      </a:r>
                      <a:r>
                        <a:rPr lang="en-IN" sz="1600" dirty="0" err="1"/>
                        <a:t>deg</a:t>
                      </a:r>
                      <a:r>
                        <a:rPr lang="en-IN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Soil Moisture</a:t>
                      </a:r>
                    </a:p>
                    <a:p>
                      <a:r>
                        <a:rPr lang="en-IN" sz="1600" dirty="0"/>
                        <a:t>(Dry/Wet)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Water level(in tank) [Low-No water sent]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ON Time</a:t>
                      </a:r>
                    </a:p>
                    <a:p>
                      <a:r>
                        <a:rPr lang="en-IN" sz="1600" dirty="0"/>
                        <a:t>(in seconds)</a:t>
                      </a:r>
                    </a:p>
                    <a:p>
                      <a:r>
                        <a:rPr lang="en-IN" sz="1600" dirty="0"/>
                        <a:t>[roughly estimated]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797843"/>
                  </a:ext>
                </a:extLst>
              </a:tr>
              <a:tr h="67856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057906"/>
                  </a:ext>
                </a:extLst>
              </a:tr>
              <a:tr h="41744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165977"/>
                  </a:ext>
                </a:extLst>
              </a:tr>
              <a:tr h="67856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882191"/>
                  </a:ext>
                </a:extLst>
              </a:tr>
              <a:tr h="41744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89187"/>
                  </a:ext>
                </a:extLst>
              </a:tr>
              <a:tr h="67856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535675"/>
                  </a:ext>
                </a:extLst>
              </a:tr>
              <a:tr h="41744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4612"/>
                  </a:ext>
                </a:extLst>
              </a:tr>
              <a:tr h="67856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03305"/>
                  </a:ext>
                </a:extLst>
              </a:tr>
              <a:tr h="41744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56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112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A4E6-0659-4C57-A4F1-428E1A37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59" y="619200"/>
            <a:ext cx="10728322" cy="1477328"/>
          </a:xfrm>
        </p:spPr>
        <p:txBody>
          <a:bodyPr>
            <a:normAutofit/>
          </a:bodyPr>
          <a:lstStyle/>
          <a:p>
            <a:r>
              <a:rPr lang="en-IN" u="sng" dirty="0"/>
              <a:t>Issues faced and solution:</a:t>
            </a:r>
            <a:br>
              <a:rPr lang="en-IN" dirty="0"/>
            </a:br>
            <a:r>
              <a:rPr lang="en-IN" sz="3200" u="sng" dirty="0"/>
              <a:t>Software: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46F74-8E95-4E6B-8386-0EB2A51B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19" y="1722545"/>
            <a:ext cx="10728325" cy="49434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Lato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Lato"/>
              </a:rPr>
              <a:t>1. Firmware not updated in ESP8266 Wi-Fi module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Lato"/>
              </a:rPr>
              <a:t>Sol: Use either Arduino or USB to TTL converter (with ESP8266 in flash mode) and update it.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Lato"/>
              </a:rPr>
              <a:t>2. USB drivers for Arduino - not working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Lato"/>
              </a:rPr>
              <a:t>Sol: Install CH340 driver (TTL to USB converter)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Lato"/>
              </a:rPr>
              <a:t>3. USB COM Port not detected?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Lato"/>
              </a:rPr>
              <a:t>Sol: Try changing the COM port or the data cable itself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Lato"/>
              </a:rPr>
              <a:t>4. Messy code?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Lato"/>
              </a:rPr>
              <a:t>Sol: Use function modules and integrate.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826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E2F4-7BC4-4A3B-89E7-AA12198A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</p:spPr>
        <p:txBody>
          <a:bodyPr>
            <a:normAutofit/>
          </a:bodyPr>
          <a:lstStyle/>
          <a:p>
            <a:r>
              <a:rPr lang="en-IN" u="sng" dirty="0"/>
              <a:t>Issues faced and solution:</a:t>
            </a:r>
            <a:br>
              <a:rPr lang="en-IN" dirty="0"/>
            </a:br>
            <a:r>
              <a:rPr lang="en-IN" sz="3200" u="sng" dirty="0"/>
              <a:t>Hardware: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4CC94D-2ED6-44AB-9341-EDED988C7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571625"/>
            <a:ext cx="10728325" cy="49434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Lato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Lato"/>
              </a:rPr>
              <a:t>1. Finding a proper coupler to attach the solenoid valve to the water tank(here, drum)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Lato"/>
              </a:rPr>
              <a:t>Sol: Using a stainless-steel pipe coupling along with Teflon tape and M-Seal to prevent leaks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Lato"/>
              </a:rPr>
              <a:t>2. Not enough power to drive all sensors(consumes in order of mW)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Lato"/>
              </a:rPr>
              <a:t>Sol: We generally use 5V from Arduino - better to power externally using Lithium-ion battery with Lipo tester (rechargeable)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Lato"/>
              </a:rPr>
              <a:t>3. Constant and stable 3.3V supply to ESP8266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Lato"/>
              </a:rPr>
              <a:t>Sol</a:t>
            </a:r>
            <a:r>
              <a:rPr lang="en-US" dirty="0">
                <a:solidFill>
                  <a:schemeClr val="tx1"/>
                </a:solidFill>
                <a:latin typeface="Lato"/>
              </a:rPr>
              <a:t>: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Lato"/>
              </a:rPr>
              <a:t> Using 3.3V from Arduino might damage the module - use a 3.3V regulator and step down.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Lato"/>
              </a:rPr>
              <a:t>4. Damage of ESP8266 due to TX of Arduino (5V transmission can fry the ESP8266)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Lato"/>
              </a:rPr>
              <a:t>Sol: Use a voltage divider circuit to reduce to 3.3 (2.2kohm and 1k ohm)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Lato"/>
              </a:rPr>
              <a:t>5. Loose wire connection in Breadboard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Lato"/>
              </a:rPr>
              <a:t>Sol: Always test connections using a multimeter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Lato"/>
              </a:rPr>
              <a:t>TIP: Use capacitors in power voltage regulator supply to filter only DC voltage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756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&amp;A - STM – Sea Traffic Management">
            <a:extLst>
              <a:ext uri="{FF2B5EF4-FFF2-40B4-BE49-F238E27FC236}">
                <a16:creationId xmlns:a16="http://schemas.microsoft.com/office/drawing/2014/main" id="{4BF1BFEF-02B4-45DD-98A5-5A0E8ECA7D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826" y="1295176"/>
            <a:ext cx="6638562" cy="426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15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8151-49FE-4923-91DF-4BDC33A9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TEAM MEMBERS: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4B1DB-17F9-4043-ACF1-DCD2B580D4CA}"/>
              </a:ext>
            </a:extLst>
          </p:cNvPr>
          <p:cNvSpPr txBox="1"/>
          <p:nvPr/>
        </p:nvSpPr>
        <p:spPr>
          <a:xfrm>
            <a:off x="2544647" y="1690670"/>
            <a:ext cx="250942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dirty="0">
                <a:effectLst/>
                <a:latin typeface="+mj-lt"/>
              </a:rPr>
              <a:t>Preity M</a:t>
            </a:r>
            <a:endParaRPr lang="en-US" sz="3200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dirty="0">
                <a:effectLst/>
                <a:latin typeface="+mj-lt"/>
              </a:rPr>
              <a:t>Roll No: 108118074</a:t>
            </a:r>
            <a:endParaRPr lang="en-US" sz="3200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dirty="0">
                <a:effectLst/>
                <a:latin typeface="+mj-lt"/>
              </a:rPr>
              <a:t>Dept: ECE</a:t>
            </a:r>
            <a:endParaRPr lang="en-US" sz="3200" b="0" dirty="0">
              <a:effectLst/>
              <a:latin typeface="+mj-lt"/>
            </a:endParaRPr>
          </a:p>
          <a:p>
            <a:br>
              <a:rPr lang="en-US" sz="3200" dirty="0"/>
            </a:b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C8BFF-C24A-4258-ACB0-BFE840870A81}"/>
              </a:ext>
            </a:extLst>
          </p:cNvPr>
          <p:cNvSpPr txBox="1"/>
          <p:nvPr/>
        </p:nvSpPr>
        <p:spPr>
          <a:xfrm>
            <a:off x="6488098" y="1749670"/>
            <a:ext cx="241916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>
                <a:effectLst/>
                <a:latin typeface="+mj-lt"/>
              </a:rPr>
              <a:t>Rohit S</a:t>
            </a:r>
            <a:endParaRPr lang="en-US" sz="3200" b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>
                <a:effectLst/>
                <a:latin typeface="+mj-lt"/>
              </a:rPr>
              <a:t>Roll No: 111118103</a:t>
            </a:r>
            <a:endParaRPr lang="en-US" sz="3200" b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>
                <a:effectLst/>
                <a:latin typeface="+mj-lt"/>
              </a:rPr>
              <a:t>Dept: </a:t>
            </a:r>
            <a:r>
              <a:rPr lang="en-US" sz="3200">
                <a:latin typeface="+mj-lt"/>
              </a:rPr>
              <a:t>MECH</a:t>
            </a:r>
            <a:endParaRPr lang="en-US" sz="3200" b="0">
              <a:effectLst/>
              <a:latin typeface="+mj-lt"/>
            </a:endParaRPr>
          </a:p>
          <a:p>
            <a:br>
              <a:rPr lang="en-US" sz="1800"/>
            </a:br>
            <a:endParaRPr lang="en-IN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74BB9A-B5F5-4CF5-BF8C-4F0703D11217}"/>
              </a:ext>
            </a:extLst>
          </p:cNvPr>
          <p:cNvSpPr txBox="1"/>
          <p:nvPr/>
        </p:nvSpPr>
        <p:spPr>
          <a:xfrm>
            <a:off x="2634902" y="4245215"/>
            <a:ext cx="241916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>
                <a:effectLst/>
                <a:latin typeface="+mj-lt"/>
              </a:rPr>
              <a:t>Vaisnav A</a:t>
            </a:r>
            <a:endParaRPr lang="en-US" sz="3200" b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>
                <a:effectLst/>
                <a:latin typeface="+mj-lt"/>
              </a:rPr>
              <a:t>Roll No: 108118105</a:t>
            </a:r>
            <a:endParaRPr lang="en-US" sz="3200" b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>
                <a:effectLst/>
                <a:latin typeface="+mj-lt"/>
              </a:rPr>
              <a:t>Dept: ECE</a:t>
            </a:r>
            <a:endParaRPr lang="en-US" sz="3200" b="0">
              <a:effectLst/>
              <a:latin typeface="+mj-lt"/>
            </a:endParaRPr>
          </a:p>
          <a:p>
            <a:br>
              <a:rPr lang="en-US" sz="1800"/>
            </a:br>
            <a:endParaRPr lang="en-IN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BE138E-6F66-462F-AD2B-5A71200B6820}"/>
              </a:ext>
            </a:extLst>
          </p:cNvPr>
          <p:cNvSpPr txBox="1"/>
          <p:nvPr/>
        </p:nvSpPr>
        <p:spPr>
          <a:xfrm>
            <a:off x="6474779" y="4245215"/>
            <a:ext cx="241916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dirty="0">
                <a:effectLst/>
                <a:latin typeface="+mj-lt"/>
              </a:rPr>
              <a:t>Vaibhav A</a:t>
            </a:r>
            <a:endParaRPr lang="en-US" sz="3200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dirty="0">
                <a:effectLst/>
                <a:latin typeface="+mj-lt"/>
              </a:rPr>
              <a:t>Roll No: 110118094</a:t>
            </a:r>
            <a:endParaRPr lang="en-US" sz="3200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dirty="0">
                <a:effectLst/>
                <a:latin typeface="+mj-lt"/>
              </a:rPr>
              <a:t>Dept: ICE</a:t>
            </a:r>
            <a:endParaRPr lang="en-US" sz="3200" b="0" dirty="0">
              <a:effectLst/>
              <a:latin typeface="+mj-lt"/>
            </a:endParaRPr>
          </a:p>
          <a:p>
            <a:br>
              <a:rPr lang="en-US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3544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11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D44AC-363F-46F7-A8D7-B71BD554C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492443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u="sng" spc="-100" dirty="0"/>
              <a:t>Block Diagram:</a:t>
            </a:r>
          </a:p>
        </p:txBody>
      </p:sp>
      <p:grpSp>
        <p:nvGrpSpPr>
          <p:cNvPr id="31" name="Group 15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4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5" name="Group 20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36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7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AE5D80C-7A18-470C-9E67-90F9A2FF8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07" y="1730841"/>
            <a:ext cx="9487306" cy="3534022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</p:spPr>
      </p:pic>
      <p:sp useBgFill="1">
        <p:nvSpPr>
          <p:cNvPr id="39" name="Freeform: Shape 25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0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599"/>
    </mc:Choice>
    <mc:Fallback xmlns="">
      <p:transition spd="slow" advTm="10559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963AB0-F177-4972-B5B8-3F387B6B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Ultrasonic Sensor - Module Code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9A5A364-8718-4ED7-A6AA-4CD4BB13AB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2099" y="1417636"/>
            <a:ext cx="3194146" cy="495617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81C7B6-60D4-4E48-8CFE-432B39889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396" y="1417636"/>
            <a:ext cx="4431752" cy="495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3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A01C-4EC1-461C-992D-D029D78F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Ultrasonic Sensor - Code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3C6D3-D3CD-42A7-9694-DBFEFC6D9D20}"/>
              </a:ext>
            </a:extLst>
          </p:cNvPr>
          <p:cNvSpPr txBox="1"/>
          <p:nvPr/>
        </p:nvSpPr>
        <p:spPr>
          <a:xfrm>
            <a:off x="720000" y="1601893"/>
            <a:ext cx="25094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dirty="0">
                <a:effectLst/>
                <a:latin typeface="+mj-lt"/>
              </a:rPr>
              <a:t>Function:</a:t>
            </a:r>
            <a:endParaRPr lang="en-US" sz="3200" b="0" dirty="0">
              <a:effectLst/>
              <a:latin typeface="+mj-lt"/>
            </a:endParaRPr>
          </a:p>
          <a:p>
            <a:br>
              <a:rPr lang="en-US" sz="3200" dirty="0"/>
            </a:b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59697-68FB-4C0C-BD07-A9C71224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862" y="1899558"/>
            <a:ext cx="2579571" cy="30588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EDBC66-38E5-46CC-B3C2-F3337979AADF}"/>
              </a:ext>
            </a:extLst>
          </p:cNvPr>
          <p:cNvSpPr txBox="1"/>
          <p:nvPr/>
        </p:nvSpPr>
        <p:spPr>
          <a:xfrm>
            <a:off x="720000" y="2560682"/>
            <a:ext cx="588498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dirty="0">
                <a:effectLst/>
                <a:latin typeface="+mj-lt"/>
              </a:rPr>
              <a:t>Measures the wat</a:t>
            </a:r>
            <a:r>
              <a:rPr lang="en-US" sz="3200" dirty="0">
                <a:latin typeface="+mj-lt"/>
              </a:rPr>
              <a:t>er level in the tank</a:t>
            </a:r>
          </a:p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Gives three water level indications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j-lt"/>
              </a:rPr>
              <a:t>     (</a:t>
            </a:r>
            <a:r>
              <a:rPr lang="en-US" sz="3200" dirty="0" err="1">
                <a:latin typeface="+mj-lt"/>
              </a:rPr>
              <a:t>i</a:t>
            </a:r>
            <a:r>
              <a:rPr lang="en-US" sz="3200" dirty="0">
                <a:latin typeface="+mj-lt"/>
              </a:rPr>
              <a:t>) Low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j-lt"/>
              </a:rPr>
              <a:t>     (ii) Medium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j-lt"/>
              </a:rPr>
              <a:t>     (iii) High </a:t>
            </a:r>
            <a:endParaRPr lang="en-US" sz="3200" b="0" dirty="0">
              <a:effectLst/>
              <a:latin typeface="+mj-lt"/>
            </a:endParaRPr>
          </a:p>
          <a:p>
            <a:br>
              <a:rPr lang="en-US" sz="3200" dirty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8388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6FA9-4150-4C42-9926-FDF0D9BF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DHT11 Sensor - Module Code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DAFA7A5-9B0A-4928-A338-1760B2B7C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3"/>
          <a:stretch/>
        </p:blipFill>
        <p:spPr>
          <a:xfrm>
            <a:off x="817623" y="1581659"/>
            <a:ext cx="4051280" cy="4545367"/>
          </a:xfrm>
        </p:spPr>
      </p:pic>
    </p:spTree>
    <p:extLst>
      <p:ext uri="{BB962C8B-B14F-4D97-AF65-F5344CB8AC3E}">
        <p14:creationId xmlns:p14="http://schemas.microsoft.com/office/powerpoint/2010/main" val="844211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342B10-472E-4363-A533-E8E5A266BE74}"/>
              </a:ext>
            </a:extLst>
          </p:cNvPr>
          <p:cNvSpPr txBox="1">
            <a:spLocks/>
          </p:cNvSpPr>
          <p:nvPr/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88000"/>
              </a:lnSpc>
              <a:spcBef>
                <a:spcPct val="0"/>
              </a:spcBef>
              <a:buNone/>
              <a:defRPr sz="4400" kern="1200" cap="none" spc="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DHT11 Sensor - Code Functionality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AD1DA-261C-4A7F-B24F-9F16F5D53F54}"/>
              </a:ext>
            </a:extLst>
          </p:cNvPr>
          <p:cNvSpPr txBox="1"/>
          <p:nvPr/>
        </p:nvSpPr>
        <p:spPr>
          <a:xfrm>
            <a:off x="720000" y="1601893"/>
            <a:ext cx="25094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dirty="0">
                <a:effectLst/>
                <a:latin typeface="+mj-lt"/>
              </a:rPr>
              <a:t>Function:</a:t>
            </a:r>
            <a:endParaRPr lang="en-US" sz="3200" b="0" dirty="0">
              <a:effectLst/>
              <a:latin typeface="+mj-lt"/>
            </a:endParaRPr>
          </a:p>
          <a:p>
            <a:br>
              <a:rPr lang="en-US" sz="3200" dirty="0"/>
            </a:br>
            <a:endParaRPr lang="en-IN" sz="3200" dirty="0"/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1A02789C-185F-456E-A782-9D1137D74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647" y="2060613"/>
            <a:ext cx="3781333" cy="30282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3E1FCA-74B2-481D-8FCB-66B04B56A94E}"/>
              </a:ext>
            </a:extLst>
          </p:cNvPr>
          <p:cNvSpPr txBox="1"/>
          <p:nvPr/>
        </p:nvSpPr>
        <p:spPr>
          <a:xfrm>
            <a:off x="720000" y="2471906"/>
            <a:ext cx="588498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dirty="0">
                <a:effectLst/>
                <a:latin typeface="+mj-lt"/>
              </a:rPr>
              <a:t>Measures the </a:t>
            </a:r>
            <a:r>
              <a:rPr lang="en-US" sz="3200" dirty="0">
                <a:latin typeface="+mj-lt"/>
              </a:rPr>
              <a:t>t</a:t>
            </a:r>
            <a:r>
              <a:rPr lang="en-US" sz="3200" b="0" dirty="0">
                <a:effectLst/>
                <a:latin typeface="+mj-lt"/>
              </a:rPr>
              <a:t>emperature and relative humidity in the surroundings.</a:t>
            </a:r>
          </a:p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The obtained data can be used to set the threshold values to actuate the solenoid valve.</a:t>
            </a:r>
            <a:br>
              <a:rPr lang="en-US" sz="3200" dirty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69693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6FA9-4150-4C42-9926-FDF0D9BF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Capacitive Soil Moisture Sensor - Module Code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919DE42-49AF-433F-89D2-AFD88DD52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79" y="1707556"/>
            <a:ext cx="5654043" cy="4221218"/>
          </a:xfrm>
        </p:spPr>
      </p:pic>
    </p:spTree>
    <p:extLst>
      <p:ext uri="{BB962C8B-B14F-4D97-AF65-F5344CB8AC3E}">
        <p14:creationId xmlns:p14="http://schemas.microsoft.com/office/powerpoint/2010/main" val="59251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342B10-472E-4363-A533-E8E5A266BE74}"/>
              </a:ext>
            </a:extLst>
          </p:cNvPr>
          <p:cNvSpPr txBox="1">
            <a:spLocks/>
          </p:cNvSpPr>
          <p:nvPr/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88000"/>
              </a:lnSpc>
              <a:spcBef>
                <a:spcPct val="0"/>
              </a:spcBef>
              <a:buNone/>
              <a:defRPr sz="4400" kern="1200" cap="none" spc="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Capacitive Soil Moisture Sensor - Code Functionality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AD1DA-261C-4A7F-B24F-9F16F5D53F54}"/>
              </a:ext>
            </a:extLst>
          </p:cNvPr>
          <p:cNvSpPr txBox="1"/>
          <p:nvPr/>
        </p:nvSpPr>
        <p:spPr>
          <a:xfrm>
            <a:off x="720000" y="1601893"/>
            <a:ext cx="25094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dirty="0">
                <a:effectLst/>
                <a:latin typeface="+mj-lt"/>
              </a:rPr>
              <a:t>Function:</a:t>
            </a:r>
            <a:endParaRPr lang="en-US" sz="3200" b="0" dirty="0">
              <a:effectLst/>
              <a:latin typeface="+mj-lt"/>
            </a:endParaRPr>
          </a:p>
          <a:p>
            <a:br>
              <a:rPr lang="en-US" sz="3200" dirty="0"/>
            </a:br>
            <a:endParaRPr lang="en-IN" sz="32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DE5A4D1-D967-487F-9136-7D5C85390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528" y="1601893"/>
            <a:ext cx="2734230" cy="40362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82663A-4EDB-4982-B134-640C572945BA}"/>
              </a:ext>
            </a:extLst>
          </p:cNvPr>
          <p:cNvSpPr txBox="1"/>
          <p:nvPr/>
        </p:nvSpPr>
        <p:spPr>
          <a:xfrm>
            <a:off x="720000" y="2471906"/>
            <a:ext cx="588498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dirty="0">
                <a:effectLst/>
                <a:latin typeface="+mj-lt"/>
              </a:rPr>
              <a:t>The sensor collects the soil moisture level.</a:t>
            </a:r>
          </a:p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The example on the right shows the change in the moisture level after the addition of water to the soil.</a:t>
            </a:r>
            <a:br>
              <a:rPr lang="en-US" sz="3200" dirty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92561692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</TotalTime>
  <Words>637</Words>
  <Application>Microsoft Office PowerPoint</Application>
  <PresentationFormat>Widescreen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Lato</vt:lpstr>
      <vt:lpstr>Sagona Book</vt:lpstr>
      <vt:lpstr>The Hand Extrablack</vt:lpstr>
      <vt:lpstr>BlobVTI</vt:lpstr>
      <vt:lpstr>Project GROW</vt:lpstr>
      <vt:lpstr>TEAM MEMBERS:</vt:lpstr>
      <vt:lpstr>Block Diagram:</vt:lpstr>
      <vt:lpstr>Ultrasonic Sensor - Module Code</vt:lpstr>
      <vt:lpstr>Ultrasonic Sensor - Code Functionality</vt:lpstr>
      <vt:lpstr> DHT11 Sensor - Module Code</vt:lpstr>
      <vt:lpstr>PowerPoint Presentation</vt:lpstr>
      <vt:lpstr> Capacitive Soil Moisture Sensor - Module Code</vt:lpstr>
      <vt:lpstr>PowerPoint Presentation</vt:lpstr>
      <vt:lpstr> Sending Data to Thingspeak through ESP8266 - Module Code</vt:lpstr>
      <vt:lpstr>PowerPoint Presentation</vt:lpstr>
      <vt:lpstr>Actuation of Solenoid value using relay</vt:lpstr>
      <vt:lpstr>Issues faced and solution: Software:</vt:lpstr>
      <vt:lpstr>Issues faced and solution: Hardware: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XYZ</dc:title>
  <dc:creator>Vaisnav Ashok</dc:creator>
  <cp:lastModifiedBy>Vaisnav Ashok</cp:lastModifiedBy>
  <cp:revision>58</cp:revision>
  <dcterms:created xsi:type="dcterms:W3CDTF">2021-03-22T19:06:10Z</dcterms:created>
  <dcterms:modified xsi:type="dcterms:W3CDTF">2021-04-26T07:58:57Z</dcterms:modified>
</cp:coreProperties>
</file>